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sldIdLst>
    <p:sldId id="256" r:id="rId2"/>
    <p:sldId id="257" r:id="rId3"/>
    <p:sldId id="258" r:id="rId4"/>
    <p:sldId id="259" r:id="rId5"/>
    <p:sldId id="260" r:id="rId6"/>
    <p:sldId id="261" r:id="rId7"/>
    <p:sldId id="262" r:id="rId8"/>
    <p:sldId id="265" r:id="rId9"/>
    <p:sldId id="266" r:id="rId10"/>
    <p:sldId id="263" r:id="rId11"/>
    <p:sldId id="26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EA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92" autoAdjust="0"/>
    <p:restoredTop sz="71154" autoAdjust="0"/>
  </p:normalViewPr>
  <p:slideViewPr>
    <p:cSldViewPr snapToGrid="0">
      <p:cViewPr>
        <p:scale>
          <a:sx n="50" d="100"/>
          <a:sy n="50" d="100"/>
        </p:scale>
        <p:origin x="402" y="46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36B2AA-E758-495A-8F1B-989EB3279785}" type="datetimeFigureOut">
              <a:rPr lang="en-NZ" smtClean="0"/>
              <a:t>26/07/2019</a:t>
            </a:fld>
            <a:endParaRPr lang="en-N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D792D9-5B42-413F-92FF-C203140A37E6}" type="slidenum">
              <a:rPr lang="en-NZ" smtClean="0"/>
              <a:t>‹#›</a:t>
            </a:fld>
            <a:endParaRPr lang="en-NZ"/>
          </a:p>
        </p:txBody>
      </p:sp>
    </p:spTree>
    <p:extLst>
      <p:ext uri="{BB962C8B-B14F-4D97-AF65-F5344CB8AC3E}">
        <p14:creationId xmlns:p14="http://schemas.microsoft.com/office/powerpoint/2010/main" val="7135479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CDD792D9-5B42-413F-92FF-C203140A37E6}" type="slidenum">
              <a:rPr lang="en-NZ" smtClean="0"/>
              <a:t>1</a:t>
            </a:fld>
            <a:endParaRPr lang="en-NZ"/>
          </a:p>
        </p:txBody>
      </p:sp>
    </p:spTree>
    <p:extLst>
      <p:ext uri="{BB962C8B-B14F-4D97-AF65-F5344CB8AC3E}">
        <p14:creationId xmlns:p14="http://schemas.microsoft.com/office/powerpoint/2010/main" val="16306771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shake the faith:</a:t>
            </a:r>
            <a:r>
              <a:rPr lang="en-NZ" baseline="0" dirty="0" smtClean="0"/>
              <a:t> </a:t>
            </a:r>
            <a:r>
              <a:rPr lang="en-NZ" sz="1200" kern="1200" dirty="0" smtClean="0">
                <a:solidFill>
                  <a:schemeClr val="tx1"/>
                </a:solidFill>
                <a:effectLst/>
                <a:latin typeface="+mn-lt"/>
                <a:ea typeface="+mn-ea"/>
                <a:cs typeface="+mn-cs"/>
              </a:rPr>
              <a:t>If we go against their conviction in one area, it is highly possible that their faith in other more fundamental areas will be shaken.  </a:t>
            </a:r>
          </a:p>
          <a:p>
            <a:endParaRPr lang="en-NZ"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Help them understand</a:t>
            </a:r>
            <a:r>
              <a:rPr lang="en-NZ" sz="1200" kern="1200" baseline="0" dirty="0" smtClean="0">
                <a:solidFill>
                  <a:schemeClr val="tx1"/>
                </a:solidFill>
                <a:effectLst/>
                <a:latin typeface="+mn-lt"/>
                <a:ea typeface="+mn-ea"/>
                <a:cs typeface="+mn-cs"/>
              </a:rPr>
              <a:t> their freedom in Christ: </a:t>
            </a:r>
            <a:r>
              <a:rPr lang="en-NZ" sz="1200" kern="1200" dirty="0" smtClean="0">
                <a:solidFill>
                  <a:schemeClr val="tx1"/>
                </a:solidFill>
                <a:effectLst/>
                <a:latin typeface="+mn-lt"/>
                <a:ea typeface="+mn-ea"/>
                <a:cs typeface="+mn-cs"/>
              </a:rPr>
              <a:t>Is there a place for teaching and guiding people into a better understanding of the freedom we have in Christ?  Of course!  But we accept one another and give each other the grace and the time to build our convictions.</a:t>
            </a:r>
          </a:p>
          <a:p>
            <a:endParaRPr lang="en-NZ"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NZ" sz="1200" kern="1200" dirty="0" smtClean="0">
                <a:solidFill>
                  <a:schemeClr val="tx1"/>
                </a:solidFill>
                <a:effectLst/>
                <a:latin typeface="+mn-lt"/>
                <a:ea typeface="+mn-ea"/>
                <a:cs typeface="+mn-cs"/>
              </a:rPr>
              <a:t>[</a:t>
            </a:r>
            <a:r>
              <a:rPr lang="en-NZ" sz="1200" kern="1200" dirty="0" err="1" smtClean="0">
                <a:solidFill>
                  <a:schemeClr val="tx1"/>
                </a:solidFill>
                <a:effectLst/>
                <a:latin typeface="+mn-lt"/>
                <a:ea typeface="+mn-ea"/>
                <a:cs typeface="+mn-cs"/>
              </a:rPr>
              <a:t>Eg</a:t>
            </a:r>
            <a:r>
              <a:rPr lang="en-NZ" sz="1200" kern="1200" dirty="0" smtClean="0">
                <a:solidFill>
                  <a:schemeClr val="tx1"/>
                </a:solidFill>
                <a:effectLst/>
                <a:latin typeface="+mn-lt"/>
                <a:ea typeface="+mn-ea"/>
                <a:cs typeface="+mn-cs"/>
              </a:rPr>
              <a:t>.</a:t>
            </a:r>
            <a:r>
              <a:rPr lang="en-NZ" sz="1200" kern="1200" baseline="0" dirty="0" smtClean="0">
                <a:solidFill>
                  <a:schemeClr val="tx1"/>
                </a:solidFill>
                <a:effectLst/>
                <a:latin typeface="+mn-lt"/>
                <a:ea typeface="+mn-ea"/>
                <a:cs typeface="+mn-cs"/>
              </a:rPr>
              <a:t> Alcohol] </a:t>
            </a:r>
            <a:r>
              <a:rPr lang="en-NZ" sz="1200" kern="1200" dirty="0" smtClean="0">
                <a:solidFill>
                  <a:schemeClr val="tx1"/>
                </a:solidFill>
                <a:effectLst/>
                <a:latin typeface="+mn-lt"/>
                <a:ea typeface="+mn-ea"/>
                <a:cs typeface="+mn-cs"/>
              </a:rPr>
              <a:t>Have you every changed your mind about something?  I certainly have!  I grew up in a household where alcohol was a big part of my father’s life.  He spent many hours each week down at the local workingman’s club after work and on Saturdays and I didn’t see a whole lot of him growing up.  As a result, I decided I wasn’t going to drink at all.  But then, over the years I realised that I was free to drink the odd glass of wine or beer. So sometimes it’s helpful to burst that legalistic image in people’s minds. </a:t>
            </a:r>
          </a:p>
          <a:p>
            <a:endParaRPr lang="en-NZ"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NZ" dirty="0" smtClean="0"/>
              <a:t>Holier than thou? </a:t>
            </a:r>
            <a:r>
              <a:rPr lang="en-NZ" sz="1200" kern="1200" dirty="0" smtClean="0">
                <a:solidFill>
                  <a:schemeClr val="tx1"/>
                </a:solidFill>
                <a:effectLst/>
                <a:latin typeface="+mn-lt"/>
                <a:ea typeface="+mn-ea"/>
                <a:cs typeface="+mn-cs"/>
              </a:rPr>
              <a:t>Sometimes people have</a:t>
            </a:r>
            <a:r>
              <a:rPr lang="en-NZ" sz="1200" kern="1200" baseline="0" dirty="0" smtClean="0">
                <a:solidFill>
                  <a:schemeClr val="tx1"/>
                </a:solidFill>
                <a:effectLst/>
                <a:latin typeface="+mn-lt"/>
                <a:ea typeface="+mn-ea"/>
                <a:cs typeface="+mn-cs"/>
              </a:rPr>
              <a:t> the view that </a:t>
            </a:r>
            <a:r>
              <a:rPr lang="en-NZ" sz="1200" kern="1200" dirty="0" smtClean="0">
                <a:solidFill>
                  <a:schemeClr val="tx1"/>
                </a:solidFill>
                <a:effectLst/>
                <a:latin typeface="+mn-lt"/>
                <a:ea typeface="+mn-ea"/>
                <a:cs typeface="+mn-cs"/>
              </a:rPr>
              <a:t>Christians are “holier</a:t>
            </a:r>
            <a:r>
              <a:rPr lang="en-NZ" sz="1200" kern="1200" baseline="0" dirty="0" smtClean="0">
                <a:solidFill>
                  <a:schemeClr val="tx1"/>
                </a:solidFill>
                <a:effectLst/>
                <a:latin typeface="+mn-lt"/>
                <a:ea typeface="+mn-ea"/>
                <a:cs typeface="+mn-cs"/>
              </a:rPr>
              <a:t> than thou” and they have a long list of things they’re not allowed to do. </a:t>
            </a:r>
            <a:r>
              <a:rPr lang="en-NZ" sz="1200" kern="1200" dirty="0" smtClean="0">
                <a:solidFill>
                  <a:schemeClr val="tx1"/>
                </a:solidFill>
                <a:effectLst/>
                <a:latin typeface="+mn-lt"/>
                <a:ea typeface="+mn-ea"/>
                <a:cs typeface="+mn-cs"/>
              </a:rPr>
              <a:t>Actually … [Christian</a:t>
            </a:r>
            <a:r>
              <a:rPr lang="en-NZ" sz="1200" kern="1200" baseline="0" dirty="0" smtClean="0">
                <a:solidFill>
                  <a:schemeClr val="tx1"/>
                </a:solidFill>
                <a:effectLst/>
                <a:latin typeface="+mn-lt"/>
                <a:ea typeface="+mn-ea"/>
                <a:cs typeface="+mn-cs"/>
              </a:rPr>
              <a:t> freedom]</a:t>
            </a:r>
            <a:endParaRPr lang="en-NZ"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Now, that’s no excuse for doing whatever</a:t>
            </a:r>
            <a:r>
              <a:rPr lang="en-NZ" sz="1200" kern="1200" baseline="0" dirty="0" smtClean="0">
                <a:solidFill>
                  <a:schemeClr val="tx1"/>
                </a:solidFill>
                <a:effectLst/>
                <a:latin typeface="+mn-lt"/>
                <a:ea typeface="+mn-ea"/>
                <a:cs typeface="+mn-cs"/>
              </a:rPr>
              <a:t> you feel like doing. “</a:t>
            </a:r>
            <a:r>
              <a:rPr lang="en-NZ" sz="1200" kern="1200" dirty="0" smtClean="0">
                <a:solidFill>
                  <a:schemeClr val="tx1"/>
                </a:solidFill>
                <a:effectLst/>
                <a:latin typeface="+mn-lt"/>
                <a:ea typeface="+mn-ea"/>
                <a:cs typeface="+mn-cs"/>
              </a:rPr>
              <a:t>Everything</a:t>
            </a:r>
            <a:r>
              <a:rPr lang="en-NZ" sz="1200" kern="1200" baseline="0" dirty="0" smtClean="0">
                <a:solidFill>
                  <a:schemeClr val="tx1"/>
                </a:solidFill>
                <a:effectLst/>
                <a:latin typeface="+mn-lt"/>
                <a:ea typeface="+mn-ea"/>
                <a:cs typeface="+mn-cs"/>
              </a:rPr>
              <a:t> is permissible but not everything is …”</a:t>
            </a:r>
          </a:p>
          <a:p>
            <a:r>
              <a:rPr lang="en-NZ" sz="1200" kern="1200" dirty="0" smtClean="0">
                <a:solidFill>
                  <a:schemeClr val="tx1"/>
                </a:solidFill>
                <a:effectLst/>
                <a:latin typeface="+mn-lt"/>
                <a:ea typeface="+mn-ea"/>
                <a:cs typeface="+mn-cs"/>
              </a:rPr>
              <a:t>No, in view of God’s mercy, offer your bodies as living sacrifices, this is your whole-life worship to God.</a:t>
            </a:r>
          </a:p>
          <a:p>
            <a:endParaRPr lang="en-NZ" sz="1200" kern="1200" dirty="0" smtClean="0">
              <a:solidFill>
                <a:schemeClr val="tx1"/>
              </a:solidFill>
              <a:effectLst/>
              <a:latin typeface="+mn-lt"/>
              <a:ea typeface="+mn-ea"/>
              <a:cs typeface="+mn-cs"/>
            </a:endParaRPr>
          </a:p>
          <a:p>
            <a:endParaRPr lang="en-NZ" dirty="0"/>
          </a:p>
        </p:txBody>
      </p:sp>
      <p:sp>
        <p:nvSpPr>
          <p:cNvPr id="4" name="Slide Number Placeholder 3"/>
          <p:cNvSpPr>
            <a:spLocks noGrp="1"/>
          </p:cNvSpPr>
          <p:nvPr>
            <p:ph type="sldNum" sz="quarter" idx="10"/>
          </p:nvPr>
        </p:nvSpPr>
        <p:spPr/>
        <p:txBody>
          <a:bodyPr/>
          <a:lstStyle/>
          <a:p>
            <a:fld id="{CDD792D9-5B42-413F-92FF-C203140A37E6}" type="slidenum">
              <a:rPr lang="en-NZ" smtClean="0"/>
              <a:t>10</a:t>
            </a:fld>
            <a:endParaRPr lang="en-NZ"/>
          </a:p>
        </p:txBody>
      </p:sp>
    </p:spTree>
    <p:extLst>
      <p:ext uri="{BB962C8B-B14F-4D97-AF65-F5344CB8AC3E}">
        <p14:creationId xmlns:p14="http://schemas.microsoft.com/office/powerpoint/2010/main" val="34911601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200" b="0" kern="1200" dirty="0" smtClean="0">
                <a:solidFill>
                  <a:schemeClr val="tx1"/>
                </a:solidFill>
                <a:effectLst/>
                <a:latin typeface="+mn-lt"/>
                <a:ea typeface="+mn-ea"/>
                <a:cs typeface="+mn-cs"/>
              </a:rPr>
              <a:t>Society bombards us with a myriad of signals urging us to demand rather than to relinquish our rights. The Jesus way is to surrender our rights so that others would not be hindered in any way from coming to Jesus and discovering the</a:t>
            </a:r>
            <a:r>
              <a:rPr lang="en-NZ" sz="1200" b="0" kern="1200" baseline="0" dirty="0" smtClean="0">
                <a:solidFill>
                  <a:schemeClr val="tx1"/>
                </a:solidFill>
                <a:effectLst/>
                <a:latin typeface="+mn-lt"/>
                <a:ea typeface="+mn-ea"/>
                <a:cs typeface="+mn-cs"/>
              </a:rPr>
              <a:t> true freedom that only He can give.</a:t>
            </a:r>
            <a:endParaRPr lang="en-NZ" sz="1200" kern="1200" dirty="0" smtClean="0">
              <a:solidFill>
                <a:schemeClr val="tx1"/>
              </a:solidFill>
              <a:effectLst/>
              <a:latin typeface="+mn-lt"/>
              <a:ea typeface="+mn-ea"/>
              <a:cs typeface="+mn-cs"/>
            </a:endParaRPr>
          </a:p>
          <a:p>
            <a:endParaRPr lang="en-NZ" dirty="0"/>
          </a:p>
        </p:txBody>
      </p:sp>
      <p:sp>
        <p:nvSpPr>
          <p:cNvPr id="4" name="Slide Number Placeholder 3"/>
          <p:cNvSpPr>
            <a:spLocks noGrp="1"/>
          </p:cNvSpPr>
          <p:nvPr>
            <p:ph type="sldNum" sz="quarter" idx="10"/>
          </p:nvPr>
        </p:nvSpPr>
        <p:spPr/>
        <p:txBody>
          <a:bodyPr/>
          <a:lstStyle/>
          <a:p>
            <a:fld id="{CDD792D9-5B42-413F-92FF-C203140A37E6}" type="slidenum">
              <a:rPr lang="en-NZ" smtClean="0"/>
              <a:t>11</a:t>
            </a:fld>
            <a:endParaRPr lang="en-NZ"/>
          </a:p>
        </p:txBody>
      </p:sp>
    </p:spTree>
    <p:extLst>
      <p:ext uri="{BB962C8B-B14F-4D97-AF65-F5344CB8AC3E}">
        <p14:creationId xmlns:p14="http://schemas.microsoft.com/office/powerpoint/2010/main" val="23737697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sz="1200" kern="1200" dirty="0" smtClean="0">
                <a:solidFill>
                  <a:schemeClr val="tx1"/>
                </a:solidFill>
                <a:effectLst/>
                <a:latin typeface="+mn-lt"/>
                <a:ea typeface="+mn-ea"/>
                <a:cs typeface="+mn-cs"/>
              </a:rPr>
              <a:t>Emma’s friend posted on FB about the movie, Coco. In which a young boy passes over to</a:t>
            </a:r>
            <a:r>
              <a:rPr lang="en-NZ" sz="1200" kern="1200" baseline="0" dirty="0" smtClean="0">
                <a:solidFill>
                  <a:schemeClr val="tx1"/>
                </a:solidFill>
                <a:effectLst/>
                <a:latin typeface="+mn-lt"/>
                <a:ea typeface="+mn-ea"/>
                <a:cs typeface="+mn-cs"/>
              </a:rPr>
              <a:t> the realm of the dead on Mexico’s Day of the Dead. </a:t>
            </a:r>
            <a:r>
              <a:rPr lang="en-NZ" sz="1200" kern="1200" dirty="0" smtClean="0">
                <a:solidFill>
                  <a:schemeClr val="tx1"/>
                </a:solidFill>
                <a:effectLst/>
                <a:latin typeface="+mn-lt"/>
                <a:ea typeface="+mn-ea"/>
                <a:cs typeface="+mn-cs"/>
              </a:rPr>
              <a:t>She was critical of the idea that having</a:t>
            </a:r>
            <a:r>
              <a:rPr lang="en-NZ" sz="1200" kern="1200" baseline="0" dirty="0" smtClean="0">
                <a:solidFill>
                  <a:schemeClr val="tx1"/>
                </a:solidFill>
                <a:effectLst/>
                <a:latin typeface="+mn-lt"/>
                <a:ea typeface="+mn-ea"/>
                <a:cs typeface="+mn-cs"/>
              </a:rPr>
              <a:t> pictures and other objects of dead relatives and making offerings to them could allow them to go on existing in the afterlife and even come for a visit.</a:t>
            </a:r>
          </a:p>
          <a:p>
            <a:r>
              <a:rPr lang="en-NZ" sz="1200" kern="1200" baseline="0" dirty="0" smtClean="0">
                <a:solidFill>
                  <a:schemeClr val="tx1"/>
                </a:solidFill>
                <a:effectLst/>
                <a:latin typeface="+mn-lt"/>
                <a:ea typeface="+mn-ea"/>
                <a:cs typeface="+mn-cs"/>
              </a:rPr>
              <a:t>Pretty understandable! This is clearly not Christian teaching about the afterlife!</a:t>
            </a:r>
          </a:p>
          <a:p>
            <a:r>
              <a:rPr lang="en-NZ" sz="1200" kern="1200" dirty="0" smtClean="0">
                <a:solidFill>
                  <a:schemeClr val="tx1"/>
                </a:solidFill>
                <a:effectLst/>
                <a:latin typeface="+mn-lt"/>
                <a:ea typeface="+mn-ea"/>
                <a:cs typeface="+mn-cs"/>
              </a:rPr>
              <a:t>When she saw the post, Emma’s friend, Alana, messaged her,</a:t>
            </a:r>
            <a:r>
              <a:rPr lang="en-NZ" sz="1200" kern="1200" baseline="0" dirty="0" smtClean="0">
                <a:solidFill>
                  <a:schemeClr val="tx1"/>
                </a:solidFill>
                <a:effectLst/>
                <a:latin typeface="+mn-lt"/>
                <a:ea typeface="+mn-ea"/>
                <a:cs typeface="+mn-cs"/>
              </a:rPr>
              <a:t> because she had actually seen Coco </a:t>
            </a:r>
            <a:r>
              <a:rPr lang="en-NZ" sz="1200" kern="1200" dirty="0" smtClean="0">
                <a:solidFill>
                  <a:schemeClr val="tx1"/>
                </a:solidFill>
                <a:effectLst/>
                <a:latin typeface="+mn-lt"/>
                <a:ea typeface="+mn-ea"/>
                <a:cs typeface="+mn-cs"/>
              </a:rPr>
              <a:t>at the Wharf. She said,</a:t>
            </a:r>
            <a:r>
              <a:rPr lang="en-NZ" sz="1200" kern="1200" baseline="0" dirty="0" smtClean="0">
                <a:solidFill>
                  <a:schemeClr val="tx1"/>
                </a:solidFill>
                <a:effectLst/>
                <a:latin typeface="+mn-lt"/>
                <a:ea typeface="+mn-ea"/>
                <a:cs typeface="+mn-cs"/>
              </a:rPr>
              <a:t> </a:t>
            </a:r>
            <a:r>
              <a:rPr lang="en-NZ" sz="1200" kern="1200" dirty="0" smtClean="0">
                <a:solidFill>
                  <a:schemeClr val="tx1"/>
                </a:solidFill>
                <a:effectLst/>
                <a:latin typeface="+mn-lt"/>
                <a:ea typeface="+mn-ea"/>
                <a:cs typeface="+mn-cs"/>
              </a:rPr>
              <a:t>“If ever you feel uncomfortable about something, talk to us.” It turns out she was also concerned about a fantasy video game that had dragons in it. She thought dragons are a symbol for Satan. She also thought the game quite violent. It brought up things from her past that she’d already overcome.</a:t>
            </a:r>
          </a:p>
          <a:p>
            <a:r>
              <a:rPr lang="en-NZ" sz="1200" kern="1200" dirty="0" smtClean="0">
                <a:solidFill>
                  <a:schemeClr val="tx1"/>
                </a:solidFill>
                <a:effectLst/>
                <a:latin typeface="+mn-lt"/>
                <a:ea typeface="+mn-ea"/>
                <a:cs typeface="+mn-cs"/>
              </a:rPr>
              <a:t>And when some people played the game, they would occasionally swear in their enthusiasm. Had coffee last Sunday …</a:t>
            </a:r>
          </a:p>
          <a:p>
            <a:r>
              <a:rPr lang="en-NZ" sz="1200" kern="1200" dirty="0" smtClean="0">
                <a:solidFill>
                  <a:schemeClr val="tx1"/>
                </a:solidFill>
                <a:effectLst/>
                <a:latin typeface="+mn-lt"/>
                <a:ea typeface="+mn-ea"/>
                <a:cs typeface="+mn-cs"/>
              </a:rPr>
              <a:t>Alana was planning to discuss this at the next Wharf meeting about how to manage different </a:t>
            </a:r>
            <a:r>
              <a:rPr lang="en-NZ" sz="1200" kern="1200" dirty="0" smtClean="0">
                <a:solidFill>
                  <a:schemeClr val="tx1"/>
                </a:solidFill>
                <a:effectLst/>
                <a:latin typeface="+mn-lt"/>
                <a:ea typeface="+mn-ea"/>
                <a:cs typeface="+mn-cs"/>
              </a:rPr>
              <a:t>convictions  that </a:t>
            </a:r>
            <a:r>
              <a:rPr lang="en-NZ" sz="1200" kern="1200" dirty="0" smtClean="0">
                <a:solidFill>
                  <a:schemeClr val="tx1"/>
                </a:solidFill>
                <a:effectLst/>
                <a:latin typeface="+mn-lt"/>
                <a:ea typeface="+mn-ea"/>
                <a:cs typeface="+mn-cs"/>
              </a:rPr>
              <a:t>Christians have about what is OK</a:t>
            </a:r>
            <a:r>
              <a:rPr lang="en-NZ" sz="1200" kern="1200" baseline="0" dirty="0" smtClean="0">
                <a:solidFill>
                  <a:schemeClr val="tx1"/>
                </a:solidFill>
                <a:effectLst/>
                <a:latin typeface="+mn-lt"/>
                <a:ea typeface="+mn-ea"/>
                <a:cs typeface="+mn-cs"/>
              </a:rPr>
              <a:t> to watch or play, etc.</a:t>
            </a:r>
          </a:p>
          <a:p>
            <a:endParaRPr lang="en-NZ"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DD792D9-5B42-413F-92FF-C203140A37E6}" type="slidenum">
              <a:rPr lang="en-NZ" smtClean="0"/>
              <a:t>2</a:t>
            </a:fld>
            <a:endParaRPr lang="en-NZ"/>
          </a:p>
        </p:txBody>
      </p:sp>
    </p:spTree>
    <p:extLst>
      <p:ext uri="{BB962C8B-B14F-4D97-AF65-F5344CB8AC3E}">
        <p14:creationId xmlns:p14="http://schemas.microsoft.com/office/powerpoint/2010/main" val="3131052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So what happens when people have different convictions about what is OK</a:t>
            </a:r>
            <a:r>
              <a:rPr lang="en-NZ" baseline="0" dirty="0" smtClean="0"/>
              <a:t> to watch, listen to, eat, wear or buy?</a:t>
            </a:r>
            <a:endParaRPr lang="en-NZ" dirty="0" smtClean="0"/>
          </a:p>
          <a:p>
            <a:r>
              <a:rPr lang="en-NZ" dirty="0" smtClean="0"/>
              <a:t>That’s the subject of 1 </a:t>
            </a:r>
            <a:r>
              <a:rPr lang="en-NZ" dirty="0" err="1" smtClean="0"/>
              <a:t>Cor</a:t>
            </a:r>
            <a:r>
              <a:rPr lang="en-NZ" dirty="0" smtClean="0"/>
              <a:t> 8.</a:t>
            </a:r>
          </a:p>
          <a:p>
            <a:pPr marL="0" marR="0" lvl="0" indent="0" algn="l" defTabSz="914400" rtl="0" eaLnBrk="1" fontAlgn="auto" latinLnBrk="0" hangingPunct="1">
              <a:lnSpc>
                <a:spcPct val="100000"/>
              </a:lnSpc>
              <a:spcBef>
                <a:spcPts val="0"/>
              </a:spcBef>
              <a:spcAft>
                <a:spcPts val="0"/>
              </a:spcAft>
              <a:buClrTx/>
              <a:buSzTx/>
              <a:buFontTx/>
              <a:buNone/>
              <a:tabLst/>
              <a:defRPr/>
            </a:pPr>
            <a:r>
              <a:rPr lang="en-NZ" sz="1200" kern="1200" dirty="0" smtClean="0">
                <a:solidFill>
                  <a:schemeClr val="tx1"/>
                </a:solidFill>
                <a:effectLst/>
                <a:latin typeface="+mn-lt"/>
                <a:ea typeface="+mn-ea"/>
                <a:cs typeface="+mn-cs"/>
              </a:rPr>
              <a:t>Most meat sold in the town marketplace came from sacrificial animals that had been slaughtered at pagan temple ceremonies. </a:t>
            </a:r>
            <a:r>
              <a:rPr lang="en-NZ" sz="1200" kern="1200" dirty="0" smtClean="0">
                <a:solidFill>
                  <a:schemeClr val="tx1"/>
                </a:solidFill>
                <a:effectLst/>
                <a:latin typeface="+mn-lt"/>
                <a:ea typeface="+mn-ea"/>
                <a:cs typeface="+mn-cs"/>
              </a:rPr>
              <a:t>Part of the meat of each sacrificial animal was burned on the temple altar, part was eaten in temple ceremonies, and part was sold in the Corinthian marketplace for consumption at home.</a:t>
            </a:r>
          </a:p>
          <a:p>
            <a:r>
              <a:rPr lang="en-NZ" sz="1200" kern="1200" dirty="0" smtClean="0">
                <a:solidFill>
                  <a:schemeClr val="tx1"/>
                </a:solidFill>
                <a:effectLst/>
                <a:latin typeface="+mn-lt"/>
                <a:ea typeface="+mn-ea"/>
                <a:cs typeface="+mn-cs"/>
              </a:rPr>
              <a:t>Did these rituals somehow automatically taint the food? Could Christians buy it? Could they eat it if it was offered to them at friends’ homes? </a:t>
            </a:r>
          </a:p>
          <a:p>
            <a:r>
              <a:rPr lang="en-NZ" sz="1200" kern="1200" dirty="0" smtClean="0">
                <a:solidFill>
                  <a:schemeClr val="tx1"/>
                </a:solidFill>
                <a:effectLst/>
                <a:latin typeface="+mn-lt"/>
                <a:ea typeface="+mn-ea"/>
                <a:cs typeface="+mn-cs"/>
              </a:rPr>
              <a:t>People who</a:t>
            </a:r>
            <a:r>
              <a:rPr lang="en-NZ" sz="1200" kern="1200" baseline="0" dirty="0" smtClean="0">
                <a:solidFill>
                  <a:schemeClr val="tx1"/>
                </a:solidFill>
                <a:effectLst/>
                <a:latin typeface="+mn-lt"/>
                <a:ea typeface="+mn-ea"/>
                <a:cs typeface="+mn-cs"/>
              </a:rPr>
              <a:t> has recently been converted from paganism were especially sensitive to this issue.</a:t>
            </a:r>
          </a:p>
          <a:p>
            <a:r>
              <a:rPr lang="en-NZ" sz="1200" kern="1200" baseline="0" dirty="0" smtClean="0">
                <a:solidFill>
                  <a:schemeClr val="tx1"/>
                </a:solidFill>
                <a:effectLst/>
                <a:latin typeface="+mn-lt"/>
                <a:ea typeface="+mn-ea"/>
                <a:cs typeface="+mn-cs"/>
              </a:rPr>
              <a:t>This the question they posed to Paul …</a:t>
            </a:r>
            <a:endParaRPr lang="en-NZ" sz="1200" kern="1200" dirty="0" smtClean="0">
              <a:solidFill>
                <a:schemeClr val="tx1"/>
              </a:solidFill>
              <a:effectLst/>
              <a:latin typeface="+mn-lt"/>
              <a:ea typeface="+mn-ea"/>
              <a:cs typeface="+mn-cs"/>
            </a:endParaRPr>
          </a:p>
          <a:p>
            <a:endParaRPr lang="en-NZ" dirty="0" smtClean="0"/>
          </a:p>
          <a:p>
            <a:endParaRPr lang="en-NZ" dirty="0"/>
          </a:p>
        </p:txBody>
      </p:sp>
      <p:sp>
        <p:nvSpPr>
          <p:cNvPr id="4" name="Slide Number Placeholder 3"/>
          <p:cNvSpPr>
            <a:spLocks noGrp="1"/>
          </p:cNvSpPr>
          <p:nvPr>
            <p:ph type="sldNum" sz="quarter" idx="10"/>
          </p:nvPr>
        </p:nvSpPr>
        <p:spPr/>
        <p:txBody>
          <a:bodyPr/>
          <a:lstStyle/>
          <a:p>
            <a:fld id="{CDD792D9-5B42-413F-92FF-C203140A37E6}" type="slidenum">
              <a:rPr lang="en-NZ" smtClean="0"/>
              <a:t>3</a:t>
            </a:fld>
            <a:endParaRPr lang="en-NZ"/>
          </a:p>
        </p:txBody>
      </p:sp>
    </p:spTree>
    <p:extLst>
      <p:ext uri="{BB962C8B-B14F-4D97-AF65-F5344CB8AC3E}">
        <p14:creationId xmlns:p14="http://schemas.microsoft.com/office/powerpoint/2010/main" val="12626315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200" kern="1200" dirty="0" smtClean="0">
                <a:solidFill>
                  <a:schemeClr val="tx1"/>
                </a:solidFill>
                <a:effectLst/>
                <a:latin typeface="+mn-lt"/>
                <a:ea typeface="+mn-ea"/>
                <a:cs typeface="+mn-cs"/>
              </a:rPr>
              <a:t>His response? </a:t>
            </a:r>
            <a:r>
              <a:rPr lang="en-NZ" sz="1200" kern="1200" dirty="0" err="1" smtClean="0">
                <a:solidFill>
                  <a:schemeClr val="tx1"/>
                </a:solidFill>
                <a:effectLst/>
                <a:latin typeface="+mn-lt"/>
                <a:ea typeface="+mn-ea"/>
                <a:cs typeface="+mn-cs"/>
              </a:rPr>
              <a:t>Bascially</a:t>
            </a:r>
            <a:r>
              <a:rPr lang="en-NZ" sz="1200" kern="1200" dirty="0" smtClean="0">
                <a:solidFill>
                  <a:schemeClr val="tx1"/>
                </a:solidFill>
                <a:effectLst/>
                <a:latin typeface="+mn-lt"/>
                <a:ea typeface="+mn-ea"/>
                <a:cs typeface="+mn-cs"/>
              </a:rPr>
              <a:t>, go for it! </a:t>
            </a:r>
            <a:r>
              <a:rPr lang="en-NZ" sz="1200" kern="1200" baseline="0" dirty="0" smtClean="0">
                <a:solidFill>
                  <a:schemeClr val="tx1"/>
                </a:solidFill>
                <a:effectLst/>
                <a:latin typeface="+mn-lt"/>
                <a:ea typeface="+mn-ea"/>
                <a:cs typeface="+mn-cs"/>
              </a:rPr>
              <a:t> The meat is sacrificed to an imaginary “god”. We serve the real God – the one God. He is not threatened by idols because their gods do not exist. So neither are his children. Eat and enjoy with a clear conscience.</a:t>
            </a:r>
          </a:p>
          <a:p>
            <a:endParaRPr lang="en-NZ" dirty="0"/>
          </a:p>
        </p:txBody>
      </p:sp>
      <p:sp>
        <p:nvSpPr>
          <p:cNvPr id="4" name="Slide Number Placeholder 3"/>
          <p:cNvSpPr>
            <a:spLocks noGrp="1"/>
          </p:cNvSpPr>
          <p:nvPr>
            <p:ph type="sldNum" sz="quarter" idx="10"/>
          </p:nvPr>
        </p:nvSpPr>
        <p:spPr/>
        <p:txBody>
          <a:bodyPr/>
          <a:lstStyle/>
          <a:p>
            <a:fld id="{CDD792D9-5B42-413F-92FF-C203140A37E6}" type="slidenum">
              <a:rPr lang="en-NZ" smtClean="0"/>
              <a:t>4</a:t>
            </a:fld>
            <a:endParaRPr lang="en-NZ"/>
          </a:p>
        </p:txBody>
      </p:sp>
    </p:spTree>
    <p:extLst>
      <p:ext uri="{BB962C8B-B14F-4D97-AF65-F5344CB8AC3E}">
        <p14:creationId xmlns:p14="http://schemas.microsoft.com/office/powerpoint/2010/main" val="38911851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DD792D9-5B42-413F-92FF-C203140A37E6}" type="slidenum">
              <a:rPr lang="en-NZ" smtClean="0"/>
              <a:t>5</a:t>
            </a:fld>
            <a:endParaRPr lang="en-NZ"/>
          </a:p>
        </p:txBody>
      </p:sp>
    </p:spTree>
    <p:extLst>
      <p:ext uri="{BB962C8B-B14F-4D97-AF65-F5344CB8AC3E}">
        <p14:creationId xmlns:p14="http://schemas.microsoft.com/office/powerpoint/2010/main" val="42671290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Sound familiar?</a:t>
            </a:r>
            <a:r>
              <a:rPr lang="en-NZ" baseline="0" dirty="0" smtClean="0"/>
              <a:t> See 6:12: </a:t>
            </a:r>
            <a:r>
              <a:rPr lang="en-NZ" sz="1200" b="0" i="0" kern="1200" dirty="0" smtClean="0">
                <a:solidFill>
                  <a:schemeClr val="tx1"/>
                </a:solidFill>
                <a:effectLst/>
                <a:latin typeface="+mn-lt"/>
                <a:ea typeface="+mn-ea"/>
                <a:cs typeface="+mn-cs"/>
              </a:rPr>
              <a:t>‘I have the right to do anything,’ you say – but not everything is beneficial. </a:t>
            </a:r>
          </a:p>
          <a:p>
            <a:r>
              <a:rPr lang="en-NZ" sz="1200" b="0" i="0" kern="1200" dirty="0" smtClean="0">
                <a:solidFill>
                  <a:schemeClr val="tx1"/>
                </a:solidFill>
                <a:effectLst/>
                <a:latin typeface="+mn-lt"/>
                <a:ea typeface="+mn-ea"/>
                <a:cs typeface="+mn-cs"/>
              </a:rPr>
              <a:t>This is the principle.</a:t>
            </a:r>
            <a:r>
              <a:rPr lang="en-NZ" sz="1200" b="0" i="0" kern="1200" baseline="0" dirty="0" smtClean="0">
                <a:solidFill>
                  <a:schemeClr val="tx1"/>
                </a:solidFill>
                <a:effectLst/>
                <a:latin typeface="+mn-lt"/>
                <a:ea typeface="+mn-ea"/>
                <a:cs typeface="+mn-cs"/>
              </a:rPr>
              <a:t> It’s OK but is it helpful? They were will within their rights and freedom to partake of such meat but if in doing so they harmed the faith of those for whom is wasn’t OK, or even put non-Christians off the gospel because it seemed too outrageous for them, then Paul offers his example to them.</a:t>
            </a:r>
          </a:p>
          <a:p>
            <a:endParaRPr lang="en-NZ" dirty="0"/>
          </a:p>
        </p:txBody>
      </p:sp>
      <p:sp>
        <p:nvSpPr>
          <p:cNvPr id="4" name="Slide Number Placeholder 3"/>
          <p:cNvSpPr>
            <a:spLocks noGrp="1"/>
          </p:cNvSpPr>
          <p:nvPr>
            <p:ph type="sldNum" sz="quarter" idx="10"/>
          </p:nvPr>
        </p:nvSpPr>
        <p:spPr/>
        <p:txBody>
          <a:bodyPr/>
          <a:lstStyle/>
          <a:p>
            <a:fld id="{CDD792D9-5B42-413F-92FF-C203140A37E6}" type="slidenum">
              <a:rPr lang="en-NZ" smtClean="0"/>
              <a:t>6</a:t>
            </a:fld>
            <a:endParaRPr lang="en-NZ"/>
          </a:p>
        </p:txBody>
      </p:sp>
    </p:spTree>
    <p:extLst>
      <p:ext uri="{BB962C8B-B14F-4D97-AF65-F5344CB8AC3E}">
        <p14:creationId xmlns:p14="http://schemas.microsoft.com/office/powerpoint/2010/main" val="40770901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This is </a:t>
            </a:r>
            <a:r>
              <a:rPr lang="en-NZ" sz="1200" b="0" i="0" kern="1200" baseline="0" dirty="0" smtClean="0">
                <a:solidFill>
                  <a:schemeClr val="tx1"/>
                </a:solidFill>
                <a:effectLst/>
                <a:latin typeface="+mn-lt"/>
                <a:ea typeface="+mn-ea"/>
                <a:cs typeface="+mn-cs"/>
              </a:rPr>
              <a:t>the supreme law of love, which puts the rights of the others before ourselves.</a:t>
            </a:r>
          </a:p>
        </p:txBody>
      </p:sp>
      <p:sp>
        <p:nvSpPr>
          <p:cNvPr id="4" name="Slide Number Placeholder 3"/>
          <p:cNvSpPr>
            <a:spLocks noGrp="1"/>
          </p:cNvSpPr>
          <p:nvPr>
            <p:ph type="sldNum" sz="quarter" idx="10"/>
          </p:nvPr>
        </p:nvSpPr>
        <p:spPr/>
        <p:txBody>
          <a:bodyPr/>
          <a:lstStyle/>
          <a:p>
            <a:fld id="{CDD792D9-5B42-413F-92FF-C203140A37E6}" type="slidenum">
              <a:rPr lang="en-NZ" smtClean="0"/>
              <a:t>7</a:t>
            </a:fld>
            <a:endParaRPr lang="en-NZ"/>
          </a:p>
        </p:txBody>
      </p:sp>
    </p:spTree>
    <p:extLst>
      <p:ext uri="{BB962C8B-B14F-4D97-AF65-F5344CB8AC3E}">
        <p14:creationId xmlns:p14="http://schemas.microsoft.com/office/powerpoint/2010/main" val="21889786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We will have different</a:t>
            </a:r>
            <a:r>
              <a:rPr lang="en-NZ" baseline="0" dirty="0" smtClean="0"/>
              <a:t> opinions about these things! Some we see as sin, others as a matter of conscience.</a:t>
            </a:r>
            <a:endParaRPr lang="en-NZ" dirty="0"/>
          </a:p>
        </p:txBody>
      </p:sp>
      <p:sp>
        <p:nvSpPr>
          <p:cNvPr id="4" name="Slide Number Placeholder 3"/>
          <p:cNvSpPr>
            <a:spLocks noGrp="1"/>
          </p:cNvSpPr>
          <p:nvPr>
            <p:ph type="sldNum" sz="quarter" idx="10"/>
          </p:nvPr>
        </p:nvSpPr>
        <p:spPr/>
        <p:txBody>
          <a:bodyPr/>
          <a:lstStyle/>
          <a:p>
            <a:fld id="{CDD792D9-5B42-413F-92FF-C203140A37E6}" type="slidenum">
              <a:rPr lang="en-NZ" smtClean="0"/>
              <a:t>8</a:t>
            </a:fld>
            <a:endParaRPr lang="en-NZ"/>
          </a:p>
        </p:txBody>
      </p:sp>
    </p:spTree>
    <p:extLst>
      <p:ext uri="{BB962C8B-B14F-4D97-AF65-F5344CB8AC3E}">
        <p14:creationId xmlns:p14="http://schemas.microsoft.com/office/powerpoint/2010/main" val="13189860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200" b="0" kern="1200" dirty="0" smtClean="0">
                <a:solidFill>
                  <a:schemeClr val="tx1"/>
                </a:solidFill>
                <a:effectLst/>
                <a:latin typeface="+mn-lt"/>
                <a:ea typeface="+mn-ea"/>
                <a:cs typeface="+mn-cs"/>
              </a:rPr>
              <a:t>Many of the traditions we once thought were biblical are not, but we should take care not to mock others’ convictions. </a:t>
            </a:r>
          </a:p>
          <a:p>
            <a:pPr marL="0" marR="0" lvl="0" indent="0" algn="l" defTabSz="914400" rtl="0" eaLnBrk="1" fontAlgn="auto" latinLnBrk="0" hangingPunct="1">
              <a:lnSpc>
                <a:spcPct val="100000"/>
              </a:lnSpc>
              <a:spcBef>
                <a:spcPts val="0"/>
              </a:spcBef>
              <a:spcAft>
                <a:spcPts val="0"/>
              </a:spcAft>
              <a:buClrTx/>
              <a:buSzTx/>
              <a:buFontTx/>
              <a:buNone/>
              <a:tabLst/>
              <a:defRPr/>
            </a:pPr>
            <a:r>
              <a:rPr lang="en-NZ" sz="1200" b="0" kern="1200" dirty="0" smtClean="0">
                <a:solidFill>
                  <a:schemeClr val="tx1"/>
                </a:solidFill>
                <a:effectLst/>
                <a:latin typeface="+mn-lt"/>
                <a:ea typeface="+mn-ea"/>
                <a:cs typeface="+mn-cs"/>
              </a:rPr>
              <a:t>In many parts of the world, discomfort with alcohol is almost unintelligible. </a:t>
            </a:r>
          </a:p>
          <a:p>
            <a:pPr marL="0" marR="0" lvl="0" indent="0" algn="l" defTabSz="914400" rtl="0" eaLnBrk="1" fontAlgn="auto" latinLnBrk="0" hangingPunct="1">
              <a:lnSpc>
                <a:spcPct val="100000"/>
              </a:lnSpc>
              <a:spcBef>
                <a:spcPts val="0"/>
              </a:spcBef>
              <a:spcAft>
                <a:spcPts val="0"/>
              </a:spcAft>
              <a:buClrTx/>
              <a:buSzTx/>
              <a:buFontTx/>
              <a:buNone/>
              <a:tabLst/>
              <a:defRPr/>
            </a:pPr>
            <a:r>
              <a:rPr lang="en-NZ" sz="1200" b="0" kern="1200" dirty="0" smtClean="0">
                <a:solidFill>
                  <a:schemeClr val="tx1"/>
                </a:solidFill>
                <a:effectLst/>
                <a:latin typeface="+mn-lt"/>
                <a:ea typeface="+mn-ea"/>
                <a:cs typeface="+mn-cs"/>
              </a:rPr>
              <a:t>Yet in the former Soviet Union, it is scandalous to most evangelicals for women to wear makeup or </a:t>
            </a:r>
            <a:r>
              <a:rPr lang="en-NZ" sz="1200" b="0" kern="1200" dirty="0" err="1" smtClean="0">
                <a:solidFill>
                  <a:schemeClr val="tx1"/>
                </a:solidFill>
                <a:effectLst/>
                <a:latin typeface="+mn-lt"/>
                <a:ea typeface="+mn-ea"/>
                <a:cs typeface="+mn-cs"/>
              </a:rPr>
              <a:t>jewelry</a:t>
            </a:r>
            <a:r>
              <a:rPr lang="en-NZ" sz="1200" b="0" kern="1200" dirty="0" smtClean="0">
                <a:solidFill>
                  <a:schemeClr val="tx1"/>
                </a:solidFill>
                <a:effectLst/>
                <a:latin typeface="+mn-lt"/>
                <a:ea typeface="+mn-ea"/>
                <a:cs typeface="+mn-cs"/>
              </a:rPr>
              <a:t> and common for men to insist on greeting one another with holy kisses—on the lips! </a:t>
            </a:r>
          </a:p>
          <a:p>
            <a:pPr marL="0" marR="0" lvl="0" indent="0" algn="l" defTabSz="914400" rtl="0" eaLnBrk="1" fontAlgn="auto" latinLnBrk="0" hangingPunct="1">
              <a:lnSpc>
                <a:spcPct val="100000"/>
              </a:lnSpc>
              <a:spcBef>
                <a:spcPts val="0"/>
              </a:spcBef>
              <a:spcAft>
                <a:spcPts val="0"/>
              </a:spcAft>
              <a:buClrTx/>
              <a:buSzTx/>
              <a:buFontTx/>
              <a:buNone/>
              <a:tabLst/>
              <a:defRPr/>
            </a:pPr>
            <a:r>
              <a:rPr lang="en-NZ" sz="1200" b="0" kern="1200" dirty="0" smtClean="0">
                <a:solidFill>
                  <a:schemeClr val="tx1"/>
                </a:solidFill>
                <a:effectLst/>
                <a:latin typeface="+mn-lt"/>
                <a:ea typeface="+mn-ea"/>
                <a:cs typeface="+mn-cs"/>
              </a:rPr>
              <a:t>In some parts of Africa and India, thanks to Western missionaries, it is considered sinful for a preacher to appear in church, even on sweltering days, without a white shirt and tie. </a:t>
            </a:r>
          </a:p>
          <a:p>
            <a:pPr marL="0" marR="0" lvl="0" indent="0" algn="l" defTabSz="914400" rtl="0" eaLnBrk="1" fontAlgn="auto" latinLnBrk="0" hangingPunct="1">
              <a:lnSpc>
                <a:spcPct val="100000"/>
              </a:lnSpc>
              <a:spcBef>
                <a:spcPts val="0"/>
              </a:spcBef>
              <a:spcAft>
                <a:spcPts val="0"/>
              </a:spcAft>
              <a:buClrTx/>
              <a:buSzTx/>
              <a:buFontTx/>
              <a:buNone/>
              <a:tabLst/>
              <a:defRPr/>
            </a:pPr>
            <a:r>
              <a:rPr lang="en-NZ" sz="1200" b="0" kern="1200" dirty="0" smtClean="0">
                <a:solidFill>
                  <a:schemeClr val="tx1"/>
                </a:solidFill>
                <a:effectLst/>
                <a:latin typeface="+mn-lt"/>
                <a:ea typeface="+mn-ea"/>
                <a:cs typeface="+mn-cs"/>
              </a:rPr>
              <a:t>In cultures where polygamy is still practised, debates rage among missionaries about how to deal with a man who has several wives and then becomes a Christian.</a:t>
            </a:r>
            <a:endParaRPr lang="en-NZ" sz="1200" kern="1200" dirty="0" smtClean="0">
              <a:solidFill>
                <a:schemeClr val="tx1"/>
              </a:solidFill>
              <a:effectLst/>
              <a:latin typeface="+mn-lt"/>
              <a:ea typeface="+mn-ea"/>
              <a:cs typeface="+mn-cs"/>
            </a:endParaRPr>
          </a:p>
          <a:p>
            <a:endParaRPr lang="en-NZ" dirty="0"/>
          </a:p>
        </p:txBody>
      </p:sp>
      <p:sp>
        <p:nvSpPr>
          <p:cNvPr id="4" name="Slide Number Placeholder 3"/>
          <p:cNvSpPr>
            <a:spLocks noGrp="1"/>
          </p:cNvSpPr>
          <p:nvPr>
            <p:ph type="sldNum" sz="quarter" idx="10"/>
          </p:nvPr>
        </p:nvSpPr>
        <p:spPr/>
        <p:txBody>
          <a:bodyPr/>
          <a:lstStyle/>
          <a:p>
            <a:fld id="{CDD792D9-5B42-413F-92FF-C203140A37E6}" type="slidenum">
              <a:rPr lang="en-NZ" smtClean="0"/>
              <a:t>9</a:t>
            </a:fld>
            <a:endParaRPr lang="en-NZ"/>
          </a:p>
        </p:txBody>
      </p:sp>
    </p:spTree>
    <p:extLst>
      <p:ext uri="{BB962C8B-B14F-4D97-AF65-F5344CB8AC3E}">
        <p14:creationId xmlns:p14="http://schemas.microsoft.com/office/powerpoint/2010/main" val="4238579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4470BB0-8E4D-4A0A-AB37-973A38FC446B}" type="datetimeFigureOut">
              <a:rPr lang="en-NZ" smtClean="0"/>
              <a:t>26/07/2019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FACDED7F-C9B4-4892-AC2A-646FDC13F1F8}" type="slidenum">
              <a:rPr lang="en-NZ" smtClean="0"/>
              <a:t>‹#›</a:t>
            </a:fld>
            <a:endParaRPr lang="en-NZ"/>
          </a:p>
        </p:txBody>
      </p:sp>
    </p:spTree>
    <p:extLst>
      <p:ext uri="{BB962C8B-B14F-4D97-AF65-F5344CB8AC3E}">
        <p14:creationId xmlns:p14="http://schemas.microsoft.com/office/powerpoint/2010/main" val="3977787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4470BB0-8E4D-4A0A-AB37-973A38FC446B}" type="datetimeFigureOut">
              <a:rPr lang="en-NZ" smtClean="0"/>
              <a:t>26/07/2019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FACDED7F-C9B4-4892-AC2A-646FDC13F1F8}" type="slidenum">
              <a:rPr lang="en-NZ" smtClean="0"/>
              <a:t>‹#›</a:t>
            </a:fld>
            <a:endParaRPr lang="en-NZ"/>
          </a:p>
        </p:txBody>
      </p:sp>
    </p:spTree>
    <p:extLst>
      <p:ext uri="{BB962C8B-B14F-4D97-AF65-F5344CB8AC3E}">
        <p14:creationId xmlns:p14="http://schemas.microsoft.com/office/powerpoint/2010/main" val="3755778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4470BB0-8E4D-4A0A-AB37-973A38FC446B}" type="datetimeFigureOut">
              <a:rPr lang="en-NZ" smtClean="0"/>
              <a:t>26/07/2019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FACDED7F-C9B4-4892-AC2A-646FDC13F1F8}" type="slidenum">
              <a:rPr lang="en-NZ" smtClean="0"/>
              <a:t>‹#›</a:t>
            </a:fld>
            <a:endParaRPr lang="en-NZ"/>
          </a:p>
        </p:txBody>
      </p:sp>
    </p:spTree>
    <p:extLst>
      <p:ext uri="{BB962C8B-B14F-4D97-AF65-F5344CB8AC3E}">
        <p14:creationId xmlns:p14="http://schemas.microsoft.com/office/powerpoint/2010/main" val="402089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4470BB0-8E4D-4A0A-AB37-973A38FC446B}" type="datetimeFigureOut">
              <a:rPr lang="en-NZ" smtClean="0"/>
              <a:t>26/07/2019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FACDED7F-C9B4-4892-AC2A-646FDC13F1F8}" type="slidenum">
              <a:rPr lang="en-NZ" smtClean="0"/>
              <a:t>‹#›</a:t>
            </a:fld>
            <a:endParaRPr lang="en-NZ"/>
          </a:p>
        </p:txBody>
      </p:sp>
    </p:spTree>
    <p:extLst>
      <p:ext uri="{BB962C8B-B14F-4D97-AF65-F5344CB8AC3E}">
        <p14:creationId xmlns:p14="http://schemas.microsoft.com/office/powerpoint/2010/main" val="2199202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470BB0-8E4D-4A0A-AB37-973A38FC446B}" type="datetimeFigureOut">
              <a:rPr lang="en-NZ" smtClean="0"/>
              <a:t>26/07/2019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FACDED7F-C9B4-4892-AC2A-646FDC13F1F8}" type="slidenum">
              <a:rPr lang="en-NZ" smtClean="0"/>
              <a:t>‹#›</a:t>
            </a:fld>
            <a:endParaRPr lang="en-NZ"/>
          </a:p>
        </p:txBody>
      </p:sp>
    </p:spTree>
    <p:extLst>
      <p:ext uri="{BB962C8B-B14F-4D97-AF65-F5344CB8AC3E}">
        <p14:creationId xmlns:p14="http://schemas.microsoft.com/office/powerpoint/2010/main" val="2950622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4470BB0-8E4D-4A0A-AB37-973A38FC446B}" type="datetimeFigureOut">
              <a:rPr lang="en-NZ" smtClean="0"/>
              <a:t>26/07/2019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FACDED7F-C9B4-4892-AC2A-646FDC13F1F8}" type="slidenum">
              <a:rPr lang="en-NZ" smtClean="0"/>
              <a:t>‹#›</a:t>
            </a:fld>
            <a:endParaRPr lang="en-NZ"/>
          </a:p>
        </p:txBody>
      </p:sp>
    </p:spTree>
    <p:extLst>
      <p:ext uri="{BB962C8B-B14F-4D97-AF65-F5344CB8AC3E}">
        <p14:creationId xmlns:p14="http://schemas.microsoft.com/office/powerpoint/2010/main" val="3570726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4470BB0-8E4D-4A0A-AB37-973A38FC446B}" type="datetimeFigureOut">
              <a:rPr lang="en-NZ" smtClean="0"/>
              <a:t>26/07/2019</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FACDED7F-C9B4-4892-AC2A-646FDC13F1F8}" type="slidenum">
              <a:rPr lang="en-NZ" smtClean="0"/>
              <a:t>‹#›</a:t>
            </a:fld>
            <a:endParaRPr lang="en-NZ"/>
          </a:p>
        </p:txBody>
      </p:sp>
    </p:spTree>
    <p:extLst>
      <p:ext uri="{BB962C8B-B14F-4D97-AF65-F5344CB8AC3E}">
        <p14:creationId xmlns:p14="http://schemas.microsoft.com/office/powerpoint/2010/main" val="2034550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4470BB0-8E4D-4A0A-AB37-973A38FC446B}" type="datetimeFigureOut">
              <a:rPr lang="en-NZ" smtClean="0"/>
              <a:t>26/07/2019</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FACDED7F-C9B4-4892-AC2A-646FDC13F1F8}" type="slidenum">
              <a:rPr lang="en-NZ" smtClean="0"/>
              <a:t>‹#›</a:t>
            </a:fld>
            <a:endParaRPr lang="en-NZ"/>
          </a:p>
        </p:txBody>
      </p:sp>
    </p:spTree>
    <p:extLst>
      <p:ext uri="{BB962C8B-B14F-4D97-AF65-F5344CB8AC3E}">
        <p14:creationId xmlns:p14="http://schemas.microsoft.com/office/powerpoint/2010/main" val="3811698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470BB0-8E4D-4A0A-AB37-973A38FC446B}" type="datetimeFigureOut">
              <a:rPr lang="en-NZ" smtClean="0"/>
              <a:t>26/07/2019</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FACDED7F-C9B4-4892-AC2A-646FDC13F1F8}" type="slidenum">
              <a:rPr lang="en-NZ" smtClean="0"/>
              <a:t>‹#›</a:t>
            </a:fld>
            <a:endParaRPr lang="en-NZ"/>
          </a:p>
        </p:txBody>
      </p:sp>
    </p:spTree>
    <p:extLst>
      <p:ext uri="{BB962C8B-B14F-4D97-AF65-F5344CB8AC3E}">
        <p14:creationId xmlns:p14="http://schemas.microsoft.com/office/powerpoint/2010/main" val="4282567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470BB0-8E4D-4A0A-AB37-973A38FC446B}" type="datetimeFigureOut">
              <a:rPr lang="en-NZ" smtClean="0"/>
              <a:t>26/07/2019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FACDED7F-C9B4-4892-AC2A-646FDC13F1F8}" type="slidenum">
              <a:rPr lang="en-NZ" smtClean="0"/>
              <a:t>‹#›</a:t>
            </a:fld>
            <a:endParaRPr lang="en-NZ"/>
          </a:p>
        </p:txBody>
      </p:sp>
    </p:spTree>
    <p:extLst>
      <p:ext uri="{BB962C8B-B14F-4D97-AF65-F5344CB8AC3E}">
        <p14:creationId xmlns:p14="http://schemas.microsoft.com/office/powerpoint/2010/main" val="2868340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470BB0-8E4D-4A0A-AB37-973A38FC446B}" type="datetimeFigureOut">
              <a:rPr lang="en-NZ" smtClean="0"/>
              <a:t>26/07/2019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FACDED7F-C9B4-4892-AC2A-646FDC13F1F8}" type="slidenum">
              <a:rPr lang="en-NZ" smtClean="0"/>
              <a:t>‹#›</a:t>
            </a:fld>
            <a:endParaRPr lang="en-NZ"/>
          </a:p>
        </p:txBody>
      </p:sp>
    </p:spTree>
    <p:extLst>
      <p:ext uri="{BB962C8B-B14F-4D97-AF65-F5344CB8AC3E}">
        <p14:creationId xmlns:p14="http://schemas.microsoft.com/office/powerpoint/2010/main" val="2328117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470BB0-8E4D-4A0A-AB37-973A38FC446B}" type="datetimeFigureOut">
              <a:rPr lang="en-NZ" smtClean="0"/>
              <a:t>26/07/2019</a:t>
            </a:fld>
            <a:endParaRPr lang="en-NZ"/>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CDED7F-C9B4-4892-AC2A-646FDC13F1F8}" type="slidenum">
              <a:rPr lang="en-NZ" smtClean="0"/>
              <a:t>‹#›</a:t>
            </a:fld>
            <a:endParaRPr lang="en-NZ"/>
          </a:p>
        </p:txBody>
      </p:sp>
    </p:spTree>
    <p:extLst>
      <p:ext uri="{BB962C8B-B14F-4D97-AF65-F5344CB8AC3E}">
        <p14:creationId xmlns:p14="http://schemas.microsoft.com/office/powerpoint/2010/main" val="121453849"/>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22468" y="5329645"/>
            <a:ext cx="9670869" cy="1093334"/>
          </a:xfrm>
        </p:spPr>
        <p:txBody>
          <a:bodyPr>
            <a:noAutofit/>
          </a:bodyPr>
          <a:lstStyle/>
          <a:p>
            <a:pPr algn="l"/>
            <a:r>
              <a:rPr lang="en-NZ" sz="6500" b="1" dirty="0">
                <a:solidFill>
                  <a:srgbClr val="F9EAC3"/>
                </a:solidFill>
                <a:effectLst>
                  <a:outerShdw blurRad="50800" dist="38100" dir="2700000" algn="tl" rotWithShape="0">
                    <a:prstClr val="black">
                      <a:alpha val="40000"/>
                    </a:prstClr>
                  </a:outerShdw>
                </a:effectLst>
                <a:latin typeface="Bahnschrift SemiBold SemiConden" panose="020B0502040204020203" pitchFamily="34" charset="0"/>
              </a:rPr>
              <a:t>"Exercising our Freedom"</a:t>
            </a:r>
          </a:p>
        </p:txBody>
      </p:sp>
      <p:sp>
        <p:nvSpPr>
          <p:cNvPr id="3" name="Subtitle 2"/>
          <p:cNvSpPr>
            <a:spLocks noGrp="1"/>
          </p:cNvSpPr>
          <p:nvPr>
            <p:ph type="subTitle" idx="1"/>
          </p:nvPr>
        </p:nvSpPr>
        <p:spPr/>
        <p:txBody>
          <a:bodyPr/>
          <a:lstStyle/>
          <a:p>
            <a:endParaRPr lang="en-NZ"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
            <a:ext cx="11939451" cy="6715941"/>
          </a:xfrm>
          <a:prstGeom prst="rect">
            <a:avLst/>
          </a:prstGeom>
        </p:spPr>
      </p:pic>
    </p:spTree>
    <p:extLst>
      <p:ext uri="{BB962C8B-B14F-4D97-AF65-F5344CB8AC3E}">
        <p14:creationId xmlns:p14="http://schemas.microsoft.com/office/powerpoint/2010/main" val="16846275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6500" b="1" dirty="0">
                <a:solidFill>
                  <a:srgbClr val="F9EAC3"/>
                </a:solidFill>
                <a:effectLst>
                  <a:outerShdw blurRad="50800" dist="38100" dir="2700000" algn="tl" rotWithShape="0">
                    <a:prstClr val="black">
                      <a:alpha val="40000"/>
                    </a:prstClr>
                  </a:outerShdw>
                </a:effectLst>
                <a:latin typeface="Bahnschrift SemiBold SemiConden" panose="020B0502040204020203" pitchFamily="34" charset="0"/>
              </a:rPr>
              <a:t>Applying the lesson today</a:t>
            </a:r>
            <a:endParaRPr lang="en-NZ" sz="6500" b="1" dirty="0">
              <a:solidFill>
                <a:srgbClr val="F9EAC3"/>
              </a:solidFill>
              <a:effectLst>
                <a:outerShdw blurRad="50800" dist="38100" dir="2700000" algn="tl" rotWithShape="0">
                  <a:prstClr val="black">
                    <a:alpha val="40000"/>
                  </a:prstClr>
                </a:outerShdw>
              </a:effectLst>
              <a:latin typeface="Bahnschrift SemiBold SemiConden" panose="020B0502040204020203" pitchFamily="34" charset="0"/>
            </a:endParaRPr>
          </a:p>
        </p:txBody>
      </p:sp>
      <p:sp>
        <p:nvSpPr>
          <p:cNvPr id="3" name="Content Placeholder 2"/>
          <p:cNvSpPr>
            <a:spLocks noGrp="1"/>
          </p:cNvSpPr>
          <p:nvPr>
            <p:ph idx="1"/>
          </p:nvPr>
        </p:nvSpPr>
        <p:spPr>
          <a:xfrm>
            <a:off x="838200" y="1825625"/>
            <a:ext cx="10515600" cy="4851400"/>
          </a:xfrm>
        </p:spPr>
        <p:txBody>
          <a:bodyPr>
            <a:normAutofit/>
          </a:bodyPr>
          <a:lstStyle/>
          <a:p>
            <a:r>
              <a:rPr lang="en-NZ" dirty="0" smtClean="0"/>
              <a:t>We should exercise our freedom with wisdom and love</a:t>
            </a:r>
          </a:p>
          <a:p>
            <a:pPr lvl="1"/>
            <a:r>
              <a:rPr lang="en-NZ" dirty="0" smtClean="0"/>
              <a:t>Will it shake the faith of younger or “weaker” believers?</a:t>
            </a:r>
          </a:p>
          <a:p>
            <a:pPr lvl="1"/>
            <a:r>
              <a:rPr lang="en-NZ" dirty="0" smtClean="0"/>
              <a:t>Will it cause them to sin against their conscience?</a:t>
            </a:r>
          </a:p>
          <a:p>
            <a:pPr lvl="1"/>
            <a:r>
              <a:rPr lang="en-NZ" dirty="0" smtClean="0"/>
              <a:t>Will it hinder people’s acceptance of the gospel?</a:t>
            </a:r>
          </a:p>
          <a:p>
            <a:r>
              <a:rPr lang="en-NZ" dirty="0" smtClean="0"/>
              <a:t>When appropriate, we should help them understand their freedom in Christ more fully</a:t>
            </a:r>
          </a:p>
          <a:p>
            <a:r>
              <a:rPr lang="en-NZ" dirty="0" smtClean="0"/>
              <a:t>In the meantime, we </a:t>
            </a:r>
            <a:r>
              <a:rPr lang="en-NZ" dirty="0" smtClean="0"/>
              <a:t>give others </a:t>
            </a:r>
            <a:r>
              <a:rPr lang="en-NZ" dirty="0"/>
              <a:t>the grace and the time to build </a:t>
            </a:r>
            <a:r>
              <a:rPr lang="en-NZ" dirty="0" smtClean="0"/>
              <a:t>their convictions</a:t>
            </a:r>
          </a:p>
          <a:p>
            <a:r>
              <a:rPr lang="en-NZ" dirty="0" smtClean="0"/>
              <a:t>Holier than thou?</a:t>
            </a:r>
          </a:p>
          <a:p>
            <a:r>
              <a:rPr lang="en-NZ" dirty="0" smtClean="0"/>
              <a:t>Living sacrifices</a:t>
            </a:r>
            <a:endParaRPr lang="en-NZ" dirty="0"/>
          </a:p>
          <a:p>
            <a:endParaRPr lang="en-NZ" dirty="0" smtClean="0"/>
          </a:p>
          <a:p>
            <a:endParaRPr lang="en-NZ" dirty="0" smtClean="0"/>
          </a:p>
          <a:p>
            <a:endParaRPr lang="en-NZ" dirty="0"/>
          </a:p>
        </p:txBody>
      </p:sp>
    </p:spTree>
    <p:extLst>
      <p:ext uri="{BB962C8B-B14F-4D97-AF65-F5344CB8AC3E}">
        <p14:creationId xmlns:p14="http://schemas.microsoft.com/office/powerpoint/2010/main" val="3446982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6500" b="1" dirty="0">
                <a:solidFill>
                  <a:srgbClr val="F9EAC3"/>
                </a:solidFill>
                <a:effectLst>
                  <a:outerShdw blurRad="50800" dist="38100" dir="2700000" algn="tl" rotWithShape="0">
                    <a:prstClr val="black">
                      <a:alpha val="40000"/>
                    </a:prstClr>
                  </a:outerShdw>
                </a:effectLst>
                <a:latin typeface="Bahnschrift SemiBold SemiConden" panose="020B0502040204020203" pitchFamily="34" charset="0"/>
              </a:rPr>
              <a:t>A good rule of thumb …</a:t>
            </a:r>
            <a:endParaRPr lang="en-NZ" sz="6500" b="1" dirty="0">
              <a:solidFill>
                <a:srgbClr val="F9EAC3"/>
              </a:solidFill>
              <a:effectLst>
                <a:outerShdw blurRad="50800" dist="38100" dir="2700000" algn="tl" rotWithShape="0">
                  <a:prstClr val="black">
                    <a:alpha val="40000"/>
                  </a:prstClr>
                </a:outerShdw>
              </a:effectLst>
              <a:latin typeface="Bahnschrift SemiBold SemiConden" panose="020B0502040204020203" pitchFamily="34" charset="0"/>
            </a:endParaRPr>
          </a:p>
        </p:txBody>
      </p:sp>
      <p:sp>
        <p:nvSpPr>
          <p:cNvPr id="3" name="Content Placeholder 2"/>
          <p:cNvSpPr>
            <a:spLocks noGrp="1"/>
          </p:cNvSpPr>
          <p:nvPr>
            <p:ph idx="1"/>
          </p:nvPr>
        </p:nvSpPr>
        <p:spPr>
          <a:xfrm>
            <a:off x="942975" y="5029200"/>
            <a:ext cx="10515600" cy="1585912"/>
          </a:xfrm>
        </p:spPr>
        <p:txBody>
          <a:bodyPr/>
          <a:lstStyle/>
          <a:p>
            <a:r>
              <a:rPr lang="en-NZ" dirty="0" smtClean="0"/>
              <a:t>"in </a:t>
            </a:r>
            <a:r>
              <a:rPr lang="en-NZ" dirty="0"/>
              <a:t>essentials, unity; in doubtful matters, liberty; in all things, charity</a:t>
            </a:r>
            <a:r>
              <a:rPr lang="en-NZ" dirty="0" smtClean="0"/>
              <a:t>.“</a:t>
            </a:r>
          </a:p>
          <a:p>
            <a:endParaRPr lang="en-NZ" sz="1000" dirty="0"/>
          </a:p>
          <a:p>
            <a:r>
              <a:rPr lang="en-NZ" dirty="0" smtClean="0"/>
              <a:t>The Jesus way: surrendering our rights.</a:t>
            </a:r>
          </a:p>
          <a:p>
            <a:endParaRPr lang="en-NZ" dirty="0"/>
          </a:p>
          <a:p>
            <a:endParaRPr lang="en-NZ" dirty="0"/>
          </a:p>
        </p:txBody>
      </p:sp>
      <p:pic>
        <p:nvPicPr>
          <p:cNvPr id="6146" name="Picture 2" descr="Image result for in necessariis unita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49350" y="1947863"/>
            <a:ext cx="6502849" cy="26693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0177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a:p>
        </p:txBody>
      </p:sp>
      <p:sp>
        <p:nvSpPr>
          <p:cNvPr id="3" name="Content Placeholder 2"/>
          <p:cNvSpPr>
            <a:spLocks noGrp="1"/>
          </p:cNvSpPr>
          <p:nvPr>
            <p:ph idx="1"/>
          </p:nvPr>
        </p:nvSpPr>
        <p:spPr/>
        <p:txBody>
          <a:bodyPr/>
          <a:lstStyle/>
          <a:p>
            <a:endParaRPr lang="en-NZ"/>
          </a:p>
        </p:txBody>
      </p:sp>
      <p:pic>
        <p:nvPicPr>
          <p:cNvPr id="1026" name="Picture 2" descr="Image result for coc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85" y="0"/>
            <a:ext cx="12144315" cy="6831178"/>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p:cNvSpPr txBox="1">
            <a:spLocks/>
          </p:cNvSpPr>
          <p:nvPr/>
        </p:nvSpPr>
        <p:spPr>
          <a:xfrm>
            <a:off x="6335486" y="5427614"/>
            <a:ext cx="5556068" cy="109333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n-NZ" sz="6500" b="1" dirty="0" smtClean="0">
                <a:solidFill>
                  <a:srgbClr val="F9EAC3"/>
                </a:solidFill>
                <a:effectLst>
                  <a:outerShdw blurRad="50800" dist="38100" dir="2700000" algn="tl" rotWithShape="0">
                    <a:prstClr val="black">
                      <a:alpha val="40000"/>
                    </a:prstClr>
                  </a:outerShdw>
                </a:effectLst>
                <a:latin typeface="Bahnschrift SemiBold SemiConden" panose="020B0502040204020203" pitchFamily="34" charset="0"/>
              </a:rPr>
              <a:t>Coco</a:t>
            </a:r>
            <a:endParaRPr lang="en-NZ" sz="6500" b="1" dirty="0">
              <a:solidFill>
                <a:srgbClr val="F9EAC3"/>
              </a:solidFill>
              <a:effectLst>
                <a:outerShdw blurRad="50800" dist="38100" dir="2700000" algn="tl" rotWithShape="0">
                  <a:prstClr val="black">
                    <a:alpha val="40000"/>
                  </a:prstClr>
                </a:outerShdw>
              </a:effectLst>
              <a:latin typeface="Bahnschrift SemiBold SemiConden" panose="020B0502040204020203" pitchFamily="34" charset="0"/>
            </a:endParaRPr>
          </a:p>
        </p:txBody>
      </p:sp>
    </p:spTree>
    <p:extLst>
      <p:ext uri="{BB962C8B-B14F-4D97-AF65-F5344CB8AC3E}">
        <p14:creationId xmlns:p14="http://schemas.microsoft.com/office/powerpoint/2010/main" val="14643752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a:p>
        </p:txBody>
      </p:sp>
      <p:sp>
        <p:nvSpPr>
          <p:cNvPr id="3" name="Content Placeholder 2"/>
          <p:cNvSpPr>
            <a:spLocks noGrp="1"/>
          </p:cNvSpPr>
          <p:nvPr>
            <p:ph idx="1"/>
          </p:nvPr>
        </p:nvSpPr>
        <p:spPr/>
        <p:txBody>
          <a:bodyPr/>
          <a:lstStyle/>
          <a:p>
            <a:endParaRPr lang="en-NZ"/>
          </a:p>
        </p:txBody>
      </p:sp>
      <p:pic>
        <p:nvPicPr>
          <p:cNvPr id="2050" name="Picture 2" descr="Image result for meat sacrificed to idol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199" y="56089"/>
            <a:ext cx="9286875" cy="6801911"/>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2114551" y="230188"/>
            <a:ext cx="7731714" cy="109333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n-NZ" sz="6500" b="1" dirty="0" smtClean="0">
                <a:solidFill>
                  <a:srgbClr val="F9EAC3"/>
                </a:solidFill>
                <a:effectLst>
                  <a:outerShdw blurRad="50800" dist="38100" dir="2700000" algn="tl" rotWithShape="0">
                    <a:prstClr val="black">
                      <a:alpha val="40000"/>
                    </a:prstClr>
                  </a:outerShdw>
                </a:effectLst>
                <a:latin typeface="Bahnschrift SemiBold SemiConden" panose="020B0502040204020203" pitchFamily="34" charset="0"/>
              </a:rPr>
              <a:t>Meat sacrificed to idols</a:t>
            </a:r>
            <a:endParaRPr lang="en-NZ" sz="6500" b="1" dirty="0">
              <a:solidFill>
                <a:srgbClr val="F9EAC3"/>
              </a:solidFill>
              <a:effectLst>
                <a:outerShdw blurRad="50800" dist="38100" dir="2700000" algn="tl" rotWithShape="0">
                  <a:prstClr val="black">
                    <a:alpha val="40000"/>
                  </a:prstClr>
                </a:outerShdw>
              </a:effectLst>
              <a:latin typeface="Bahnschrift SemiBold SemiConden" panose="020B0502040204020203" pitchFamily="34" charset="0"/>
            </a:endParaRPr>
          </a:p>
        </p:txBody>
      </p:sp>
    </p:spTree>
    <p:extLst>
      <p:ext uri="{BB962C8B-B14F-4D97-AF65-F5344CB8AC3E}">
        <p14:creationId xmlns:p14="http://schemas.microsoft.com/office/powerpoint/2010/main" val="25266518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6500" b="1" dirty="0">
                <a:solidFill>
                  <a:srgbClr val="F9EAC3"/>
                </a:solidFill>
                <a:effectLst>
                  <a:outerShdw blurRad="50800" dist="38100" dir="2700000" algn="tl" rotWithShape="0">
                    <a:prstClr val="black">
                      <a:alpha val="40000"/>
                    </a:prstClr>
                  </a:outerShdw>
                </a:effectLst>
                <a:latin typeface="Bahnschrift SemiBold SemiConden" panose="020B0502040204020203" pitchFamily="34" charset="0"/>
              </a:rPr>
              <a:t>Go for it!</a:t>
            </a:r>
          </a:p>
        </p:txBody>
      </p:sp>
      <p:sp>
        <p:nvSpPr>
          <p:cNvPr id="3" name="Content Placeholder 2"/>
          <p:cNvSpPr>
            <a:spLocks noGrp="1"/>
          </p:cNvSpPr>
          <p:nvPr>
            <p:ph idx="1"/>
          </p:nvPr>
        </p:nvSpPr>
        <p:spPr>
          <a:xfrm>
            <a:off x="838200" y="1825624"/>
            <a:ext cx="7181850" cy="4908552"/>
          </a:xfrm>
        </p:spPr>
        <p:txBody>
          <a:bodyPr>
            <a:normAutofit/>
          </a:bodyPr>
          <a:lstStyle/>
          <a:p>
            <a:pPr marL="0" lvl="0" indent="0">
              <a:lnSpc>
                <a:spcPct val="100000"/>
              </a:lnSpc>
              <a:spcBef>
                <a:spcPts val="0"/>
              </a:spcBef>
              <a:buNone/>
              <a:defRPr/>
            </a:pPr>
            <a:r>
              <a:rPr lang="en-NZ" dirty="0" smtClean="0"/>
              <a:t>So </a:t>
            </a:r>
            <a:r>
              <a:rPr lang="en-NZ" dirty="0"/>
              <a:t>then, about eating food sacrificed to idols: we know that ‘An idol is nothing at all in the world’ and that ‘There is no God but one.’ 5 For even if there are so-called gods, whether in heaven or on earth (as indeed there are many ‘gods’ and many ‘lords’), </a:t>
            </a:r>
            <a:r>
              <a:rPr lang="en-NZ" dirty="0" smtClean="0"/>
              <a:t>yet </a:t>
            </a:r>
            <a:r>
              <a:rPr lang="en-NZ" dirty="0"/>
              <a:t>for us there is but one God, the Father, from whom all things came and for whom we live; and there is but one Lord, Jesus Christ, through whom all things came and through whom we live</a:t>
            </a:r>
            <a:r>
              <a:rPr lang="en-NZ" dirty="0" smtClean="0"/>
              <a:t>. </a:t>
            </a:r>
          </a:p>
          <a:p>
            <a:pPr marL="457200" lvl="1" indent="0" algn="r">
              <a:lnSpc>
                <a:spcPct val="100000"/>
              </a:lnSpc>
              <a:spcBef>
                <a:spcPts val="0"/>
              </a:spcBef>
              <a:buNone/>
              <a:defRPr/>
            </a:pPr>
            <a:r>
              <a:rPr lang="en-NZ" dirty="0" smtClean="0"/>
              <a:t>Verses 4-6</a:t>
            </a:r>
            <a:endParaRPr lang="en-NZ" dirty="0"/>
          </a:p>
        </p:txBody>
      </p:sp>
      <p:pic>
        <p:nvPicPr>
          <p:cNvPr id="3074" name="Picture 2" descr="Image result for buddhist idol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50018" y="1976438"/>
            <a:ext cx="3103782" cy="3805237"/>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3560718" y="2316540"/>
            <a:ext cx="5556068" cy="109333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endParaRPr lang="en-NZ" sz="6500" b="1" dirty="0">
              <a:solidFill>
                <a:schemeClr val="bg1"/>
              </a:solidFill>
              <a:effectLst>
                <a:outerShdw blurRad="50800" dist="38100" dir="2700000" algn="tl" rotWithShape="0">
                  <a:prstClr val="black">
                    <a:alpha val="40000"/>
                  </a:prstClr>
                </a:outerShdw>
              </a:effectLst>
              <a:latin typeface="Bahnschrift SemiBold SemiConden" panose="020B0502040204020203" pitchFamily="34" charset="0"/>
            </a:endParaRPr>
          </a:p>
        </p:txBody>
      </p:sp>
    </p:spTree>
    <p:extLst>
      <p:ext uri="{BB962C8B-B14F-4D97-AF65-F5344CB8AC3E}">
        <p14:creationId xmlns:p14="http://schemas.microsoft.com/office/powerpoint/2010/main" val="30861266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6500" b="1" dirty="0">
                <a:solidFill>
                  <a:srgbClr val="F9EAC3"/>
                </a:solidFill>
                <a:effectLst>
                  <a:outerShdw blurRad="50800" dist="38100" dir="2700000" algn="tl" rotWithShape="0">
                    <a:prstClr val="black">
                      <a:alpha val="40000"/>
                    </a:prstClr>
                  </a:outerShdw>
                </a:effectLst>
                <a:latin typeface="Bahnschrift SemiBold SemiConden" panose="020B0502040204020203" pitchFamily="34" charset="0"/>
              </a:rPr>
              <a:t>But …</a:t>
            </a:r>
            <a:endParaRPr lang="en-NZ" sz="6500" b="1" dirty="0">
              <a:solidFill>
                <a:srgbClr val="F9EAC3"/>
              </a:solidFill>
              <a:effectLst>
                <a:outerShdw blurRad="50800" dist="38100" dir="2700000" algn="tl" rotWithShape="0">
                  <a:prstClr val="black">
                    <a:alpha val="40000"/>
                  </a:prstClr>
                </a:outerShdw>
              </a:effectLst>
              <a:latin typeface="Bahnschrift SemiBold SemiConden" panose="020B0502040204020203" pitchFamily="34" charset="0"/>
            </a:endParaRPr>
          </a:p>
        </p:txBody>
      </p:sp>
      <p:sp>
        <p:nvSpPr>
          <p:cNvPr id="3" name="Content Placeholder 2"/>
          <p:cNvSpPr>
            <a:spLocks noGrp="1"/>
          </p:cNvSpPr>
          <p:nvPr>
            <p:ph idx="1"/>
          </p:nvPr>
        </p:nvSpPr>
        <p:spPr>
          <a:xfrm>
            <a:off x="6296024" y="1825625"/>
            <a:ext cx="5057775" cy="4351338"/>
          </a:xfrm>
        </p:spPr>
        <p:txBody>
          <a:bodyPr/>
          <a:lstStyle/>
          <a:p>
            <a:r>
              <a:rPr lang="en-NZ" dirty="0"/>
              <a:t>But not everyone possesses this knowledge. Some people are still so accustomed to idols that when they eat sacrificial food they think of it as having been sacrificed to a god, and since their conscience is weak, it is defiled. </a:t>
            </a:r>
          </a:p>
          <a:p>
            <a:pPr lvl="1" algn="r"/>
            <a:r>
              <a:rPr lang="en-NZ" dirty="0" smtClean="0"/>
              <a:t>Verse 7</a:t>
            </a:r>
            <a:endParaRPr lang="en-NZ" dirty="0"/>
          </a:p>
        </p:txBody>
      </p:sp>
      <p:pic>
        <p:nvPicPr>
          <p:cNvPr id="5122" name="Picture 2" descr="Image result for sa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199" y="1912937"/>
            <a:ext cx="5150389" cy="34210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34564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6500" b="1" dirty="0">
                <a:solidFill>
                  <a:srgbClr val="F9EAC3"/>
                </a:solidFill>
                <a:effectLst>
                  <a:outerShdw blurRad="50800" dist="38100" dir="2700000" algn="tl" rotWithShape="0">
                    <a:prstClr val="black">
                      <a:alpha val="40000"/>
                    </a:prstClr>
                  </a:outerShdw>
                </a:effectLst>
                <a:latin typeface="Bahnschrift SemiBold SemiConden" panose="020B0502040204020203" pitchFamily="34" charset="0"/>
              </a:rPr>
              <a:t>So …</a:t>
            </a:r>
            <a:endParaRPr lang="en-NZ" sz="6500" b="1" dirty="0">
              <a:solidFill>
                <a:srgbClr val="F9EAC3"/>
              </a:solidFill>
              <a:effectLst>
                <a:outerShdw blurRad="50800" dist="38100" dir="2700000" algn="tl" rotWithShape="0">
                  <a:prstClr val="black">
                    <a:alpha val="40000"/>
                  </a:prstClr>
                </a:outerShdw>
              </a:effectLst>
              <a:latin typeface="Bahnschrift SemiBold SemiConden" panose="020B0502040204020203" pitchFamily="34" charset="0"/>
            </a:endParaRPr>
          </a:p>
        </p:txBody>
      </p:sp>
      <p:sp>
        <p:nvSpPr>
          <p:cNvPr id="3" name="Content Placeholder 2"/>
          <p:cNvSpPr>
            <a:spLocks noGrp="1"/>
          </p:cNvSpPr>
          <p:nvPr>
            <p:ph idx="1"/>
          </p:nvPr>
        </p:nvSpPr>
        <p:spPr/>
        <p:txBody>
          <a:bodyPr/>
          <a:lstStyle/>
          <a:p>
            <a:r>
              <a:rPr lang="en-NZ" dirty="0" smtClean="0"/>
              <a:t>Be </a:t>
            </a:r>
            <a:r>
              <a:rPr lang="en-NZ" dirty="0"/>
              <a:t>careful, however, that the exercise of your rights does not become a stumbling-block to the weak.</a:t>
            </a:r>
          </a:p>
          <a:p>
            <a:pPr lvl="1" algn="r"/>
            <a:r>
              <a:rPr lang="en-NZ" dirty="0" smtClean="0"/>
              <a:t>Verse 9</a:t>
            </a:r>
          </a:p>
          <a:p>
            <a:r>
              <a:rPr lang="en-NZ" dirty="0"/>
              <a:t>‘I have the right to do anything,’ you say – but not everything is beneficial. ‘I have the right to do anything’– but not everything is constructive. </a:t>
            </a:r>
            <a:r>
              <a:rPr lang="en-NZ" dirty="0" smtClean="0"/>
              <a:t>No </a:t>
            </a:r>
            <a:r>
              <a:rPr lang="en-NZ" dirty="0"/>
              <a:t>one should seek their own good, but the good of others</a:t>
            </a:r>
            <a:r>
              <a:rPr lang="en-NZ" dirty="0" smtClean="0"/>
              <a:t>.</a:t>
            </a:r>
          </a:p>
          <a:p>
            <a:pPr lvl="1" algn="r"/>
            <a:r>
              <a:rPr lang="en-NZ" dirty="0" smtClean="0"/>
              <a:t>10:23-24</a:t>
            </a:r>
            <a:endParaRPr lang="en-NZ" dirty="0"/>
          </a:p>
          <a:p>
            <a:pPr lvl="1" algn="r"/>
            <a:endParaRPr lang="en-NZ" dirty="0"/>
          </a:p>
        </p:txBody>
      </p:sp>
    </p:spTree>
    <p:extLst>
      <p:ext uri="{BB962C8B-B14F-4D97-AF65-F5344CB8AC3E}">
        <p14:creationId xmlns:p14="http://schemas.microsoft.com/office/powerpoint/2010/main" val="6285011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6500" b="1" dirty="0">
                <a:solidFill>
                  <a:srgbClr val="F9EAC3"/>
                </a:solidFill>
                <a:effectLst>
                  <a:outerShdw blurRad="50800" dist="38100" dir="2700000" algn="tl" rotWithShape="0">
                    <a:prstClr val="black">
                      <a:alpha val="40000"/>
                    </a:prstClr>
                  </a:outerShdw>
                </a:effectLst>
                <a:latin typeface="Bahnschrift SemiBold SemiConden" panose="020B0502040204020203" pitchFamily="34" charset="0"/>
              </a:rPr>
              <a:t>Therefore …</a:t>
            </a:r>
            <a:endParaRPr lang="en-NZ" sz="6500" b="1" dirty="0">
              <a:solidFill>
                <a:srgbClr val="F9EAC3"/>
              </a:solidFill>
              <a:effectLst>
                <a:outerShdw blurRad="50800" dist="38100" dir="2700000" algn="tl" rotWithShape="0">
                  <a:prstClr val="black">
                    <a:alpha val="40000"/>
                  </a:prstClr>
                </a:outerShdw>
              </a:effectLst>
              <a:latin typeface="Bahnschrift SemiBold SemiConden" panose="020B0502040204020203" pitchFamily="34" charset="0"/>
            </a:endParaRPr>
          </a:p>
        </p:txBody>
      </p:sp>
      <p:sp>
        <p:nvSpPr>
          <p:cNvPr id="3" name="Content Placeholder 2"/>
          <p:cNvSpPr>
            <a:spLocks noGrp="1"/>
          </p:cNvSpPr>
          <p:nvPr>
            <p:ph idx="1"/>
          </p:nvPr>
        </p:nvSpPr>
        <p:spPr>
          <a:xfrm>
            <a:off x="838200" y="1825624"/>
            <a:ext cx="10515600" cy="4670425"/>
          </a:xfrm>
        </p:spPr>
        <p:txBody>
          <a:bodyPr>
            <a:normAutofit/>
          </a:bodyPr>
          <a:lstStyle/>
          <a:p>
            <a:r>
              <a:rPr lang="en-NZ" dirty="0"/>
              <a:t>Therefore, if what I eat causes my brother or sister to fall into sin, I will never eat meat again, so that I will not cause them to fall.</a:t>
            </a:r>
          </a:p>
          <a:p>
            <a:pPr lvl="1" algn="r"/>
            <a:r>
              <a:rPr lang="en-NZ" dirty="0" smtClean="0"/>
              <a:t>Verse 13</a:t>
            </a:r>
          </a:p>
          <a:p>
            <a:pPr lvl="1" algn="r"/>
            <a:endParaRPr lang="en-NZ" dirty="0"/>
          </a:p>
          <a:p>
            <a:r>
              <a:rPr lang="en-NZ" dirty="0" smtClean="0"/>
              <a:t>So whether you eat or drink or whatever you do, do it all for the glory of God. Do not cause anyone to stumble, whether Jews, Greeks or the church of God – even as I try to please everyone in every way. For I am not seeking my own good but the good of many, so that they may be saved. Follow my example, as I follow the example of Christ.</a:t>
            </a:r>
          </a:p>
          <a:p>
            <a:pPr lvl="1" algn="r"/>
            <a:r>
              <a:rPr lang="en-NZ" dirty="0" smtClean="0"/>
              <a:t>10:31-11:1</a:t>
            </a:r>
          </a:p>
          <a:p>
            <a:pPr lvl="1" algn="r"/>
            <a:endParaRPr lang="en-NZ" dirty="0"/>
          </a:p>
        </p:txBody>
      </p:sp>
    </p:spTree>
    <p:extLst>
      <p:ext uri="{BB962C8B-B14F-4D97-AF65-F5344CB8AC3E}">
        <p14:creationId xmlns:p14="http://schemas.microsoft.com/office/powerpoint/2010/main" val="7572452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6500" b="1" dirty="0">
                <a:solidFill>
                  <a:srgbClr val="F9EAC3"/>
                </a:solidFill>
                <a:effectLst>
                  <a:outerShdw blurRad="50800" dist="38100" dir="2700000" algn="tl" rotWithShape="0">
                    <a:prstClr val="black">
                      <a:alpha val="40000"/>
                    </a:prstClr>
                  </a:outerShdw>
                </a:effectLst>
                <a:latin typeface="Bahnschrift SemiBold SemiConden" panose="020B0502040204020203" pitchFamily="34" charset="0"/>
              </a:rPr>
              <a:t>Examples today</a:t>
            </a:r>
            <a:endParaRPr lang="en-NZ" sz="6500" b="1" dirty="0">
              <a:solidFill>
                <a:srgbClr val="F9EAC3"/>
              </a:solidFill>
              <a:effectLst>
                <a:outerShdw blurRad="50800" dist="38100" dir="2700000" algn="tl" rotWithShape="0">
                  <a:prstClr val="black">
                    <a:alpha val="40000"/>
                  </a:prstClr>
                </a:outerShdw>
              </a:effectLst>
              <a:latin typeface="Bahnschrift SemiBold SemiConden" panose="020B0502040204020203" pitchFamily="34" charset="0"/>
            </a:endParaRPr>
          </a:p>
        </p:txBody>
      </p:sp>
      <p:sp>
        <p:nvSpPr>
          <p:cNvPr id="3" name="Content Placeholder 2"/>
          <p:cNvSpPr>
            <a:spLocks noGrp="1"/>
          </p:cNvSpPr>
          <p:nvPr>
            <p:ph idx="1"/>
          </p:nvPr>
        </p:nvSpPr>
        <p:spPr/>
        <p:txBody>
          <a:bodyPr>
            <a:normAutofit lnSpcReduction="10000"/>
          </a:bodyPr>
          <a:lstStyle/>
          <a:p>
            <a:r>
              <a:rPr lang="en-NZ" i="1" dirty="0" smtClean="0"/>
              <a:t>NB: We’re not talking about </a:t>
            </a:r>
            <a:r>
              <a:rPr lang="en-NZ" i="1" dirty="0" smtClean="0"/>
              <a:t>core gospel beliefs but matters of conscience</a:t>
            </a:r>
          </a:p>
          <a:p>
            <a:r>
              <a:rPr lang="en-NZ" dirty="0" smtClean="0"/>
              <a:t>Drinking alcohol and other legal drugs</a:t>
            </a:r>
          </a:p>
          <a:p>
            <a:r>
              <a:rPr lang="en-NZ" dirty="0" smtClean="0"/>
              <a:t>Types of clothing / tattoos / piercing / make-up / hairstyles</a:t>
            </a:r>
          </a:p>
          <a:p>
            <a:r>
              <a:rPr lang="en-NZ" dirty="0" smtClean="0"/>
              <a:t>Movies, music and literature</a:t>
            </a:r>
          </a:p>
          <a:p>
            <a:r>
              <a:rPr lang="en-NZ" dirty="0" smtClean="0"/>
              <a:t>Swearing</a:t>
            </a:r>
          </a:p>
          <a:p>
            <a:r>
              <a:rPr lang="en-NZ" dirty="0" smtClean="0"/>
              <a:t>Various forms of gambling</a:t>
            </a:r>
          </a:p>
          <a:p>
            <a:r>
              <a:rPr lang="en-NZ" dirty="0" smtClean="0"/>
              <a:t>Physical boundaries in dating</a:t>
            </a:r>
          </a:p>
          <a:p>
            <a:r>
              <a:rPr lang="en-NZ" dirty="0" smtClean="0"/>
              <a:t>What we can do on a Sabbath / Sunday</a:t>
            </a:r>
          </a:p>
          <a:p>
            <a:endParaRPr lang="en-NZ" dirty="0" smtClean="0"/>
          </a:p>
        </p:txBody>
      </p:sp>
    </p:spTree>
    <p:extLst>
      <p:ext uri="{BB962C8B-B14F-4D97-AF65-F5344CB8AC3E}">
        <p14:creationId xmlns:p14="http://schemas.microsoft.com/office/powerpoint/2010/main" val="5392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6500" b="1" dirty="0">
                <a:solidFill>
                  <a:srgbClr val="F9EAC3"/>
                </a:solidFill>
                <a:effectLst>
                  <a:outerShdw blurRad="50800" dist="38100" dir="2700000" algn="tl" rotWithShape="0">
                    <a:prstClr val="black">
                      <a:alpha val="40000"/>
                    </a:prstClr>
                  </a:outerShdw>
                </a:effectLst>
                <a:latin typeface="Bahnschrift SemiBold SemiConden" panose="020B0502040204020203" pitchFamily="34" charset="0"/>
              </a:rPr>
              <a:t>Cross-cultural examples</a:t>
            </a:r>
            <a:endParaRPr lang="en-NZ" sz="6500" b="1" dirty="0">
              <a:solidFill>
                <a:srgbClr val="F9EAC3"/>
              </a:solidFill>
              <a:effectLst>
                <a:outerShdw blurRad="50800" dist="38100" dir="2700000" algn="tl" rotWithShape="0">
                  <a:prstClr val="black">
                    <a:alpha val="40000"/>
                  </a:prstClr>
                </a:outerShdw>
              </a:effectLst>
              <a:latin typeface="Bahnschrift SemiBold SemiConden" panose="020B0502040204020203" pitchFamily="34" charset="0"/>
            </a:endParaRPr>
          </a:p>
        </p:txBody>
      </p:sp>
      <p:sp>
        <p:nvSpPr>
          <p:cNvPr id="3" name="Content Placeholder 2"/>
          <p:cNvSpPr>
            <a:spLocks noGrp="1"/>
          </p:cNvSpPr>
          <p:nvPr>
            <p:ph idx="1"/>
          </p:nvPr>
        </p:nvSpPr>
        <p:spPr/>
        <p:txBody>
          <a:bodyPr/>
          <a:lstStyle/>
          <a:p>
            <a:endParaRPr lang="en-NZ"/>
          </a:p>
        </p:txBody>
      </p:sp>
      <p:pic>
        <p:nvPicPr>
          <p:cNvPr id="4102" name="Picture 6" descr="Image may contain: dr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52649" y="1690688"/>
            <a:ext cx="7172325" cy="48508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54779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127</TotalTime>
  <Words>1483</Words>
  <Application>Microsoft Office PowerPoint</Application>
  <PresentationFormat>Widescreen</PresentationFormat>
  <Paragraphs>86</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Bahnschrift SemiBold SemiConden</vt:lpstr>
      <vt:lpstr>Calibri</vt:lpstr>
      <vt:lpstr>Calibri Light</vt:lpstr>
      <vt:lpstr>Office Theme</vt:lpstr>
      <vt:lpstr>"Exercising our Freedom"</vt:lpstr>
      <vt:lpstr>PowerPoint Presentation</vt:lpstr>
      <vt:lpstr>PowerPoint Presentation</vt:lpstr>
      <vt:lpstr>Go for it!</vt:lpstr>
      <vt:lpstr>But …</vt:lpstr>
      <vt:lpstr>So …</vt:lpstr>
      <vt:lpstr>Therefore …</vt:lpstr>
      <vt:lpstr>Examples today</vt:lpstr>
      <vt:lpstr>Cross-cultural examples</vt:lpstr>
      <vt:lpstr>Applying the lesson today</vt:lpstr>
      <vt:lpstr>A good rule of thumb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"Exercising our Freedom"</dc:title>
  <dc:creator>Andrew Cox</dc:creator>
  <cp:lastModifiedBy>Andrew Cox</cp:lastModifiedBy>
  <cp:revision>20</cp:revision>
  <dcterms:created xsi:type="dcterms:W3CDTF">2019-07-26T02:01:03Z</dcterms:created>
  <dcterms:modified xsi:type="dcterms:W3CDTF">2019-07-26T04:08:50Z</dcterms:modified>
</cp:coreProperties>
</file>