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4"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F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71286" autoAdjust="0"/>
  </p:normalViewPr>
  <p:slideViewPr>
    <p:cSldViewPr snapToGrid="0">
      <p:cViewPr>
        <p:scale>
          <a:sx n="70" d="100"/>
          <a:sy n="70" d="100"/>
        </p:scale>
        <p:origin x="2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CF298-99C8-4A7E-B108-130EE118251C}" type="datetimeFigureOut">
              <a:rPr lang="en-NZ" smtClean="0"/>
              <a:t>25/10/2019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A68C3-1285-43DA-84E6-76D651458715}" type="slidenum">
              <a:rPr lang="en-NZ" smtClean="0"/>
              <a:t>‹#›</a:t>
            </a:fld>
            <a:endParaRPr lang="en-NZ"/>
          </a:p>
        </p:txBody>
      </p:sp>
    </p:spTree>
    <p:extLst>
      <p:ext uri="{BB962C8B-B14F-4D97-AF65-F5344CB8AC3E}">
        <p14:creationId xmlns:p14="http://schemas.microsoft.com/office/powerpoint/2010/main" val="166409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fen-NIVUK-28604a"/><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71A68C3-1285-43DA-84E6-76D651458715}" type="slidenum">
              <a:rPr lang="en-NZ" smtClean="0"/>
              <a:t>1</a:t>
            </a:fld>
            <a:endParaRPr lang="en-NZ"/>
          </a:p>
        </p:txBody>
      </p:sp>
    </p:spTree>
    <p:extLst>
      <p:ext uri="{BB962C8B-B14F-4D97-AF65-F5344CB8AC3E}">
        <p14:creationId xmlns:p14="http://schemas.microsoft.com/office/powerpoint/2010/main" val="194872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So we come to the three prickly passages of Paul: 1 Cor. 11, 1 Cor. 14 and 1 Tim 2. We’ll look at the first today and the other two in four weeks time.</a:t>
            </a:r>
          </a:p>
          <a:p>
            <a:r>
              <a:rPr lang="en-NZ" sz="1200" kern="1200" dirty="0" smtClean="0">
                <a:solidFill>
                  <a:schemeClr val="tx1"/>
                </a:solidFill>
                <a:effectLst/>
                <a:latin typeface="+mn-lt"/>
                <a:ea typeface="+mn-ea"/>
                <a:cs typeface="+mn-cs"/>
              </a:rPr>
              <a:t>It’s these passages which have kept women in a subordinate position to men in the church for centuries. But many people now see them in a new light, because of a better understanding of the context in which they were written.</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10</a:t>
            </a:fld>
            <a:endParaRPr lang="en-NZ"/>
          </a:p>
        </p:txBody>
      </p:sp>
    </p:spTree>
    <p:extLst>
      <p:ext uri="{BB962C8B-B14F-4D97-AF65-F5344CB8AC3E}">
        <p14:creationId xmlns:p14="http://schemas.microsoft.com/office/powerpoint/2010/main" val="153674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context of 1 Corinthians, as we have seen, is a very enthusiastic church. Spiritual gifts are operating freely. The more spectacular the gift the better. And so they had fell into a bit of a celebrity trap where the powerful and important people were given the most respect. This is why Paul is at pains to explain what a pathetic man he is - that it’s only by God’s power that lives are changed. And that they need to be careful to study Scripture and learn from it - as we saw two weeks ago. The Christian faith is not froth and bubble. It’s a long obedience in the same direction. But it’s wonderful!</a:t>
            </a:r>
          </a:p>
          <a:p>
            <a:r>
              <a:rPr lang="en-NZ" sz="1200" kern="1200" dirty="0" smtClean="0">
                <a:solidFill>
                  <a:schemeClr val="tx1"/>
                </a:solidFill>
                <a:effectLst/>
                <a:latin typeface="+mn-lt"/>
                <a:ea typeface="+mn-ea"/>
                <a:cs typeface="+mn-cs"/>
              </a:rPr>
              <a:t>In chapter 11, Paul is talking about head coverings in worship. The next four chapters are all about order in worship. He starts with clothing. </a:t>
            </a:r>
          </a:p>
          <a:p>
            <a:r>
              <a:rPr lang="en-NZ" sz="1200" kern="1200" dirty="0" smtClean="0">
                <a:solidFill>
                  <a:schemeClr val="tx1"/>
                </a:solidFill>
                <a:effectLst/>
                <a:latin typeface="+mn-lt"/>
                <a:ea typeface="+mn-ea"/>
                <a:cs typeface="+mn-cs"/>
              </a:rPr>
              <a:t>We might say, “Who cares about what we wear? We just need to get back to the “heart of worship.” True enough. </a:t>
            </a:r>
          </a:p>
          <a:p>
            <a:r>
              <a:rPr lang="en-NZ" sz="1200" kern="1200" dirty="0" smtClean="0">
                <a:solidFill>
                  <a:schemeClr val="tx1"/>
                </a:solidFill>
                <a:effectLst/>
                <a:latin typeface="+mn-lt"/>
                <a:ea typeface="+mn-ea"/>
                <a:cs typeface="+mn-cs"/>
              </a:rPr>
              <a:t>But in most cultures, the outer garb is still important - it communicates things like respect and modesty. In that culture, it was expected that a woman - particularly a married woman - cover her head in worship. </a:t>
            </a:r>
          </a:p>
          <a:p>
            <a:r>
              <a:rPr lang="en-NZ" sz="1200" kern="1200" dirty="0" smtClean="0">
                <a:solidFill>
                  <a:schemeClr val="tx1"/>
                </a:solidFill>
                <a:effectLst/>
                <a:latin typeface="+mn-lt"/>
                <a:ea typeface="+mn-ea"/>
                <a:cs typeface="+mn-cs"/>
              </a:rPr>
              <a:t>Some woman were abandoning this practise because they thought it stifled their experience of the Holy Spirit. But that communicated something not so good about the woman’s character and damaged the witness of the church.</a:t>
            </a:r>
          </a:p>
          <a:p>
            <a:r>
              <a:rPr lang="en-NZ" sz="1200" kern="1200" dirty="0" smtClean="0">
                <a:solidFill>
                  <a:schemeClr val="tx1"/>
                </a:solidFill>
                <a:effectLst/>
                <a:latin typeface="+mn-lt"/>
                <a:ea typeface="+mn-ea"/>
                <a:cs typeface="+mn-cs"/>
              </a:rPr>
              <a:t>The vast majority of churches today see woman’s head-coverings as a cultural issue not one we have to apply in contexts where it’s “no big deal”.</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11</a:t>
            </a:fld>
            <a:endParaRPr lang="en-NZ"/>
          </a:p>
        </p:txBody>
      </p:sp>
    </p:spTree>
    <p:extLst>
      <p:ext uri="{BB962C8B-B14F-4D97-AF65-F5344CB8AC3E}">
        <p14:creationId xmlns:p14="http://schemas.microsoft.com/office/powerpoint/2010/main" val="388689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bigger issue is around the use of the word, “head”.</a:t>
            </a:r>
          </a:p>
          <a:p>
            <a:r>
              <a:rPr lang="en-NZ" sz="1200" kern="1200" dirty="0" smtClean="0">
                <a:solidFill>
                  <a:schemeClr val="tx1"/>
                </a:solidFill>
                <a:effectLst/>
                <a:latin typeface="+mn-lt"/>
                <a:ea typeface="+mn-ea"/>
                <a:cs typeface="+mn-cs"/>
              </a:rPr>
              <a:t>3 But I want you to realise that the head of every man is Christ, and the head of the woman is man,[</a:t>
            </a:r>
            <a:r>
              <a:rPr lang="en-NZ" sz="1200" kern="1200" dirty="0" smtClean="0">
                <a:solidFill>
                  <a:schemeClr val="tx1"/>
                </a:solidFill>
                <a:effectLst/>
                <a:latin typeface="+mn-lt"/>
                <a:ea typeface="+mn-ea"/>
                <a:cs typeface="+mn-cs"/>
                <a:hlinkClick r:id="rId3" action="ppaction://hlinkfile" tooltip="See footnote a"/>
              </a:rPr>
              <a:t>a</a:t>
            </a:r>
            <a:r>
              <a:rPr lang="en-NZ" sz="1200" kern="1200" dirty="0" smtClean="0">
                <a:solidFill>
                  <a:schemeClr val="tx1"/>
                </a:solidFill>
                <a:effectLst/>
                <a:latin typeface="+mn-lt"/>
                <a:ea typeface="+mn-ea"/>
                <a:cs typeface="+mn-cs"/>
              </a:rPr>
              <a:t>] and the head of Christ is God.</a:t>
            </a:r>
          </a:p>
          <a:p>
            <a:r>
              <a:rPr lang="en-NZ" sz="1200" kern="1200" dirty="0" smtClean="0">
                <a:solidFill>
                  <a:schemeClr val="tx1"/>
                </a:solidFill>
                <a:effectLst/>
                <a:latin typeface="+mn-lt"/>
                <a:ea typeface="+mn-ea"/>
                <a:cs typeface="+mn-cs"/>
              </a:rPr>
              <a:t>Wow. That seems pretty straight forward, or does it? What actually does head mean? Four options according to language experts:</a:t>
            </a:r>
          </a:p>
          <a:p>
            <a:r>
              <a:rPr lang="en-NZ" sz="1200" kern="1200" dirty="0" smtClean="0">
                <a:solidFill>
                  <a:schemeClr val="tx1"/>
                </a:solidFill>
                <a:effectLst/>
                <a:latin typeface="+mn-lt"/>
                <a:ea typeface="+mn-ea"/>
                <a:cs typeface="+mn-cs"/>
              </a:rPr>
              <a:t>Head means head - that thing on your shoulders - where you face, throat, brain and hair reside!</a:t>
            </a:r>
          </a:p>
          <a:p>
            <a:r>
              <a:rPr lang="en-NZ" sz="1200" kern="1200" dirty="0" smtClean="0">
                <a:solidFill>
                  <a:schemeClr val="tx1"/>
                </a:solidFill>
                <a:effectLst/>
                <a:latin typeface="+mn-lt"/>
                <a:ea typeface="+mn-ea"/>
                <a:cs typeface="+mn-cs"/>
              </a:rPr>
              <a:t>That’s clearly not in view in this verse. The head of every woman is man? No thanks! It’s a metaphor.</a:t>
            </a:r>
          </a:p>
          <a:p>
            <a:r>
              <a:rPr lang="en-NZ" sz="1200" kern="1200" dirty="0" smtClean="0">
                <a:solidFill>
                  <a:schemeClr val="tx1"/>
                </a:solidFill>
                <a:effectLst/>
                <a:latin typeface="+mn-lt"/>
                <a:ea typeface="+mn-ea"/>
                <a:cs typeface="+mn-cs"/>
              </a:rPr>
              <a:t>Secondly, Head means source or origin. This fits quite well with the creation example in verses 8-9. As I said, before, woman was taken out of man. The origin of woman is man, spiritually speaking. Except, would we say that the origin of Christ is God? He who is before all things and in him all things hold together (Colossians 1)? No. We would much prefer to say, the very nature of Christ is the same as God (Philippians 2).</a:t>
            </a:r>
          </a:p>
          <a:p>
            <a:r>
              <a:rPr lang="en-NZ" sz="1200" kern="1200" dirty="0" smtClean="0">
                <a:solidFill>
                  <a:schemeClr val="tx1"/>
                </a:solidFill>
                <a:effectLst/>
                <a:latin typeface="+mn-lt"/>
                <a:ea typeface="+mn-ea"/>
                <a:cs typeface="+mn-cs"/>
              </a:rPr>
              <a:t>So source fits OK in some ways, but scores badly in describing the trinity.</a:t>
            </a:r>
          </a:p>
          <a:p>
            <a:r>
              <a:rPr lang="en-NZ" sz="1200" kern="1200" dirty="0" smtClean="0">
                <a:solidFill>
                  <a:schemeClr val="tx1"/>
                </a:solidFill>
                <a:effectLst/>
                <a:latin typeface="+mn-lt"/>
                <a:ea typeface="+mn-ea"/>
                <a:cs typeface="+mn-cs"/>
              </a:rPr>
              <a:t>Thirdly, head means authority. This is the traditional view. Male authority is the natural order of things. This is still a popular view among many. But again, it doesn’t fit that comfortably when applied to Christ. Perhaps, Christ’s earthly life is in view where he willingly submitted himself to the Father’s will. </a:t>
            </a:r>
          </a:p>
          <a:p>
            <a:r>
              <a:rPr lang="en-NZ" sz="1200" kern="1200" dirty="0" smtClean="0">
                <a:solidFill>
                  <a:schemeClr val="tx1"/>
                </a:solidFill>
                <a:effectLst/>
                <a:latin typeface="+mn-lt"/>
                <a:ea typeface="+mn-ea"/>
                <a:cs typeface="+mn-cs"/>
              </a:rPr>
              <a:t>Fourthly, head means a position of prominence since the head is the most prominent part of the body. This is the most common use of the word in the Greek version of the OT. It doesn’t necessarily denote authority. It’s simply the obvious, the noticeable part. </a:t>
            </a:r>
          </a:p>
          <a:p>
            <a:r>
              <a:rPr lang="en-NZ" sz="1200" kern="1200" dirty="0" smtClean="0">
                <a:solidFill>
                  <a:schemeClr val="tx1"/>
                </a:solidFill>
                <a:effectLst/>
                <a:latin typeface="+mn-lt"/>
                <a:ea typeface="+mn-ea"/>
                <a:cs typeface="+mn-cs"/>
              </a:rPr>
              <a:t>This fourth meaning seems to have the least amount of problems. Men and woman are different. This should not be a controversial statement! But culturally, men were more prominent.</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12</a:t>
            </a:fld>
            <a:endParaRPr lang="en-NZ"/>
          </a:p>
        </p:txBody>
      </p:sp>
    </p:spTree>
    <p:extLst>
      <p:ext uri="{BB962C8B-B14F-4D97-AF65-F5344CB8AC3E}">
        <p14:creationId xmlns:p14="http://schemas.microsoft.com/office/powerpoint/2010/main" val="380554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So Paul clearly has in mind differences between the sexes. Woman are not to distract men by having their head uncovered in worship. </a:t>
            </a: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Nor are men supposed to dress as women or have their hair long. They might feel free to do so, but they must remember they live in a real society with certain social norms and they are not to put stumbling blocks in front of others. The principle is, as always, love.</a:t>
            </a:r>
          </a:p>
          <a:p>
            <a:r>
              <a:rPr lang="en-NZ" sz="1200" kern="1200" dirty="0" smtClean="0">
                <a:solidFill>
                  <a:schemeClr val="tx1"/>
                </a:solidFill>
                <a:effectLst/>
                <a:latin typeface="+mn-lt"/>
                <a:ea typeface="+mn-ea"/>
                <a:cs typeface="+mn-cs"/>
              </a:rPr>
              <a:t>But what about Paul’s references to creation in this section and in 1 Timothy where he tells women to “learn in quietness”?</a:t>
            </a:r>
          </a:p>
          <a:p>
            <a:r>
              <a:rPr lang="en-NZ" sz="1200" kern="1200" dirty="0" smtClean="0">
                <a:solidFill>
                  <a:schemeClr val="tx1"/>
                </a:solidFill>
                <a:effectLst/>
                <a:latin typeface="+mn-lt"/>
                <a:ea typeface="+mn-ea"/>
                <a:cs typeface="+mn-cs"/>
              </a:rPr>
              <a:t>The biggest principle is this: we must interpret unclear passages in light of the clear. It is not at all certain exactly what Paul is getting at here! </a:t>
            </a:r>
          </a:p>
          <a:p>
            <a:r>
              <a:rPr lang="en-NZ" sz="1200" kern="1200" dirty="0" smtClean="0">
                <a:solidFill>
                  <a:schemeClr val="tx1"/>
                </a:solidFill>
                <a:effectLst/>
                <a:latin typeface="+mn-lt"/>
                <a:ea typeface="+mn-ea"/>
                <a:cs typeface="+mn-cs"/>
              </a:rPr>
              <a:t>But what is certain. He permitted women to prophecy - verse 5 - and he worked with them to plant and nurture first century churches. </a:t>
            </a:r>
          </a:p>
          <a:p>
            <a:r>
              <a:rPr lang="en-NZ" sz="1200" kern="1200" dirty="0" smtClean="0">
                <a:solidFill>
                  <a:schemeClr val="tx1"/>
                </a:solidFill>
                <a:effectLst/>
                <a:latin typeface="+mn-lt"/>
                <a:ea typeface="+mn-ea"/>
                <a:cs typeface="+mn-cs"/>
              </a:rPr>
              <a:t>Yes, he restricted some of what they could do for the sake of the culture. But he saw the gospel eventually breaking down social taboos and he modelled a team approach to ministry - comprising of both men and women, just as Jesus did. </a:t>
            </a:r>
          </a:p>
          <a:p>
            <a:r>
              <a:rPr lang="en-NZ" sz="1200" kern="1200" dirty="0" smtClean="0">
                <a:solidFill>
                  <a:schemeClr val="tx1"/>
                </a:solidFill>
                <a:effectLst/>
                <a:latin typeface="+mn-lt"/>
                <a:ea typeface="+mn-ea"/>
                <a:cs typeface="+mn-cs"/>
              </a:rPr>
              <a:t>There is more to this story of course! We will tackle part two of the topic of women in ministry when we come to chapter 14 and also look at 1 Timothy 2.</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13</a:t>
            </a:fld>
            <a:endParaRPr lang="en-NZ"/>
          </a:p>
        </p:txBody>
      </p:sp>
    </p:spTree>
    <p:extLst>
      <p:ext uri="{BB962C8B-B14F-4D97-AF65-F5344CB8AC3E}">
        <p14:creationId xmlns:p14="http://schemas.microsoft.com/office/powerpoint/2010/main" val="165480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But now we need to ask that favourite question of congregations: SO WHAT?</a:t>
            </a:r>
          </a:p>
          <a:p>
            <a:r>
              <a:rPr lang="en-NZ" sz="1200" kern="1200" dirty="0" smtClean="0">
                <a:solidFill>
                  <a:schemeClr val="tx1"/>
                </a:solidFill>
                <a:effectLst/>
                <a:latin typeface="+mn-lt"/>
                <a:ea typeface="+mn-ea"/>
                <a:cs typeface="+mn-cs"/>
              </a:rPr>
              <a:t>Listen to one Chinese church leader</a:t>
            </a:r>
            <a:r>
              <a:rPr lang="en-NZ" sz="1200" kern="1200" baseline="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14</a:t>
            </a:fld>
            <a:endParaRPr lang="en-NZ"/>
          </a:p>
        </p:txBody>
      </p:sp>
    </p:spTree>
    <p:extLst>
      <p:ext uri="{BB962C8B-B14F-4D97-AF65-F5344CB8AC3E}">
        <p14:creationId xmlns:p14="http://schemas.microsoft.com/office/powerpoint/2010/main" val="332411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71A68C3-1285-43DA-84E6-76D651458715}" type="slidenum">
              <a:rPr lang="en-NZ" smtClean="0"/>
              <a:t>15</a:t>
            </a:fld>
            <a:endParaRPr lang="en-NZ"/>
          </a:p>
        </p:txBody>
      </p:sp>
    </p:spTree>
    <p:extLst>
      <p:ext uri="{BB962C8B-B14F-4D97-AF65-F5344CB8AC3E}">
        <p14:creationId xmlns:p14="http://schemas.microsoft.com/office/powerpoint/2010/main" val="365691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71A68C3-1285-43DA-84E6-76D651458715}" type="slidenum">
              <a:rPr lang="en-NZ" smtClean="0"/>
              <a:t>16</a:t>
            </a:fld>
            <a:endParaRPr lang="en-NZ"/>
          </a:p>
        </p:txBody>
      </p:sp>
    </p:spTree>
    <p:extLst>
      <p:ext uri="{BB962C8B-B14F-4D97-AF65-F5344CB8AC3E}">
        <p14:creationId xmlns:p14="http://schemas.microsoft.com/office/powerpoint/2010/main" val="2931103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71A68C3-1285-43DA-84E6-76D651458715}" type="slidenum">
              <a:rPr lang="en-NZ" smtClean="0"/>
              <a:t>17</a:t>
            </a:fld>
            <a:endParaRPr lang="en-NZ"/>
          </a:p>
        </p:txBody>
      </p:sp>
    </p:spTree>
    <p:extLst>
      <p:ext uri="{BB962C8B-B14F-4D97-AF65-F5344CB8AC3E}">
        <p14:creationId xmlns:p14="http://schemas.microsoft.com/office/powerpoint/2010/main" val="151248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So men, …</a:t>
            </a:r>
          </a:p>
          <a:p>
            <a:r>
              <a:rPr lang="en-NZ" sz="1200" kern="1200" dirty="0" smtClean="0">
                <a:solidFill>
                  <a:schemeClr val="tx1"/>
                </a:solidFill>
                <a:effectLst/>
                <a:latin typeface="+mn-lt"/>
                <a:ea typeface="+mn-ea"/>
                <a:cs typeface="+mn-cs"/>
              </a:rPr>
              <a:t>Women, be willing to lead - and preach and disciple others and serve as God gifts you and calls you.</a:t>
            </a:r>
          </a:p>
          <a:p>
            <a:r>
              <a:rPr lang="en-NZ" sz="1200" kern="1200" dirty="0" smtClean="0">
                <a:solidFill>
                  <a:schemeClr val="tx1"/>
                </a:solidFill>
                <a:effectLst/>
                <a:latin typeface="+mn-lt"/>
                <a:ea typeface="+mn-ea"/>
                <a:cs typeface="+mn-cs"/>
              </a:rPr>
              <a:t>To both men and women - follow God’s call, and work together for the advancement of God’s kingdom. When others are more gifted than you. Be humble and let them use their gifts. But don’t hide your light! Fan into flame the gifts that God gives you. </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18</a:t>
            </a:fld>
            <a:endParaRPr lang="en-NZ"/>
          </a:p>
        </p:txBody>
      </p:sp>
    </p:spTree>
    <p:extLst>
      <p:ext uri="{BB962C8B-B14F-4D97-AF65-F5344CB8AC3E}">
        <p14:creationId xmlns:p14="http://schemas.microsoft.com/office/powerpoint/2010/main" val="3099598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After the criticism she received last week, Beth Moore wrote on Twitter</a:t>
            </a:r>
            <a:r>
              <a:rPr lang="en-NZ"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That’s what it’s about. That’s who it’s about. As we enter a new season ….</a:t>
            </a:r>
          </a:p>
        </p:txBody>
      </p:sp>
      <p:sp>
        <p:nvSpPr>
          <p:cNvPr id="4" name="Slide Number Placeholder 3"/>
          <p:cNvSpPr>
            <a:spLocks noGrp="1"/>
          </p:cNvSpPr>
          <p:nvPr>
            <p:ph type="sldNum" sz="quarter" idx="10"/>
          </p:nvPr>
        </p:nvSpPr>
        <p:spPr/>
        <p:txBody>
          <a:bodyPr/>
          <a:lstStyle/>
          <a:p>
            <a:fld id="{A71A68C3-1285-43DA-84E6-76D651458715}" type="slidenum">
              <a:rPr lang="en-NZ" smtClean="0"/>
              <a:t>19</a:t>
            </a:fld>
            <a:endParaRPr lang="en-NZ"/>
          </a:p>
        </p:txBody>
      </p:sp>
    </p:spTree>
    <p:extLst>
      <p:ext uri="{BB962C8B-B14F-4D97-AF65-F5344CB8AC3E}">
        <p14:creationId xmlns:p14="http://schemas.microsoft.com/office/powerpoint/2010/main" val="392116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Last week, well known Bible teacher, John MacArthur, was speaking at a conference, “Truth Matters”. He was asked to describe another Bible teacher, Beth Moore, in two words. He said, “Go home”. He followed it up with this: “There’s no case that can be made biblically for a woman preacher, period, paragraph, end of discussion.”</a:t>
            </a:r>
          </a:p>
          <a:p>
            <a:r>
              <a:rPr lang="en-NZ" sz="1200" kern="1200" dirty="0" smtClean="0">
                <a:solidFill>
                  <a:schemeClr val="tx1"/>
                </a:solidFill>
                <a:effectLst/>
                <a:latin typeface="+mn-lt"/>
                <a:ea typeface="+mn-ea"/>
                <a:cs typeface="+mn-cs"/>
              </a:rPr>
              <a:t>And there was rapturous applause.</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2</a:t>
            </a:fld>
            <a:endParaRPr lang="en-NZ"/>
          </a:p>
        </p:txBody>
      </p:sp>
    </p:spTree>
    <p:extLst>
      <p:ext uri="{BB962C8B-B14F-4D97-AF65-F5344CB8AC3E}">
        <p14:creationId xmlns:p14="http://schemas.microsoft.com/office/powerpoint/2010/main" val="32454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What is the role of women in the church?</a:t>
            </a:r>
          </a:p>
          <a:p>
            <a:r>
              <a:rPr lang="en-NZ" sz="1200" kern="1200" dirty="0" smtClean="0">
                <a:solidFill>
                  <a:schemeClr val="tx1"/>
                </a:solidFill>
                <a:effectLst/>
                <a:latin typeface="+mn-lt"/>
                <a:ea typeface="+mn-ea"/>
                <a:cs typeface="+mn-cs"/>
              </a:rPr>
              <a:t>Just serve cups of tea or maybe lead Sunday School? </a:t>
            </a:r>
          </a:p>
          <a:p>
            <a:r>
              <a:rPr lang="en-NZ" sz="1200" kern="1200" dirty="0" smtClean="0">
                <a:solidFill>
                  <a:schemeClr val="tx1"/>
                </a:solidFill>
                <a:effectLst/>
                <a:latin typeface="+mn-lt"/>
                <a:ea typeface="+mn-ea"/>
                <a:cs typeface="+mn-cs"/>
              </a:rPr>
              <a:t>What about leadership? Preaching? Ordination?</a:t>
            </a:r>
          </a:p>
          <a:p>
            <a:r>
              <a:rPr lang="en-NZ" sz="1200" kern="1200" dirty="0" smtClean="0">
                <a:solidFill>
                  <a:schemeClr val="tx1"/>
                </a:solidFill>
                <a:effectLst/>
                <a:latin typeface="+mn-lt"/>
                <a:ea typeface="+mn-ea"/>
                <a:cs typeface="+mn-cs"/>
              </a:rPr>
              <a:t>Why is this such a big issue anyway?</a:t>
            </a:r>
          </a:p>
          <a:p>
            <a:r>
              <a:rPr lang="en-NZ" sz="1200" kern="1200" dirty="0" smtClean="0">
                <a:solidFill>
                  <a:schemeClr val="tx1"/>
                </a:solidFill>
                <a:effectLst/>
                <a:latin typeface="+mn-lt"/>
                <a:ea typeface="+mn-ea"/>
                <a:cs typeface="+mn-cs"/>
              </a:rPr>
              <a:t>[Women teachers today] Thousands of men and women have been blessed by the teaching of Beth Moore, Joyce Meyer and countless others. </a:t>
            </a:r>
          </a:p>
          <a:p>
            <a:r>
              <a:rPr lang="en-NZ" sz="1200" kern="1200" dirty="0" smtClean="0">
                <a:solidFill>
                  <a:schemeClr val="tx1"/>
                </a:solidFill>
                <a:effectLst/>
                <a:latin typeface="+mn-lt"/>
                <a:ea typeface="+mn-ea"/>
                <a:cs typeface="+mn-cs"/>
              </a:rPr>
              <a:t>In the great missionary movement of the 19th century, two thirds of missionaries were women. </a:t>
            </a:r>
          </a:p>
          <a:p>
            <a:r>
              <a:rPr lang="en-NZ" sz="1200" kern="1200" dirty="0" smtClean="0">
                <a:solidFill>
                  <a:schemeClr val="tx1"/>
                </a:solidFill>
                <a:effectLst/>
                <a:latin typeface="+mn-lt"/>
                <a:ea typeface="+mn-ea"/>
                <a:cs typeface="+mn-cs"/>
              </a:rPr>
              <a:t>The great house church movements of China and now Iran are largely led my women. </a:t>
            </a:r>
          </a:p>
          <a:p>
            <a:r>
              <a:rPr lang="en-NZ" sz="1200" kern="1200" dirty="0" smtClean="0">
                <a:solidFill>
                  <a:schemeClr val="tx1"/>
                </a:solidFill>
                <a:effectLst/>
                <a:latin typeface="+mn-lt"/>
                <a:ea typeface="+mn-ea"/>
                <a:cs typeface="+mn-cs"/>
              </a:rPr>
              <a:t>So what’s the problem?</a:t>
            </a:r>
          </a:p>
          <a:p>
            <a:r>
              <a:rPr lang="en-NZ" sz="1200" kern="1200" dirty="0" smtClean="0">
                <a:solidFill>
                  <a:schemeClr val="tx1"/>
                </a:solidFill>
                <a:effectLst/>
                <a:latin typeface="+mn-lt"/>
                <a:ea typeface="+mn-ea"/>
                <a:cs typeface="+mn-cs"/>
              </a:rPr>
              <a:t>Three prickly passages from Paul! And 1 </a:t>
            </a:r>
            <a:r>
              <a:rPr lang="en-NZ" sz="1200" kern="1200" dirty="0" err="1" smtClean="0">
                <a:solidFill>
                  <a:schemeClr val="tx1"/>
                </a:solidFill>
                <a:effectLst/>
                <a:latin typeface="+mn-lt"/>
                <a:ea typeface="+mn-ea"/>
                <a:cs typeface="+mn-cs"/>
              </a:rPr>
              <a:t>Cor</a:t>
            </a:r>
            <a:r>
              <a:rPr lang="en-NZ" sz="1200" kern="1200" dirty="0" smtClean="0">
                <a:solidFill>
                  <a:schemeClr val="tx1"/>
                </a:solidFill>
                <a:effectLst/>
                <a:latin typeface="+mn-lt"/>
                <a:ea typeface="+mn-ea"/>
                <a:cs typeface="+mn-cs"/>
              </a:rPr>
              <a:t> 11 is the first.</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3</a:t>
            </a:fld>
            <a:endParaRPr lang="en-NZ"/>
          </a:p>
        </p:txBody>
      </p:sp>
    </p:spTree>
    <p:extLst>
      <p:ext uri="{BB962C8B-B14F-4D97-AF65-F5344CB8AC3E}">
        <p14:creationId xmlns:p14="http://schemas.microsoft.com/office/powerpoint/2010/main" val="412960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But before we grapple with the Greek </a:t>
            </a:r>
            <a:r>
              <a:rPr lang="en-NZ" sz="1200" kern="1200" dirty="0" err="1" smtClean="0">
                <a:solidFill>
                  <a:schemeClr val="tx1"/>
                </a:solidFill>
                <a:effectLst/>
                <a:latin typeface="+mn-lt"/>
                <a:ea typeface="+mn-ea"/>
                <a:cs typeface="+mn-cs"/>
              </a:rPr>
              <a:t>etc</a:t>
            </a:r>
            <a:r>
              <a:rPr lang="en-NZ" sz="1200" kern="1200" dirty="0" smtClean="0">
                <a:solidFill>
                  <a:schemeClr val="tx1"/>
                </a:solidFill>
                <a:effectLst/>
                <a:latin typeface="+mn-lt"/>
                <a:ea typeface="+mn-ea"/>
                <a:cs typeface="+mn-cs"/>
              </a:rPr>
              <a:t>, we need to take a step back and see what the Bible says about women</a:t>
            </a:r>
          </a:p>
          <a:p>
            <a:r>
              <a:rPr lang="en-NZ" sz="1200" b="1" kern="1200" dirty="0" smtClean="0">
                <a:solidFill>
                  <a:schemeClr val="tx1"/>
                </a:solidFill>
                <a:effectLst/>
                <a:latin typeface="+mn-lt"/>
                <a:ea typeface="+mn-ea"/>
                <a:cs typeface="+mn-cs"/>
              </a:rPr>
              <a:t>Genesis 1:27</a:t>
            </a:r>
          </a:p>
          <a:p>
            <a:r>
              <a:rPr lang="en-NZ" sz="1200" kern="1200" dirty="0" smtClean="0">
                <a:solidFill>
                  <a:schemeClr val="tx1"/>
                </a:solidFill>
                <a:effectLst/>
                <a:latin typeface="+mn-lt"/>
                <a:ea typeface="+mn-ea"/>
                <a:cs typeface="+mn-cs"/>
              </a:rPr>
              <a:t>Men and women both made in God’s image, reflecting his glory. </a:t>
            </a:r>
          </a:p>
          <a:p>
            <a:r>
              <a:rPr lang="en-NZ" sz="1200" kern="1200" dirty="0" smtClean="0">
                <a:solidFill>
                  <a:schemeClr val="tx1"/>
                </a:solidFill>
                <a:effectLst/>
                <a:latin typeface="+mn-lt"/>
                <a:ea typeface="+mn-ea"/>
                <a:cs typeface="+mn-cs"/>
              </a:rPr>
              <a:t>Chapter 2 separates the forming of the man and the woman. God introduces the women this way: </a:t>
            </a:r>
          </a:p>
          <a:p>
            <a:r>
              <a:rPr lang="en-NZ" sz="1200" b="1" kern="1200" dirty="0" smtClean="0">
                <a:solidFill>
                  <a:schemeClr val="tx1"/>
                </a:solidFill>
                <a:effectLst/>
                <a:latin typeface="+mn-lt"/>
                <a:ea typeface="+mn-ea"/>
                <a:cs typeface="+mn-cs"/>
              </a:rPr>
              <a:t>Genesis 2:18</a:t>
            </a:r>
          </a:p>
          <a:p>
            <a:r>
              <a:rPr lang="en-NZ" sz="1200" kern="1200" dirty="0" smtClean="0">
                <a:solidFill>
                  <a:schemeClr val="tx1"/>
                </a:solidFill>
                <a:effectLst/>
                <a:latin typeface="+mn-lt"/>
                <a:ea typeface="+mn-ea"/>
                <a:cs typeface="+mn-cs"/>
              </a:rPr>
              <a:t>This word, “helper”, is used of God himself e.g. Ps 27:9 “Do not hide your face from me, do not turn away your servant in anger; you have been my helper …” So the word clearly means “one who helps”. It does not imply subordination.</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4</a:t>
            </a:fld>
            <a:endParaRPr lang="en-NZ"/>
          </a:p>
        </p:txBody>
      </p:sp>
    </p:spTree>
    <p:extLst>
      <p:ext uri="{BB962C8B-B14F-4D97-AF65-F5344CB8AC3E}">
        <p14:creationId xmlns:p14="http://schemas.microsoft.com/office/powerpoint/2010/main" val="316173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man embraces this precious gift from God (literally!):</a:t>
            </a:r>
          </a:p>
          <a:p>
            <a:r>
              <a:rPr lang="en-NZ" sz="1200" b="1" kern="1200" dirty="0" smtClean="0">
                <a:solidFill>
                  <a:schemeClr val="tx1"/>
                </a:solidFill>
                <a:effectLst/>
                <a:latin typeface="+mn-lt"/>
                <a:ea typeface="+mn-ea"/>
                <a:cs typeface="+mn-cs"/>
              </a:rPr>
              <a:t>Genesis 2:23</a:t>
            </a:r>
          </a:p>
          <a:p>
            <a:r>
              <a:rPr lang="en-NZ" sz="1200" kern="1200" dirty="0" smtClean="0">
                <a:solidFill>
                  <a:schemeClr val="tx1"/>
                </a:solidFill>
                <a:effectLst/>
                <a:latin typeface="+mn-lt"/>
                <a:ea typeface="+mn-ea"/>
                <a:cs typeface="+mn-cs"/>
              </a:rPr>
              <a:t>So theologically, the man is the source or origin of the women. He came first. Practically speaking, I’m not sure how that works (!) but the distinction is important in this passage.</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5</a:t>
            </a:fld>
            <a:endParaRPr lang="en-NZ"/>
          </a:p>
        </p:txBody>
      </p:sp>
    </p:spTree>
    <p:extLst>
      <p:ext uri="{BB962C8B-B14F-4D97-AF65-F5344CB8AC3E}">
        <p14:creationId xmlns:p14="http://schemas.microsoft.com/office/powerpoint/2010/main" val="95488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After the Fall, things go pear-shaped in gender relationships - or should I say apple-shaped?</a:t>
            </a:r>
          </a:p>
          <a:p>
            <a:r>
              <a:rPr lang="en-NZ" sz="1200" kern="1200" dirty="0" smtClean="0">
                <a:solidFill>
                  <a:schemeClr val="tx1"/>
                </a:solidFill>
                <a:effectLst/>
                <a:latin typeface="+mn-lt"/>
                <a:ea typeface="+mn-ea"/>
                <a:cs typeface="+mn-cs"/>
              </a:rPr>
              <a:t>The man blames the women, the women blames the snake. The man gets sweat and thorns. The woman gets pain in childbirth and this interesting warning:</a:t>
            </a:r>
          </a:p>
          <a:p>
            <a:r>
              <a:rPr lang="en-NZ" sz="1200" b="1" kern="1200" dirty="0" smtClean="0">
                <a:solidFill>
                  <a:schemeClr val="tx1"/>
                </a:solidFill>
                <a:effectLst/>
                <a:latin typeface="+mn-lt"/>
                <a:ea typeface="+mn-ea"/>
                <a:cs typeface="+mn-cs"/>
              </a:rPr>
              <a:t>Genesis 3:16</a:t>
            </a:r>
          </a:p>
          <a:p>
            <a:r>
              <a:rPr lang="en-NZ" sz="1200" kern="1200" dirty="0" smtClean="0">
                <a:solidFill>
                  <a:schemeClr val="tx1"/>
                </a:solidFill>
                <a:effectLst/>
                <a:latin typeface="+mn-lt"/>
                <a:ea typeface="+mn-ea"/>
                <a:cs typeface="+mn-cs"/>
              </a:rPr>
              <a:t>What does “your desire will be for your husband” mean? Sounds kind of nice! Maybe, but in a twisted kind of way - there’s a sense that the mutuality that God designed is damaged and replaced by rivalry and dominance.</a:t>
            </a:r>
          </a:p>
          <a:p>
            <a:r>
              <a:rPr lang="en-NZ" sz="1200" kern="1200" dirty="0" smtClean="0">
                <a:solidFill>
                  <a:schemeClr val="tx1"/>
                </a:solidFill>
                <a:effectLst/>
                <a:latin typeface="+mn-lt"/>
                <a:ea typeface="+mn-ea"/>
                <a:cs typeface="+mn-cs"/>
              </a:rPr>
              <a:t>Sounds like the battle of the sexes that continues to this very day!</a:t>
            </a:r>
          </a:p>
          <a:p>
            <a:r>
              <a:rPr lang="en-NZ" sz="1200" kern="1200" dirty="0" smtClean="0">
                <a:solidFill>
                  <a:schemeClr val="tx1"/>
                </a:solidFill>
                <a:effectLst/>
                <a:latin typeface="+mn-lt"/>
                <a:ea typeface="+mn-ea"/>
                <a:cs typeface="+mn-cs"/>
              </a:rPr>
              <a:t>So what about the rest of the Bible? Well, this was a very patriarchal society. There is no doubt who wore the pants - metaphorically speaking - in the ancient world! But there are some fascinating exceptions: For instance, Deborah the prophet and military leader during the time of the Judges and Huldah, a prophet who served during the time of King Josiah.</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6</a:t>
            </a:fld>
            <a:endParaRPr lang="en-NZ"/>
          </a:p>
        </p:txBody>
      </p:sp>
    </p:spTree>
    <p:extLst>
      <p:ext uri="{BB962C8B-B14F-4D97-AF65-F5344CB8AC3E}">
        <p14:creationId xmlns:p14="http://schemas.microsoft.com/office/powerpoint/2010/main" val="33988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But the example par excellence is Jesus.</a:t>
            </a:r>
          </a:p>
          <a:p>
            <a:r>
              <a:rPr lang="en-NZ" sz="1200" kern="1200" dirty="0" smtClean="0">
                <a:solidFill>
                  <a:schemeClr val="tx1"/>
                </a:solidFill>
                <a:effectLst/>
                <a:latin typeface="+mn-lt"/>
                <a:ea typeface="+mn-ea"/>
                <a:cs typeface="+mn-cs"/>
              </a:rPr>
              <a:t>His attitude was counter-cultural</a:t>
            </a:r>
          </a:p>
          <a:p>
            <a:r>
              <a:rPr lang="en-NZ" sz="1200" kern="1200" dirty="0" smtClean="0">
                <a:solidFill>
                  <a:schemeClr val="tx1"/>
                </a:solidFill>
                <a:effectLst/>
                <a:latin typeface="+mn-lt"/>
                <a:ea typeface="+mn-ea"/>
                <a:cs typeface="+mn-cs"/>
              </a:rPr>
              <a:t>Women almost never studied with rabbis - they couldn’t be disciples alongside men. But women followed …</a:t>
            </a:r>
          </a:p>
          <a:p>
            <a:r>
              <a:rPr lang="en-NZ" sz="1200" kern="1200" dirty="0" smtClean="0">
                <a:solidFill>
                  <a:schemeClr val="tx1"/>
                </a:solidFill>
                <a:effectLst/>
                <a:latin typeface="+mn-lt"/>
                <a:ea typeface="+mn-ea"/>
                <a:cs typeface="+mn-cs"/>
              </a:rPr>
              <a:t>He allowed …</a:t>
            </a:r>
          </a:p>
          <a:p>
            <a:r>
              <a:rPr lang="en-NZ" sz="1200" kern="1200" dirty="0" smtClean="0">
                <a:solidFill>
                  <a:schemeClr val="tx1"/>
                </a:solidFill>
                <a:effectLst/>
                <a:latin typeface="+mn-lt"/>
                <a:ea typeface="+mn-ea"/>
                <a:cs typeface="+mn-cs"/>
              </a:rPr>
              <a:t>He defended …</a:t>
            </a:r>
          </a:p>
          <a:p>
            <a:r>
              <a:rPr lang="en-NZ" sz="1200" kern="1200" dirty="0" smtClean="0">
                <a:solidFill>
                  <a:schemeClr val="tx1"/>
                </a:solidFill>
                <a:effectLst/>
                <a:latin typeface="+mn-lt"/>
                <a:ea typeface="+mn-ea"/>
                <a:cs typeface="+mn-cs"/>
              </a:rPr>
              <a:t>When he wanted to get from Judea to Galilee, he didn’t go around Samaria like well-behaved Jews did. He went through it and stopped to talk with a women - who was sinful and a Samaritan. </a:t>
            </a:r>
          </a:p>
          <a:p>
            <a:r>
              <a:rPr lang="en-NZ" sz="1200" kern="1200" dirty="0" smtClean="0">
                <a:solidFill>
                  <a:schemeClr val="tx1"/>
                </a:solidFill>
                <a:effectLst/>
                <a:latin typeface="+mn-lt"/>
                <a:ea typeface="+mn-ea"/>
                <a:cs typeface="+mn-cs"/>
              </a:rPr>
              <a:t>He broke every social rule in the book. </a:t>
            </a:r>
          </a:p>
          <a:p>
            <a:r>
              <a:rPr lang="en-NZ" sz="1200" kern="1200" dirty="0" smtClean="0">
                <a:solidFill>
                  <a:schemeClr val="tx1"/>
                </a:solidFill>
                <a:effectLst/>
                <a:latin typeface="+mn-lt"/>
                <a:ea typeface="+mn-ea"/>
                <a:cs typeface="+mn-cs"/>
              </a:rPr>
              <a:t>Women were the …</a:t>
            </a:r>
          </a:p>
          <a:p>
            <a:r>
              <a:rPr lang="en-NZ" sz="1200" kern="1200" dirty="0" smtClean="0">
                <a:solidFill>
                  <a:schemeClr val="tx1"/>
                </a:solidFill>
                <a:effectLst/>
                <a:latin typeface="+mn-lt"/>
                <a:ea typeface="+mn-ea"/>
                <a:cs typeface="+mn-cs"/>
              </a:rPr>
              <a:t>In fact, if you wanted to found a religion, you wouldn’t base it on the testimony of women because it wasn’t deemed to be worth much in those days. This fact lends further credibility to the resurrection actually being true.</a:t>
            </a:r>
          </a:p>
          <a:p>
            <a:r>
              <a:rPr lang="en-NZ" sz="1200" kern="1200" dirty="0" smtClean="0">
                <a:solidFill>
                  <a:schemeClr val="tx1"/>
                </a:solidFill>
                <a:effectLst/>
                <a:latin typeface="+mn-lt"/>
                <a:ea typeface="+mn-ea"/>
                <a:cs typeface="+mn-cs"/>
              </a:rPr>
              <a:t>Well, we know Jesus was a friend of women. He was a friend of everybody, except maybe hypocritical religious leaders!</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7</a:t>
            </a:fld>
            <a:endParaRPr lang="en-NZ"/>
          </a:p>
        </p:txBody>
      </p:sp>
    </p:spTree>
    <p:extLst>
      <p:ext uri="{BB962C8B-B14F-4D97-AF65-F5344CB8AC3E}">
        <p14:creationId xmlns:p14="http://schemas.microsoft.com/office/powerpoint/2010/main" val="427966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But what about Paul? He was a typical sexist Jewish male, wasn’t he?</a:t>
            </a:r>
          </a:p>
          <a:p>
            <a:r>
              <a:rPr lang="en-NZ" sz="1200" kern="1200" dirty="0" smtClean="0">
                <a:solidFill>
                  <a:schemeClr val="tx1"/>
                </a:solidFill>
                <a:effectLst/>
                <a:latin typeface="+mn-lt"/>
                <a:ea typeface="+mn-ea"/>
                <a:cs typeface="+mn-cs"/>
              </a:rPr>
              <a:t>Well, yes, maybe - and no.</a:t>
            </a:r>
          </a:p>
          <a:p>
            <a:r>
              <a:rPr lang="en-NZ" sz="1200" kern="1200" dirty="0" smtClean="0">
                <a:solidFill>
                  <a:schemeClr val="tx1"/>
                </a:solidFill>
                <a:effectLst/>
                <a:latin typeface="+mn-lt"/>
                <a:ea typeface="+mn-ea"/>
                <a:cs typeface="+mn-cs"/>
              </a:rPr>
              <a:t>The Greek and Roman world was every bit as patriarchal as the Jewish one. For instance, woman might get a basic education ,but advanced training was for men. After all, who needs a PhD to look after the kids, right? Actually, come to think of it …</a:t>
            </a:r>
          </a:p>
          <a:p>
            <a:r>
              <a:rPr lang="en-NZ" sz="1200" kern="1200" dirty="0" smtClean="0">
                <a:solidFill>
                  <a:schemeClr val="tx1"/>
                </a:solidFill>
                <a:effectLst/>
                <a:latin typeface="+mn-lt"/>
                <a:ea typeface="+mn-ea"/>
                <a:cs typeface="+mn-cs"/>
              </a:rPr>
              <a:t>So teachers would almost always be men.</a:t>
            </a:r>
          </a:p>
          <a:p>
            <a:r>
              <a:rPr lang="en-NZ" sz="1200" kern="1200" dirty="0" smtClean="0">
                <a:solidFill>
                  <a:schemeClr val="tx1"/>
                </a:solidFill>
                <a:effectLst/>
                <a:latin typeface="+mn-lt"/>
                <a:ea typeface="+mn-ea"/>
                <a:cs typeface="+mn-cs"/>
              </a:rPr>
              <a:t>Were there woman teachers in Paul’s ministry? Definitely.</a:t>
            </a:r>
          </a:p>
          <a:p>
            <a:r>
              <a:rPr lang="en-NZ" sz="1200" kern="1200" dirty="0" smtClean="0">
                <a:solidFill>
                  <a:schemeClr val="tx1"/>
                </a:solidFill>
                <a:effectLst/>
                <a:latin typeface="+mn-lt"/>
                <a:ea typeface="+mn-ea"/>
                <a:cs typeface="+mn-cs"/>
              </a:rPr>
              <a:t>Priscilla was clearly … </a:t>
            </a:r>
            <a:r>
              <a:rPr lang="en-NZ" sz="1200" kern="1200" dirty="0" err="1" smtClean="0">
                <a:solidFill>
                  <a:schemeClr val="tx1"/>
                </a:solidFill>
                <a:effectLst/>
                <a:latin typeface="+mn-lt"/>
                <a:ea typeface="+mn-ea"/>
                <a:cs typeface="+mn-cs"/>
              </a:rPr>
              <a:t>Aquilla</a:t>
            </a:r>
            <a:r>
              <a:rPr lang="en-NZ" sz="1200" kern="1200" dirty="0" smtClean="0">
                <a:solidFill>
                  <a:schemeClr val="tx1"/>
                </a:solidFill>
                <a:effectLst/>
                <a:latin typeface="+mn-lt"/>
                <a:ea typeface="+mn-ea"/>
                <a:cs typeface="+mn-cs"/>
              </a:rPr>
              <a:t> was probably not as involved due to his business interests.</a:t>
            </a:r>
          </a:p>
          <a:p>
            <a:r>
              <a:rPr lang="en-NZ" sz="1200" kern="1200" dirty="0" err="1" smtClean="0">
                <a:solidFill>
                  <a:schemeClr val="tx1"/>
                </a:solidFill>
                <a:effectLst/>
                <a:latin typeface="+mn-lt"/>
                <a:ea typeface="+mn-ea"/>
                <a:cs typeface="+mn-cs"/>
              </a:rPr>
              <a:t>Junia</a:t>
            </a:r>
            <a:r>
              <a:rPr lang="en-NZ" sz="1200" kern="1200" dirty="0" smtClean="0">
                <a:solidFill>
                  <a:schemeClr val="tx1"/>
                </a:solidFill>
                <a:effectLst/>
                <a:latin typeface="+mn-lt"/>
                <a:ea typeface="+mn-ea"/>
                <a:cs typeface="+mn-cs"/>
              </a:rPr>
              <a:t> - not someone most people have heard of - is listed as an Apostle in Romans 16. The interesting thing about </a:t>
            </a:r>
            <a:r>
              <a:rPr lang="en-NZ" sz="1200" kern="1200" dirty="0" err="1" smtClean="0">
                <a:solidFill>
                  <a:schemeClr val="tx1"/>
                </a:solidFill>
                <a:effectLst/>
                <a:latin typeface="+mn-lt"/>
                <a:ea typeface="+mn-ea"/>
                <a:cs typeface="+mn-cs"/>
              </a:rPr>
              <a:t>Junia</a:t>
            </a:r>
            <a:r>
              <a:rPr lang="en-NZ" sz="1200" kern="1200" dirty="0" smtClean="0">
                <a:solidFill>
                  <a:schemeClr val="tx1"/>
                </a:solidFill>
                <a:effectLst/>
                <a:latin typeface="+mn-lt"/>
                <a:ea typeface="+mn-ea"/>
                <a:cs typeface="+mn-cs"/>
              </a:rPr>
              <a:t> is that her name was changed to </a:t>
            </a:r>
            <a:r>
              <a:rPr lang="en-NZ" sz="1200" kern="1200" dirty="0" err="1" smtClean="0">
                <a:solidFill>
                  <a:schemeClr val="tx1"/>
                </a:solidFill>
                <a:effectLst/>
                <a:latin typeface="+mn-lt"/>
                <a:ea typeface="+mn-ea"/>
                <a:cs typeface="+mn-cs"/>
              </a:rPr>
              <a:t>Junius</a:t>
            </a:r>
            <a:r>
              <a:rPr lang="en-NZ" sz="1200" kern="1200" dirty="0" smtClean="0">
                <a:solidFill>
                  <a:schemeClr val="tx1"/>
                </a:solidFill>
                <a:effectLst/>
                <a:latin typeface="+mn-lt"/>
                <a:ea typeface="+mn-ea"/>
                <a:cs typeface="+mn-cs"/>
              </a:rPr>
              <a:t> - the male equivalent - in older translations. Why? Because there was better textual evidence for it? No, there’s none at all. Because the translators thought it must be man! It couldn’t be a woman! Could it? But </a:t>
            </a:r>
            <a:r>
              <a:rPr lang="en-NZ" sz="1200" kern="1200" dirty="0" err="1" smtClean="0">
                <a:solidFill>
                  <a:schemeClr val="tx1"/>
                </a:solidFill>
                <a:effectLst/>
                <a:latin typeface="+mn-lt"/>
                <a:ea typeface="+mn-ea"/>
                <a:cs typeface="+mn-cs"/>
              </a:rPr>
              <a:t>Junius</a:t>
            </a:r>
            <a:r>
              <a:rPr lang="en-NZ" sz="1200" kern="1200" dirty="0" smtClean="0">
                <a:solidFill>
                  <a:schemeClr val="tx1"/>
                </a:solidFill>
                <a:effectLst/>
                <a:latin typeface="+mn-lt"/>
                <a:ea typeface="+mn-ea"/>
                <a:cs typeface="+mn-cs"/>
              </a:rPr>
              <a:t> is only a woman’s name.</a:t>
            </a:r>
          </a:p>
          <a:p>
            <a:r>
              <a:rPr lang="en-NZ" sz="1200" kern="1200" dirty="0" smtClean="0">
                <a:solidFill>
                  <a:schemeClr val="tx1"/>
                </a:solidFill>
                <a:effectLst/>
                <a:latin typeface="+mn-lt"/>
                <a:ea typeface="+mn-ea"/>
                <a:cs typeface="+mn-cs"/>
              </a:rPr>
              <a:t>And what does an Apostle do? Teach. Pray. Plant churches.</a:t>
            </a:r>
          </a:p>
          <a:p>
            <a:r>
              <a:rPr lang="en-NZ" sz="1200" kern="1200" dirty="0" smtClean="0">
                <a:solidFill>
                  <a:schemeClr val="tx1"/>
                </a:solidFill>
                <a:effectLst/>
                <a:latin typeface="+mn-lt"/>
                <a:ea typeface="+mn-ea"/>
                <a:cs typeface="+mn-cs"/>
              </a:rPr>
              <a:t>And Paul mentions …</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8</a:t>
            </a:fld>
            <a:endParaRPr lang="en-NZ"/>
          </a:p>
        </p:txBody>
      </p:sp>
    </p:spTree>
    <p:extLst>
      <p:ext uri="{BB962C8B-B14F-4D97-AF65-F5344CB8AC3E}">
        <p14:creationId xmlns:p14="http://schemas.microsoft.com/office/powerpoint/2010/main" val="423240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Galatians 3:28 is a powerful expression of what the gospel does to divisions of race, gender and social status…</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People who argue for male seniority say, …</a:t>
            </a:r>
          </a:p>
          <a:p>
            <a:r>
              <a:rPr lang="en-NZ" sz="1200" kern="1200" dirty="0" smtClean="0">
                <a:solidFill>
                  <a:schemeClr val="tx1"/>
                </a:solidFill>
                <a:effectLst/>
                <a:latin typeface="+mn-lt"/>
                <a:ea typeface="+mn-ea"/>
                <a:cs typeface="+mn-cs"/>
              </a:rPr>
              <a:t>But hang on a minute. What did the gospel do to the status of Jews and Gentiles in the church? It made them equal - no second class citizens allowed. </a:t>
            </a:r>
          </a:p>
          <a:p>
            <a:r>
              <a:rPr lang="en-NZ" sz="1200" kern="1200" dirty="0" smtClean="0">
                <a:solidFill>
                  <a:schemeClr val="tx1"/>
                </a:solidFill>
                <a:effectLst/>
                <a:latin typeface="+mn-lt"/>
                <a:ea typeface="+mn-ea"/>
                <a:cs typeface="+mn-cs"/>
              </a:rPr>
              <a:t>What did the gospel do to slaves and slave owners? It brought them together in the one church - as brothers and sisters. That was their primary relationship - not as slave and non-slave. Paul didn’t push for the abolition of slavery - but in the case of </a:t>
            </a:r>
            <a:r>
              <a:rPr lang="en-NZ" sz="1200" kern="1200" dirty="0" err="1" smtClean="0">
                <a:solidFill>
                  <a:schemeClr val="tx1"/>
                </a:solidFill>
                <a:effectLst/>
                <a:latin typeface="+mn-lt"/>
                <a:ea typeface="+mn-ea"/>
                <a:cs typeface="+mn-cs"/>
              </a:rPr>
              <a:t>Onesimus</a:t>
            </a:r>
            <a:r>
              <a:rPr lang="en-NZ" sz="1200" kern="1200" dirty="0" smtClean="0">
                <a:solidFill>
                  <a:schemeClr val="tx1"/>
                </a:solidFill>
                <a:effectLst/>
                <a:latin typeface="+mn-lt"/>
                <a:ea typeface="+mn-ea"/>
                <a:cs typeface="+mn-cs"/>
              </a:rPr>
              <a:t>, he strongly hinted at it.</a:t>
            </a:r>
          </a:p>
          <a:p>
            <a:r>
              <a:rPr lang="en-NZ" sz="1200" kern="1200" dirty="0" smtClean="0">
                <a:solidFill>
                  <a:schemeClr val="tx1"/>
                </a:solidFill>
                <a:effectLst/>
                <a:latin typeface="+mn-lt"/>
                <a:ea typeface="+mn-ea"/>
                <a:cs typeface="+mn-cs"/>
              </a:rPr>
              <a:t>And w</a:t>
            </a:r>
            <a:r>
              <a:rPr lang="en-NZ" dirty="0" smtClean="0"/>
              <a:t>hat did the gospel do </a:t>
            </a:r>
            <a:r>
              <a:rPr lang="en-NZ" sz="1200" kern="1200" dirty="0" smtClean="0">
                <a:solidFill>
                  <a:schemeClr val="tx1"/>
                </a:solidFill>
                <a:effectLst/>
                <a:latin typeface="+mn-lt"/>
                <a:ea typeface="+mn-ea"/>
                <a:cs typeface="+mn-cs"/>
              </a:rPr>
              <a:t>for “women’s rights” in the church?</a:t>
            </a:r>
            <a:r>
              <a:rPr lang="en-NZ" sz="1200" kern="1200" baseline="0" dirty="0" smtClean="0">
                <a:solidFill>
                  <a:schemeClr val="tx1"/>
                </a:solidFill>
                <a:effectLst/>
                <a:latin typeface="+mn-lt"/>
                <a:ea typeface="+mn-ea"/>
                <a:cs typeface="+mn-cs"/>
              </a:rPr>
              <a:t> Well, </a:t>
            </a:r>
            <a:r>
              <a:rPr lang="en-NZ" sz="1200" kern="1200" dirty="0" smtClean="0">
                <a:solidFill>
                  <a:schemeClr val="tx1"/>
                </a:solidFill>
                <a:effectLst/>
                <a:latin typeface="+mn-lt"/>
                <a:ea typeface="+mn-ea"/>
                <a:cs typeface="+mn-cs"/>
              </a:rPr>
              <a:t>Paul didn’t push but he laid the groundwork for us who live in society which is trying to remove the barriers to participation of women at all levels.</a:t>
            </a:r>
          </a:p>
          <a:p>
            <a:r>
              <a:rPr lang="en-NZ" sz="1200" kern="1200" dirty="0" smtClean="0">
                <a:solidFill>
                  <a:schemeClr val="tx1"/>
                </a:solidFill>
                <a:effectLst/>
                <a:latin typeface="+mn-lt"/>
                <a:ea typeface="+mn-ea"/>
                <a:cs typeface="+mn-cs"/>
              </a:rPr>
              <a:t>So the Gentile / Jewish division was tackled head-on in the first century. The slave / free and male / female divisions would have to wait until a another time. But the theological basis is right there in Galatians 3:28.</a:t>
            </a:r>
          </a:p>
          <a:p>
            <a:endParaRPr lang="en-NZ" dirty="0"/>
          </a:p>
        </p:txBody>
      </p:sp>
      <p:sp>
        <p:nvSpPr>
          <p:cNvPr id="4" name="Slide Number Placeholder 3"/>
          <p:cNvSpPr>
            <a:spLocks noGrp="1"/>
          </p:cNvSpPr>
          <p:nvPr>
            <p:ph type="sldNum" sz="quarter" idx="10"/>
          </p:nvPr>
        </p:nvSpPr>
        <p:spPr/>
        <p:txBody>
          <a:bodyPr/>
          <a:lstStyle/>
          <a:p>
            <a:fld id="{A71A68C3-1285-43DA-84E6-76D651458715}" type="slidenum">
              <a:rPr lang="en-NZ" smtClean="0"/>
              <a:t>9</a:t>
            </a:fld>
            <a:endParaRPr lang="en-NZ"/>
          </a:p>
        </p:txBody>
      </p:sp>
    </p:spTree>
    <p:extLst>
      <p:ext uri="{BB962C8B-B14F-4D97-AF65-F5344CB8AC3E}">
        <p14:creationId xmlns:p14="http://schemas.microsoft.com/office/powerpoint/2010/main" val="343947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7B1028-F552-4B99-B450-8E873081C78C}" type="datetimeFigureOut">
              <a:rPr lang="en-NZ" smtClean="0"/>
              <a:t>25/10/2019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B1028-F552-4B99-B450-8E873081C78C}" type="datetimeFigureOut">
              <a:rPr lang="en-NZ" smtClean="0"/>
              <a:t>25/10/2019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B1028-F552-4B99-B450-8E873081C78C}" type="datetimeFigureOut">
              <a:rPr lang="en-NZ" smtClean="0"/>
              <a:t>25/10/2019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B1028-F552-4B99-B450-8E873081C78C}" type="datetimeFigureOut">
              <a:rPr lang="en-NZ" smtClean="0"/>
              <a:t>25/10/2019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1028-F552-4B99-B450-8E873081C78C}" type="datetimeFigureOut">
              <a:rPr lang="en-NZ" smtClean="0"/>
              <a:t>25/10/2019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7B1028-F552-4B99-B450-8E873081C78C}" type="datetimeFigureOut">
              <a:rPr lang="en-NZ" smtClean="0"/>
              <a:t>25/10/2019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7B1028-F552-4B99-B450-8E873081C78C}" type="datetimeFigureOut">
              <a:rPr lang="en-NZ" smtClean="0"/>
              <a:t>25/10/2019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7B1028-F552-4B99-B450-8E873081C78C}" type="datetimeFigureOut">
              <a:rPr lang="en-NZ" smtClean="0"/>
              <a:t>25/10/2019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B1028-F552-4B99-B450-8E873081C78C}" type="datetimeFigureOut">
              <a:rPr lang="en-NZ" smtClean="0"/>
              <a:t>25/10/2019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B1028-F552-4B99-B450-8E873081C78C}" type="datetimeFigureOut">
              <a:rPr lang="en-NZ" smtClean="0"/>
              <a:t>25/10/2019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B1028-F552-4B99-B450-8E873081C78C}" type="datetimeFigureOut">
              <a:rPr lang="en-NZ" smtClean="0"/>
              <a:t>25/10/2019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DEC414B-0D8B-4AC6-9053-CFB1337D92F2}"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B1028-F552-4B99-B450-8E873081C78C}" type="datetimeFigureOut">
              <a:rPr lang="en-NZ" smtClean="0"/>
              <a:t>25/10/2019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C414B-0D8B-4AC6-9053-CFB1337D92F2}"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b="1" dirty="0">
                <a:solidFill>
                  <a:srgbClr val="8FFFC2"/>
                </a:solidFill>
                <a:latin typeface="Candara" panose="020E0502030303020204" pitchFamily="34" charset="0"/>
              </a:rPr>
              <a:t>Was Paul a Sexist</a:t>
            </a:r>
            <a:r>
              <a:rPr lang="en-NZ" b="1" dirty="0" smtClean="0">
                <a:solidFill>
                  <a:srgbClr val="8FFFC2"/>
                </a:solidFill>
              </a:rPr>
              <a:t>?</a:t>
            </a:r>
            <a:endParaRPr lang="en-NZ" dirty="0">
              <a:solidFill>
                <a:srgbClr val="8FFFC2"/>
              </a:solidFill>
            </a:endParaRPr>
          </a:p>
        </p:txBody>
      </p:sp>
      <p:sp>
        <p:nvSpPr>
          <p:cNvPr id="3" name="Subtitle 2"/>
          <p:cNvSpPr>
            <a:spLocks noGrp="1"/>
          </p:cNvSpPr>
          <p:nvPr>
            <p:ph type="subTitle" idx="1"/>
          </p:nvPr>
        </p:nvSpPr>
        <p:spPr/>
        <p:txBody>
          <a:bodyPr/>
          <a:lstStyle/>
          <a:p>
            <a:r>
              <a:rPr lang="en-NZ" b="1" dirty="0"/>
              <a:t>1 Corinthians 11: 1-17</a:t>
            </a:r>
            <a:endParaRPr lang="en-NZ" dirty="0"/>
          </a:p>
          <a:p>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 </a:t>
            </a:r>
            <a:r>
              <a:rPr lang="en-NZ" dirty="0">
                <a:solidFill>
                  <a:srgbClr val="8FFFC2"/>
                </a:solidFill>
                <a:latin typeface="Candara" panose="020E0502030303020204" pitchFamily="34" charset="0"/>
              </a:rPr>
              <a:t>Three prickly passages of Paul</a:t>
            </a:r>
          </a:p>
        </p:txBody>
      </p:sp>
      <p:sp>
        <p:nvSpPr>
          <p:cNvPr id="3" name="Content Placeholder 2"/>
          <p:cNvSpPr>
            <a:spLocks noGrp="1"/>
          </p:cNvSpPr>
          <p:nvPr>
            <p:ph idx="1"/>
          </p:nvPr>
        </p:nvSpPr>
        <p:spPr>
          <a:xfrm>
            <a:off x="986246" y="3827417"/>
            <a:ext cx="5068388" cy="2349545"/>
          </a:xfrm>
        </p:spPr>
        <p:txBody>
          <a:bodyPr>
            <a:normAutofit/>
          </a:bodyPr>
          <a:lstStyle/>
          <a:p>
            <a:r>
              <a:rPr lang="en-NZ" dirty="0" smtClean="0"/>
              <a:t>1 Cor. 11, 1 Cor. 14 and 1 Tim 2</a:t>
            </a:r>
          </a:p>
          <a:p>
            <a:endParaRPr lang="en-NZ" dirty="0"/>
          </a:p>
        </p:txBody>
      </p:sp>
      <p:pic>
        <p:nvPicPr>
          <p:cNvPr id="9218" name="Picture 2" descr="Image result for three ca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182" y="2299063"/>
            <a:ext cx="5238750" cy="346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1 Corinthians 11:1-17</a:t>
            </a:r>
          </a:p>
        </p:txBody>
      </p:sp>
      <p:sp>
        <p:nvSpPr>
          <p:cNvPr id="3" name="Content Placeholder 2"/>
          <p:cNvSpPr>
            <a:spLocks noGrp="1"/>
          </p:cNvSpPr>
          <p:nvPr>
            <p:ph idx="1"/>
          </p:nvPr>
        </p:nvSpPr>
        <p:spPr>
          <a:xfrm>
            <a:off x="4421776" y="1825625"/>
            <a:ext cx="6932023" cy="4351338"/>
          </a:xfrm>
        </p:spPr>
        <p:txBody>
          <a:bodyPr/>
          <a:lstStyle/>
          <a:p>
            <a:r>
              <a:rPr lang="en-NZ" dirty="0"/>
              <a:t>The context of 1 Corinthians</a:t>
            </a:r>
          </a:p>
          <a:p>
            <a:r>
              <a:rPr lang="en-NZ" dirty="0" smtClean="0"/>
              <a:t>Head </a:t>
            </a:r>
            <a:r>
              <a:rPr lang="en-NZ" dirty="0"/>
              <a:t>coverings in worship</a:t>
            </a:r>
          </a:p>
          <a:p>
            <a:pPr lvl="1"/>
            <a:r>
              <a:rPr lang="en-NZ" dirty="0" smtClean="0"/>
              <a:t>In </a:t>
            </a:r>
            <a:r>
              <a:rPr lang="en-NZ" dirty="0"/>
              <a:t>most cultures, the outer garb is still important</a:t>
            </a:r>
          </a:p>
          <a:p>
            <a:pPr lvl="1"/>
            <a:r>
              <a:rPr lang="en-NZ" dirty="0"/>
              <a:t>Some woman were abandoning </a:t>
            </a:r>
            <a:r>
              <a:rPr lang="en-NZ" dirty="0" smtClean="0"/>
              <a:t>wearing head coverings because </a:t>
            </a:r>
            <a:r>
              <a:rPr lang="en-NZ" dirty="0"/>
              <a:t>they thought it stifled their experience of the Holy </a:t>
            </a:r>
            <a:r>
              <a:rPr lang="en-NZ" dirty="0" smtClean="0"/>
              <a:t>Spirit</a:t>
            </a:r>
          </a:p>
          <a:p>
            <a:pPr lvl="1"/>
            <a:r>
              <a:rPr lang="en-NZ" dirty="0" smtClean="0"/>
              <a:t>Most churches </a:t>
            </a:r>
            <a:r>
              <a:rPr lang="en-NZ" dirty="0"/>
              <a:t>today see woman’s head-coverings as a cultural issue</a:t>
            </a:r>
          </a:p>
          <a:p>
            <a:endParaRPr lang="en-NZ" dirty="0"/>
          </a:p>
          <a:p>
            <a:endParaRPr lang="en-NZ" dirty="0"/>
          </a:p>
        </p:txBody>
      </p:sp>
      <p:sp>
        <p:nvSpPr>
          <p:cNvPr id="4" name="AutoShape 2" descr="Image result for Mary sat at his f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NZ"/>
          </a:p>
        </p:txBody>
      </p:sp>
      <p:pic>
        <p:nvPicPr>
          <p:cNvPr id="10244" name="Picture 4" descr="Image result for Head cove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66" y="1825624"/>
            <a:ext cx="3486307" cy="37064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What is meant by the word “head”?</a:t>
            </a:r>
          </a:p>
        </p:txBody>
      </p:sp>
      <p:sp>
        <p:nvSpPr>
          <p:cNvPr id="3" name="Content Placeholder 2"/>
          <p:cNvSpPr>
            <a:spLocks noGrp="1"/>
          </p:cNvSpPr>
          <p:nvPr>
            <p:ph idx="1"/>
          </p:nvPr>
        </p:nvSpPr>
        <p:spPr/>
        <p:txBody>
          <a:bodyPr>
            <a:normAutofit/>
          </a:bodyPr>
          <a:lstStyle/>
          <a:p>
            <a:r>
              <a:rPr lang="en-NZ" dirty="0"/>
              <a:t>3 But I want you to realise that the head of every man is Christ, and the head of the woman is </a:t>
            </a:r>
            <a:r>
              <a:rPr lang="en-NZ" dirty="0" smtClean="0"/>
              <a:t>man, and </a:t>
            </a:r>
            <a:r>
              <a:rPr lang="en-NZ" dirty="0"/>
              <a:t>the head of Christ is God</a:t>
            </a:r>
            <a:r>
              <a:rPr lang="en-NZ" dirty="0" smtClean="0"/>
              <a:t>.</a:t>
            </a:r>
          </a:p>
          <a:p>
            <a:pPr lvl="1" algn="r"/>
            <a:r>
              <a:rPr lang="en-NZ" dirty="0" smtClean="0"/>
              <a:t>1 Corinthians 11:3</a:t>
            </a:r>
            <a:endParaRPr lang="en-NZ" dirty="0"/>
          </a:p>
          <a:p>
            <a:pPr marL="514350" indent="-514350">
              <a:buFont typeface="+mj-lt"/>
              <a:buAutoNum type="arabicPeriod"/>
            </a:pPr>
            <a:r>
              <a:rPr lang="en-NZ" dirty="0"/>
              <a:t>Head means head</a:t>
            </a:r>
          </a:p>
          <a:p>
            <a:pPr marL="514350" indent="-514350">
              <a:buFont typeface="+mj-lt"/>
              <a:buAutoNum type="arabicPeriod"/>
            </a:pPr>
            <a:r>
              <a:rPr lang="en-NZ" dirty="0"/>
              <a:t>Head means source or origin</a:t>
            </a:r>
          </a:p>
          <a:p>
            <a:pPr marL="914400" lvl="2" indent="0">
              <a:buNone/>
            </a:pPr>
            <a:r>
              <a:rPr lang="en-NZ" dirty="0" smtClean="0"/>
              <a:t>But would </a:t>
            </a:r>
            <a:r>
              <a:rPr lang="en-NZ" dirty="0"/>
              <a:t>we say that the origin of Christ is God? </a:t>
            </a:r>
          </a:p>
          <a:p>
            <a:pPr marL="514350" indent="-514350">
              <a:buFont typeface="+mj-lt"/>
              <a:buAutoNum type="arabicPeriod"/>
            </a:pPr>
            <a:r>
              <a:rPr lang="en-NZ" dirty="0"/>
              <a:t>H</a:t>
            </a:r>
            <a:r>
              <a:rPr lang="en-NZ" dirty="0" smtClean="0"/>
              <a:t>ead means authority</a:t>
            </a:r>
          </a:p>
          <a:p>
            <a:pPr marL="914400" lvl="2" indent="0">
              <a:buNone/>
            </a:pPr>
            <a:r>
              <a:rPr lang="en-NZ" dirty="0" smtClean="0"/>
              <a:t>But it </a:t>
            </a:r>
            <a:r>
              <a:rPr lang="en-NZ" dirty="0"/>
              <a:t>doesn’t fit that </a:t>
            </a:r>
            <a:r>
              <a:rPr lang="en-NZ" dirty="0" smtClean="0"/>
              <a:t>well when </a:t>
            </a:r>
            <a:r>
              <a:rPr lang="en-NZ" dirty="0"/>
              <a:t>applied to Christ</a:t>
            </a:r>
          </a:p>
          <a:p>
            <a:pPr marL="514350" indent="-514350">
              <a:buFont typeface="+mj-lt"/>
              <a:buAutoNum type="arabicPeriod"/>
            </a:pPr>
            <a:r>
              <a:rPr lang="en-NZ" dirty="0" smtClean="0"/>
              <a:t>Head </a:t>
            </a:r>
            <a:r>
              <a:rPr lang="en-NZ" dirty="0"/>
              <a:t>means a position of prominence</a:t>
            </a:r>
          </a:p>
          <a:p>
            <a:pPr marL="914400" lvl="2" indent="0">
              <a:buNone/>
            </a:pPr>
            <a:r>
              <a:rPr lang="en-NZ" dirty="0" smtClean="0"/>
              <a:t>Seems </a:t>
            </a:r>
            <a:r>
              <a:rPr lang="en-NZ" dirty="0"/>
              <a:t>to have the least amount of problems. </a:t>
            </a:r>
            <a:r>
              <a:rPr lang="en-NZ" dirty="0" smtClean="0"/>
              <a:t>Culturally, </a:t>
            </a:r>
            <a:r>
              <a:rPr lang="en-NZ" dirty="0"/>
              <a:t>men were more </a:t>
            </a:r>
            <a:r>
              <a:rPr lang="en-NZ" dirty="0" smtClean="0"/>
              <a:t>prominent</a:t>
            </a:r>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So …</a:t>
            </a:r>
          </a:p>
        </p:txBody>
      </p:sp>
      <p:sp>
        <p:nvSpPr>
          <p:cNvPr id="3" name="Content Placeholder 2"/>
          <p:cNvSpPr>
            <a:spLocks noGrp="1"/>
          </p:cNvSpPr>
          <p:nvPr>
            <p:ph idx="1"/>
          </p:nvPr>
        </p:nvSpPr>
        <p:spPr>
          <a:xfrm>
            <a:off x="838200" y="1628775"/>
            <a:ext cx="10515600" cy="1787525"/>
          </a:xfrm>
        </p:spPr>
        <p:txBody>
          <a:bodyPr>
            <a:normAutofit/>
          </a:bodyPr>
          <a:lstStyle/>
          <a:p>
            <a:r>
              <a:rPr lang="en-NZ" dirty="0"/>
              <a:t>Woman are not to distract men </a:t>
            </a:r>
          </a:p>
          <a:p>
            <a:r>
              <a:rPr lang="en-NZ" dirty="0" smtClean="0"/>
              <a:t>Men should not dress </a:t>
            </a:r>
            <a:r>
              <a:rPr lang="en-NZ" dirty="0"/>
              <a:t>as women</a:t>
            </a:r>
          </a:p>
          <a:p>
            <a:r>
              <a:rPr lang="en-US" altLang="en-US" dirty="0" smtClean="0">
                <a:ln>
                  <a:noFill/>
                </a:ln>
                <a:effectLst/>
                <a:latin typeface="Calibri" panose="020F0502020204030204" pitchFamily="34" charset="0"/>
                <a:ea typeface="Times New Roman" panose="02020603050405020304" pitchFamily="18" charset="0"/>
                <a:cs typeface="Times New Roman" panose="02020603050405020304" pitchFamily="18" charset="0"/>
                <a:sym typeface="+mn-ea"/>
              </a:rPr>
              <a:t>The principle is, as always, love</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endParaRPr lang="en-NZ" dirty="0"/>
          </a:p>
          <a:p>
            <a:endParaRPr lang="en-NZ" dirty="0" smtClean="0"/>
          </a:p>
          <a:p>
            <a:endParaRPr lang="en-NZ" dirty="0"/>
          </a:p>
        </p:txBody>
      </p:sp>
      <p:sp>
        <p:nvSpPr>
          <p:cNvPr id="6" name="Title 1"/>
          <p:cNvSpPr txBox="1"/>
          <p:nvPr/>
        </p:nvSpPr>
        <p:spPr>
          <a:xfrm>
            <a:off x="838200" y="33026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rgbClr val="8FFFC2"/>
                </a:solidFill>
                <a:latin typeface="Candara" panose="020E0502030303020204" pitchFamily="34" charset="0"/>
              </a:rPr>
              <a:t>But …</a:t>
            </a:r>
          </a:p>
        </p:txBody>
      </p:sp>
      <p:sp>
        <p:nvSpPr>
          <p:cNvPr id="7" name="Content Placeholder 2"/>
          <p:cNvSpPr txBox="1"/>
          <p:nvPr/>
        </p:nvSpPr>
        <p:spPr>
          <a:xfrm>
            <a:off x="838200" y="4505279"/>
            <a:ext cx="10515600" cy="1875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smtClean="0"/>
              <a:t>What </a:t>
            </a:r>
            <a:r>
              <a:rPr lang="en-NZ" dirty="0"/>
              <a:t>about Paul’s references to </a:t>
            </a:r>
            <a:r>
              <a:rPr lang="en-NZ" dirty="0" smtClean="0"/>
              <a:t>creation?</a:t>
            </a:r>
            <a:endParaRPr lang="en-NZ" dirty="0"/>
          </a:p>
          <a:p>
            <a:pPr lvl="1"/>
            <a:r>
              <a:rPr lang="en-NZ" dirty="0"/>
              <a:t>W</a:t>
            </a:r>
            <a:r>
              <a:rPr lang="en-NZ" dirty="0" smtClean="0"/>
              <a:t>e </a:t>
            </a:r>
            <a:r>
              <a:rPr lang="en-NZ" dirty="0"/>
              <a:t>must interpret unclear passages in light of the clear</a:t>
            </a:r>
          </a:p>
          <a:p>
            <a:pPr lvl="1"/>
            <a:r>
              <a:rPr lang="en-NZ" dirty="0" smtClean="0"/>
              <a:t>What </a:t>
            </a:r>
            <a:r>
              <a:rPr lang="en-NZ" dirty="0"/>
              <a:t>is certain</a:t>
            </a:r>
          </a:p>
          <a:p>
            <a:pPr lvl="1"/>
            <a:r>
              <a:rPr lang="en-NZ" dirty="0" smtClean="0"/>
              <a:t>“Permission </a:t>
            </a:r>
            <a:r>
              <a:rPr lang="en-NZ" dirty="0"/>
              <a:t>with occasional </a:t>
            </a:r>
            <a:r>
              <a:rPr lang="en-NZ" dirty="0" smtClean="0"/>
              <a:t>restriction”</a:t>
            </a:r>
            <a:endParaRPr lang="en-NZ" dirty="0"/>
          </a:p>
          <a:p>
            <a:endParaRPr lang="en-NZ" dirty="0" smtClean="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SO WHAT?</a:t>
            </a:r>
          </a:p>
        </p:txBody>
      </p:sp>
      <p:sp>
        <p:nvSpPr>
          <p:cNvPr id="3" name="Content Placeholder 2"/>
          <p:cNvSpPr>
            <a:spLocks noGrp="1"/>
          </p:cNvSpPr>
          <p:nvPr>
            <p:ph idx="1"/>
          </p:nvPr>
        </p:nvSpPr>
        <p:spPr/>
        <p:txBody>
          <a:bodyPr>
            <a:normAutofit/>
          </a:bodyPr>
          <a:lstStyle/>
          <a:p>
            <a:r>
              <a:rPr lang="en-NZ" i="1" dirty="0" smtClean="0"/>
              <a:t>“Because </a:t>
            </a:r>
            <a:r>
              <a:rPr lang="en-NZ" i="1" dirty="0"/>
              <a:t>many churches are established by female Christians, their reputation and authority make male Christians feel humble. In general, the female leadership does not feel threatened by the capable and gifted male Christian. Instead, they are quite happy about their arrival, for they are longing for male leadership to be established in the church. Once I talked to a female pastor of a huge church: she told me that she prayed and longed for male Christian leadership taking place in the church.</a:t>
            </a:r>
          </a:p>
          <a:p>
            <a:endParaRPr lang="en-N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i="1" dirty="0"/>
              <a:t>That does not mean that the female church leaders think they are not qualified to be church leaders or male leadership would be better, but that they think that a balance of male-female leadership will make the church system stronger and healthier. Both women and men are called to have dominion together (Gen. 1:28). As male church leaders in China, we admire and respect those female church leaders, and their faithfulness, humbleness, and willingness to sacrifice for God’s kingdom. They have encouraged us so much. For the Lord has used what the world calls “weak” to shame the “strong”: us men.</a:t>
            </a:r>
          </a:p>
          <a:p>
            <a:endParaRPr lang="en-NZ"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a:bodyPr>
          <a:lstStyle/>
          <a:p>
            <a:r>
              <a:rPr lang="en-NZ" i="1" dirty="0"/>
              <a:t>From my experience of working with female leadership, I have found that women have many virtues. For example, they are very faithful to the Lord without fear in the face of evil and danger. They are just like those women who visited Jesus’ tomb on Sunday, in contrast to the men who hid behind a locked door (John 20:19). Christian women seem more interested in ministry while men seem very interested in power and authority. The women are willing to share the leadership with men and do not view men as rivals.</a:t>
            </a:r>
          </a:p>
          <a:p>
            <a:endParaRPr lang="en-N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838200" y="1825625"/>
            <a:ext cx="5588726" cy="4351338"/>
          </a:xfrm>
        </p:spPr>
        <p:txBody>
          <a:bodyPr/>
          <a:lstStyle/>
          <a:p>
            <a:r>
              <a:rPr lang="en-NZ" i="1" dirty="0"/>
              <a:t>Gradually, the balance of male-female leadership in the churches will come, and it is already coming. With different virtues and gifts from both men and women, the church will begin to function fully in China</a:t>
            </a:r>
            <a:r>
              <a:rPr lang="en-NZ" i="1" dirty="0" smtClean="0"/>
              <a:t>.”</a:t>
            </a:r>
          </a:p>
          <a:p>
            <a:pPr lvl="1" algn="r"/>
            <a:r>
              <a:rPr lang="en-NZ" dirty="0" smtClean="0"/>
              <a:t>A Chinese Christian leader (CBE International)</a:t>
            </a:r>
            <a:endParaRPr lang="en-NZ" dirty="0"/>
          </a:p>
          <a:p>
            <a:endParaRPr lang="en-NZ" dirty="0"/>
          </a:p>
        </p:txBody>
      </p:sp>
      <p:pic>
        <p:nvPicPr>
          <p:cNvPr id="11266" name="Picture 2" descr="Image result for male female leadership chinese church"/>
          <p:cNvPicPr>
            <a:picLocks noChangeAspect="1" noChangeArrowheads="1"/>
          </p:cNvPicPr>
          <p:nvPr/>
        </p:nvPicPr>
        <p:blipFill rotWithShape="1">
          <a:blip r:embed="rId3">
            <a:extLst>
              <a:ext uri="{28A0092B-C50C-407E-A947-70E740481C1C}">
                <a14:useLocalDpi xmlns:a14="http://schemas.microsoft.com/office/drawing/2010/main" val="0"/>
              </a:ext>
            </a:extLst>
          </a:blip>
          <a:srcRect r="44368"/>
          <a:stretch>
            <a:fillRect/>
          </a:stretch>
        </p:blipFill>
        <p:spPr bwMode="auto">
          <a:xfrm>
            <a:off x="6929845" y="1934254"/>
            <a:ext cx="4123509" cy="4169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So what?</a:t>
            </a:r>
          </a:p>
        </p:txBody>
      </p:sp>
      <p:sp>
        <p:nvSpPr>
          <p:cNvPr id="3" name="Content Placeholder 2"/>
          <p:cNvSpPr>
            <a:spLocks noGrp="1"/>
          </p:cNvSpPr>
          <p:nvPr>
            <p:ph idx="1"/>
          </p:nvPr>
        </p:nvSpPr>
        <p:spPr>
          <a:xfrm>
            <a:off x="6929846" y="1825625"/>
            <a:ext cx="4423954" cy="4351338"/>
          </a:xfrm>
        </p:spPr>
        <p:txBody>
          <a:bodyPr/>
          <a:lstStyle/>
          <a:p>
            <a:r>
              <a:rPr lang="en-NZ" dirty="0" smtClean="0"/>
              <a:t>Men: </a:t>
            </a:r>
            <a:r>
              <a:rPr lang="en-NZ" dirty="0"/>
              <a:t>don’t be threatened by female leadership</a:t>
            </a:r>
          </a:p>
          <a:p>
            <a:r>
              <a:rPr lang="en-NZ" dirty="0" smtClean="0"/>
              <a:t>Women: </a:t>
            </a:r>
            <a:r>
              <a:rPr lang="en-NZ" dirty="0"/>
              <a:t>be willing to </a:t>
            </a:r>
            <a:r>
              <a:rPr lang="en-NZ" dirty="0" smtClean="0"/>
              <a:t>lead!</a:t>
            </a:r>
            <a:endParaRPr lang="en-NZ" dirty="0"/>
          </a:p>
          <a:p>
            <a:r>
              <a:rPr lang="en-NZ" dirty="0" smtClean="0"/>
              <a:t>Both: </a:t>
            </a:r>
            <a:r>
              <a:rPr lang="en-NZ" dirty="0"/>
              <a:t>follow God’s call, and work together for the advancement of God’s kingdom</a:t>
            </a:r>
          </a:p>
          <a:p>
            <a:endParaRPr lang="en-NZ" dirty="0"/>
          </a:p>
          <a:p>
            <a:endParaRPr lang="en-NZ" dirty="0"/>
          </a:p>
        </p:txBody>
      </p:sp>
      <p:pic>
        <p:nvPicPr>
          <p:cNvPr id="12290" name="Picture 2" descr="Image result for men and women work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5886450" cy="3905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solidFill>
                  <a:srgbClr val="8FFFC2"/>
                </a:solidFill>
                <a:latin typeface="Candara" panose="020E0502030303020204" pitchFamily="34" charset="0"/>
              </a:rPr>
              <a:t>Follow God’s call</a:t>
            </a:r>
            <a:endParaRPr lang="en-NZ" dirty="0">
              <a:solidFill>
                <a:srgbClr val="8FFFC2"/>
              </a:solidFill>
              <a:latin typeface="Candara" panose="020E0502030303020204" pitchFamily="34" charset="0"/>
            </a:endParaRPr>
          </a:p>
        </p:txBody>
      </p:sp>
      <p:sp>
        <p:nvSpPr>
          <p:cNvPr id="3" name="Content Placeholder 2"/>
          <p:cNvSpPr>
            <a:spLocks noGrp="1"/>
          </p:cNvSpPr>
          <p:nvPr>
            <p:ph idx="1"/>
          </p:nvPr>
        </p:nvSpPr>
        <p:spPr/>
        <p:txBody>
          <a:bodyPr/>
          <a:lstStyle/>
          <a:p>
            <a:r>
              <a:rPr lang="en-NZ" i="1" dirty="0"/>
              <a:t>“I did not surrender to a calling of man when I was 18 years </a:t>
            </a:r>
            <a:r>
              <a:rPr lang="en-NZ" i="1" dirty="0" smtClean="0"/>
              <a:t>old. I </a:t>
            </a:r>
            <a:r>
              <a:rPr lang="en-NZ" i="1" dirty="0"/>
              <a:t>surrendered to a calling of God. It never occurs to me for a second to not fulfil it. I will follow Jesus—and Jesus alone—all the way home. And I will see His beautiful face and proclaim, Worthy is the Lamb!”</a:t>
            </a:r>
          </a:p>
          <a:p>
            <a:pPr lvl="1" algn="r"/>
            <a:r>
              <a:rPr lang="en-NZ" dirty="0"/>
              <a:t>Beth </a:t>
            </a:r>
            <a:r>
              <a:rPr lang="en-NZ" dirty="0" smtClean="0"/>
              <a:t>Moore</a:t>
            </a:r>
          </a:p>
          <a:p>
            <a:pPr lvl="1" algn="r"/>
            <a:endParaRPr lang="en-NZ" dirty="0" smtClean="0"/>
          </a:p>
          <a:p>
            <a:r>
              <a:rPr lang="en-NZ" dirty="0"/>
              <a:t>As we enter a new season at ACPC, we cannot afford to be shy about service. Let us wholeheartedly follow Jesus. Let us work together - men and women - to make Jesus known in Auckland City!</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838200" y="5519057"/>
            <a:ext cx="10515600" cy="894807"/>
          </a:xfrm>
        </p:spPr>
        <p:txBody>
          <a:bodyPr/>
          <a:lstStyle/>
          <a:p>
            <a:pPr algn="ctr"/>
            <a:r>
              <a:rPr lang="en-NZ" i="1" dirty="0" smtClean="0"/>
              <a:t>“</a:t>
            </a:r>
            <a:r>
              <a:rPr lang="en-NZ" i="1" dirty="0"/>
              <a:t>Go </a:t>
            </a:r>
            <a:r>
              <a:rPr lang="en-NZ" i="1" dirty="0" smtClean="0"/>
              <a:t>home</a:t>
            </a:r>
            <a:r>
              <a:rPr lang="en-NZ" i="1" dirty="0"/>
              <a:t> </a:t>
            </a:r>
            <a:r>
              <a:rPr lang="en-NZ" i="1" dirty="0" smtClean="0"/>
              <a:t>… There’s </a:t>
            </a:r>
            <a:r>
              <a:rPr lang="en-NZ" i="1" dirty="0"/>
              <a:t>no case that can be made biblically for a woman preacher, period, paragraph, end of discussion.”</a:t>
            </a:r>
          </a:p>
          <a:p>
            <a:endParaRPr lang="en-NZ" dirty="0"/>
          </a:p>
        </p:txBody>
      </p:sp>
      <p:pic>
        <p:nvPicPr>
          <p:cNvPr id="3074" name="Picture 2" descr="Image result for John MacArth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131" y="580660"/>
            <a:ext cx="6928666" cy="362022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p:nvPr/>
        </p:nvSpPr>
        <p:spPr>
          <a:xfrm>
            <a:off x="7113722" y="4415240"/>
            <a:ext cx="2936966" cy="496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Beth Moore</a:t>
            </a:r>
          </a:p>
        </p:txBody>
      </p:sp>
      <p:sp>
        <p:nvSpPr>
          <p:cNvPr id="7" name="Content Placeholder 2"/>
          <p:cNvSpPr txBox="1"/>
          <p:nvPr/>
        </p:nvSpPr>
        <p:spPr>
          <a:xfrm>
            <a:off x="2960914" y="4415240"/>
            <a:ext cx="2936966" cy="496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John MacArthur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8FFFC2"/>
                </a:solidFill>
                <a:latin typeface="Candara" panose="020E0502030303020204" pitchFamily="34" charset="0"/>
              </a:rPr>
              <a:t>What is the role of women in the church</a:t>
            </a:r>
            <a:r>
              <a:rPr lang="en-NZ" dirty="0" smtClean="0">
                <a:solidFill>
                  <a:srgbClr val="8FFFC2"/>
                </a:solidFill>
                <a:latin typeface="Candara" panose="020E0502030303020204" pitchFamily="34" charset="0"/>
              </a:rPr>
              <a:t>?</a:t>
            </a:r>
            <a:endParaRPr lang="en-NZ" dirty="0">
              <a:solidFill>
                <a:srgbClr val="8FFFC2"/>
              </a:solidFill>
              <a:latin typeface="Candara" panose="020E0502030303020204" pitchFamily="34" charset="0"/>
            </a:endParaRPr>
          </a:p>
        </p:txBody>
      </p:sp>
      <p:sp>
        <p:nvSpPr>
          <p:cNvPr id="3" name="Content Placeholder 2"/>
          <p:cNvSpPr>
            <a:spLocks noGrp="1"/>
          </p:cNvSpPr>
          <p:nvPr>
            <p:ph idx="1"/>
          </p:nvPr>
        </p:nvSpPr>
        <p:spPr>
          <a:xfrm>
            <a:off x="4696096" y="1825625"/>
            <a:ext cx="6657703" cy="4351338"/>
          </a:xfrm>
        </p:spPr>
        <p:txBody>
          <a:bodyPr/>
          <a:lstStyle/>
          <a:p>
            <a:r>
              <a:rPr lang="en-NZ" dirty="0" smtClean="0"/>
              <a:t>Women </a:t>
            </a:r>
            <a:r>
              <a:rPr lang="en-NZ" dirty="0"/>
              <a:t>teachers </a:t>
            </a:r>
            <a:r>
              <a:rPr lang="en-NZ" dirty="0" smtClean="0"/>
              <a:t>today</a:t>
            </a:r>
          </a:p>
          <a:p>
            <a:r>
              <a:rPr lang="en-NZ" dirty="0" smtClean="0"/>
              <a:t>The missionary </a:t>
            </a:r>
            <a:r>
              <a:rPr lang="en-NZ" dirty="0"/>
              <a:t>movement of the 19th century</a:t>
            </a:r>
          </a:p>
          <a:p>
            <a:r>
              <a:rPr lang="en-NZ" dirty="0"/>
              <a:t>The </a:t>
            </a:r>
            <a:r>
              <a:rPr lang="en-NZ" dirty="0" smtClean="0"/>
              <a:t>house </a:t>
            </a:r>
            <a:r>
              <a:rPr lang="en-NZ" dirty="0"/>
              <a:t>church movements of China and </a:t>
            </a:r>
            <a:r>
              <a:rPr lang="en-NZ" dirty="0" smtClean="0"/>
              <a:t>Iran</a:t>
            </a:r>
            <a:endParaRPr lang="en-NZ" dirty="0"/>
          </a:p>
          <a:p>
            <a:r>
              <a:rPr lang="en-NZ" dirty="0"/>
              <a:t>So what’s the problem?</a:t>
            </a:r>
          </a:p>
          <a:p>
            <a:pPr lvl="1">
              <a:buFont typeface="Wingdings" panose="05000000000000000000" pitchFamily="2" charset="2"/>
              <a:buChar char="Ø"/>
            </a:pPr>
            <a:r>
              <a:rPr lang="en-NZ" dirty="0"/>
              <a:t>Three prickly passages from Paul!</a:t>
            </a:r>
          </a:p>
          <a:p>
            <a:endParaRPr lang="en-NZ" dirty="0" smtClean="0"/>
          </a:p>
          <a:p>
            <a:endParaRPr lang="en-NZ" dirty="0"/>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129" y="1874520"/>
            <a:ext cx="2901134" cy="4086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What the Bible says about women</a:t>
            </a:r>
          </a:p>
        </p:txBody>
      </p:sp>
      <p:sp>
        <p:nvSpPr>
          <p:cNvPr id="3" name="Content Placeholder 2"/>
          <p:cNvSpPr>
            <a:spLocks noGrp="1"/>
          </p:cNvSpPr>
          <p:nvPr>
            <p:ph idx="1"/>
          </p:nvPr>
        </p:nvSpPr>
        <p:spPr>
          <a:xfrm>
            <a:off x="838200" y="1825624"/>
            <a:ext cx="5797731" cy="4823369"/>
          </a:xfrm>
        </p:spPr>
        <p:txBody>
          <a:bodyPr>
            <a:normAutofit/>
          </a:bodyPr>
          <a:lstStyle/>
          <a:p>
            <a:r>
              <a:rPr lang="en-NZ" dirty="0"/>
              <a:t>So God created mankind in his own image, in the image of God he created them; male and female he created them.</a:t>
            </a:r>
          </a:p>
          <a:p>
            <a:pPr lvl="1" algn="r"/>
            <a:r>
              <a:rPr lang="en-NZ" dirty="0"/>
              <a:t>Genesis 1:27</a:t>
            </a:r>
          </a:p>
          <a:p>
            <a:r>
              <a:rPr lang="en-NZ" b="1" baseline="30000" dirty="0"/>
              <a:t>18 </a:t>
            </a:r>
            <a:r>
              <a:rPr lang="en-NZ" dirty="0"/>
              <a:t>The </a:t>
            </a:r>
            <a:r>
              <a:rPr lang="en-NZ" cap="small" dirty="0"/>
              <a:t>Lord</a:t>
            </a:r>
            <a:r>
              <a:rPr lang="en-NZ" dirty="0"/>
              <a:t> God said, ‘It is not good for the man to be alone. I will make a </a:t>
            </a:r>
            <a:r>
              <a:rPr lang="en-NZ" dirty="0">
                <a:solidFill>
                  <a:srgbClr val="FFFF00"/>
                </a:solidFill>
              </a:rPr>
              <a:t>helper</a:t>
            </a:r>
            <a:r>
              <a:rPr lang="en-NZ" dirty="0"/>
              <a:t> suitable for him</a:t>
            </a:r>
            <a:r>
              <a:rPr lang="en-NZ" dirty="0" smtClean="0"/>
              <a:t>.’</a:t>
            </a:r>
            <a:r>
              <a:rPr lang="en-NZ" dirty="0"/>
              <a:t> </a:t>
            </a:r>
          </a:p>
          <a:p>
            <a:pPr lvl="1" algn="r"/>
            <a:r>
              <a:rPr lang="en-NZ" dirty="0"/>
              <a:t>Genesis 2:18</a:t>
            </a:r>
          </a:p>
          <a:p>
            <a:endParaRPr lang="en-NZ" dirty="0"/>
          </a:p>
        </p:txBody>
      </p:sp>
      <p:pic>
        <p:nvPicPr>
          <p:cNvPr id="5122" name="Picture 2" descr="Image result for chinese cou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257" y="2691584"/>
            <a:ext cx="4421777" cy="2491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What the Bible says about women</a:t>
            </a:r>
          </a:p>
        </p:txBody>
      </p:sp>
      <p:sp>
        <p:nvSpPr>
          <p:cNvPr id="3" name="Content Placeholder 2"/>
          <p:cNvSpPr>
            <a:spLocks noGrp="1"/>
          </p:cNvSpPr>
          <p:nvPr>
            <p:ph idx="1"/>
          </p:nvPr>
        </p:nvSpPr>
        <p:spPr/>
        <p:txBody>
          <a:bodyPr/>
          <a:lstStyle/>
          <a:p>
            <a:r>
              <a:rPr lang="en-NZ" dirty="0"/>
              <a:t>‘This is now bone of my bones and flesh of my flesh; she shall be called “woman”, for she was taken out of man.’</a:t>
            </a:r>
          </a:p>
          <a:p>
            <a:pPr lvl="1" algn="r"/>
            <a:r>
              <a:rPr lang="en-NZ" dirty="0"/>
              <a:t>Genesis 2:23</a:t>
            </a:r>
          </a:p>
          <a:p>
            <a:r>
              <a:rPr lang="en-NZ" dirty="0" smtClean="0"/>
              <a:t>Theologically</a:t>
            </a:r>
            <a:r>
              <a:rPr lang="en-NZ" dirty="0"/>
              <a:t>, the man is the source or origin of the women</a:t>
            </a:r>
          </a:p>
          <a:p>
            <a:endParaRPr lang="en-NZ" dirty="0"/>
          </a:p>
        </p:txBody>
      </p:sp>
      <p:pic>
        <p:nvPicPr>
          <p:cNvPr id="1027" name="Picture 3" descr="Image result for adam and e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7937" y="3871958"/>
            <a:ext cx="4495979" cy="224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What the Bible says about women</a:t>
            </a:r>
          </a:p>
        </p:txBody>
      </p:sp>
      <p:sp>
        <p:nvSpPr>
          <p:cNvPr id="3" name="Content Placeholder 2"/>
          <p:cNvSpPr>
            <a:spLocks noGrp="1"/>
          </p:cNvSpPr>
          <p:nvPr>
            <p:ph idx="1"/>
          </p:nvPr>
        </p:nvSpPr>
        <p:spPr>
          <a:xfrm>
            <a:off x="4382588" y="1825625"/>
            <a:ext cx="6971211" cy="4351338"/>
          </a:xfrm>
        </p:spPr>
        <p:txBody>
          <a:bodyPr/>
          <a:lstStyle/>
          <a:p>
            <a:r>
              <a:rPr lang="en-NZ" dirty="0" smtClean="0"/>
              <a:t>The Fall</a:t>
            </a:r>
          </a:p>
          <a:p>
            <a:pPr lvl="1"/>
            <a:r>
              <a:rPr lang="en-NZ" dirty="0"/>
              <a:t>“</a:t>
            </a:r>
            <a:r>
              <a:rPr lang="en-NZ" dirty="0">
                <a:solidFill>
                  <a:srgbClr val="FFFF00"/>
                </a:solidFill>
              </a:rPr>
              <a:t>Your desire will be for your husband </a:t>
            </a:r>
            <a:r>
              <a:rPr lang="en-NZ" dirty="0"/>
              <a:t>and he will rule over you.”</a:t>
            </a:r>
          </a:p>
          <a:p>
            <a:pPr lvl="2" algn="r"/>
            <a:r>
              <a:rPr lang="en-NZ" dirty="0"/>
              <a:t>Genesis 3:16</a:t>
            </a:r>
          </a:p>
          <a:p>
            <a:r>
              <a:rPr lang="en-NZ" dirty="0" smtClean="0"/>
              <a:t>The rest of the Old Testament</a:t>
            </a:r>
          </a:p>
          <a:p>
            <a:pPr lvl="1"/>
            <a:r>
              <a:rPr lang="en-NZ" dirty="0" smtClean="0"/>
              <a:t>Deborah </a:t>
            </a:r>
            <a:r>
              <a:rPr lang="en-NZ" dirty="0"/>
              <a:t>the prophet and military leader </a:t>
            </a:r>
            <a:endParaRPr lang="en-NZ" dirty="0" smtClean="0"/>
          </a:p>
          <a:p>
            <a:pPr lvl="1"/>
            <a:r>
              <a:rPr lang="en-NZ" dirty="0"/>
              <a:t>Huldah, a prophet</a:t>
            </a:r>
          </a:p>
          <a:p>
            <a:endParaRPr lang="en-NZ" dirty="0" smtClean="0"/>
          </a:p>
          <a:p>
            <a:endParaRPr lang="en-NZ" dirty="0"/>
          </a:p>
          <a:p>
            <a:endParaRPr lang="en-NZ" dirty="0" smtClean="0"/>
          </a:p>
          <a:p>
            <a:endParaRPr lang="en-NZ" dirty="0"/>
          </a:p>
        </p:txBody>
      </p:sp>
      <p:pic>
        <p:nvPicPr>
          <p:cNvPr id="6146" name="Picture 2" descr="Image result for Deborah ju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184" y="1937340"/>
            <a:ext cx="2883432" cy="4239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Jesus’ view of women</a:t>
            </a:r>
          </a:p>
        </p:txBody>
      </p:sp>
      <p:sp>
        <p:nvSpPr>
          <p:cNvPr id="3" name="Content Placeholder 2"/>
          <p:cNvSpPr>
            <a:spLocks noGrp="1"/>
          </p:cNvSpPr>
          <p:nvPr>
            <p:ph idx="1"/>
          </p:nvPr>
        </p:nvSpPr>
        <p:spPr>
          <a:xfrm>
            <a:off x="838200" y="1825625"/>
            <a:ext cx="7136674" cy="4797244"/>
          </a:xfrm>
        </p:spPr>
        <p:txBody>
          <a:bodyPr>
            <a:normAutofit/>
          </a:bodyPr>
          <a:lstStyle/>
          <a:p>
            <a:r>
              <a:rPr lang="en-NZ" dirty="0"/>
              <a:t>W</a:t>
            </a:r>
            <a:r>
              <a:rPr lang="en-NZ" dirty="0" smtClean="0"/>
              <a:t>omen </a:t>
            </a:r>
            <a:r>
              <a:rPr lang="en-NZ" dirty="0"/>
              <a:t>followed Jesus and supported his ministry</a:t>
            </a:r>
          </a:p>
          <a:p>
            <a:r>
              <a:rPr lang="en-NZ" dirty="0"/>
              <a:t>He allowed </a:t>
            </a:r>
            <a:r>
              <a:rPr lang="en-NZ" dirty="0" smtClean="0"/>
              <a:t>Mary </a:t>
            </a:r>
            <a:r>
              <a:rPr lang="en-NZ" dirty="0"/>
              <a:t>to sit at his feet and learn</a:t>
            </a:r>
          </a:p>
          <a:p>
            <a:r>
              <a:rPr lang="en-NZ" dirty="0"/>
              <a:t>He </a:t>
            </a:r>
            <a:r>
              <a:rPr lang="en-NZ" dirty="0" smtClean="0"/>
              <a:t>defended </a:t>
            </a:r>
            <a:r>
              <a:rPr lang="en-NZ" dirty="0"/>
              <a:t>a woman caught in adultery against the accusations of men</a:t>
            </a:r>
          </a:p>
          <a:p>
            <a:r>
              <a:rPr lang="en-NZ" dirty="0" smtClean="0"/>
              <a:t>He went </a:t>
            </a:r>
            <a:r>
              <a:rPr lang="en-NZ" dirty="0"/>
              <a:t>through </a:t>
            </a:r>
            <a:r>
              <a:rPr lang="en-NZ" dirty="0" smtClean="0"/>
              <a:t>Samaria and </a:t>
            </a:r>
            <a:r>
              <a:rPr lang="en-NZ" dirty="0"/>
              <a:t>stopped to talk with a women </a:t>
            </a:r>
            <a:r>
              <a:rPr lang="en-NZ" dirty="0" smtClean="0"/>
              <a:t>…</a:t>
            </a:r>
            <a:endParaRPr lang="en-NZ" dirty="0"/>
          </a:p>
          <a:p>
            <a:r>
              <a:rPr lang="en-NZ" dirty="0"/>
              <a:t>Women were the last at the cross and the first at the </a:t>
            </a:r>
            <a:r>
              <a:rPr lang="en-NZ" dirty="0" smtClean="0"/>
              <a:t>tomb</a:t>
            </a:r>
            <a:endParaRPr lang="en-NZ" dirty="0"/>
          </a:p>
          <a:p>
            <a:endParaRPr lang="en-NZ" dirty="0"/>
          </a:p>
        </p:txBody>
      </p:sp>
      <p:sp>
        <p:nvSpPr>
          <p:cNvPr id="4" name="AutoShape 2" descr="Image result for Mary sat at his f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NZ"/>
          </a:p>
        </p:txBody>
      </p:sp>
      <p:pic>
        <p:nvPicPr>
          <p:cNvPr id="7" name="Picture 6"/>
          <p:cNvPicPr>
            <a:picLocks noChangeAspect="1"/>
          </p:cNvPicPr>
          <p:nvPr/>
        </p:nvPicPr>
        <p:blipFill>
          <a:blip r:embed="rId3"/>
          <a:stretch>
            <a:fillRect/>
          </a:stretch>
        </p:blipFill>
        <p:spPr>
          <a:xfrm>
            <a:off x="8465703" y="1469571"/>
            <a:ext cx="2549960" cy="45654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Paul’s view of women</a:t>
            </a:r>
          </a:p>
        </p:txBody>
      </p:sp>
      <p:sp>
        <p:nvSpPr>
          <p:cNvPr id="3" name="Content Placeholder 2"/>
          <p:cNvSpPr>
            <a:spLocks noGrp="1"/>
          </p:cNvSpPr>
          <p:nvPr>
            <p:ph idx="1"/>
          </p:nvPr>
        </p:nvSpPr>
        <p:spPr>
          <a:xfrm>
            <a:off x="6041570" y="1825625"/>
            <a:ext cx="5312229" cy="4351338"/>
          </a:xfrm>
        </p:spPr>
        <p:txBody>
          <a:bodyPr/>
          <a:lstStyle/>
          <a:p>
            <a:r>
              <a:rPr lang="en-NZ" dirty="0"/>
              <a:t>Were there woman teachers in Paul’s ministry?</a:t>
            </a:r>
          </a:p>
          <a:p>
            <a:r>
              <a:rPr lang="en-NZ" dirty="0"/>
              <a:t>Priscilla was clearly the leader of the church that met in her home</a:t>
            </a:r>
          </a:p>
          <a:p>
            <a:r>
              <a:rPr lang="en-NZ" dirty="0" err="1"/>
              <a:t>Junia</a:t>
            </a:r>
            <a:r>
              <a:rPr lang="en-NZ" dirty="0"/>
              <a:t> </a:t>
            </a:r>
            <a:r>
              <a:rPr lang="en-NZ" dirty="0" smtClean="0"/>
              <a:t>is </a:t>
            </a:r>
            <a:r>
              <a:rPr lang="en-NZ" dirty="0"/>
              <a:t>listed as an Apostle in Romans </a:t>
            </a:r>
            <a:r>
              <a:rPr lang="en-NZ" dirty="0" smtClean="0"/>
              <a:t>16</a:t>
            </a:r>
          </a:p>
          <a:p>
            <a:r>
              <a:rPr lang="en-NZ" dirty="0" smtClean="0"/>
              <a:t>Paul </a:t>
            </a:r>
            <a:r>
              <a:rPr lang="en-NZ" dirty="0"/>
              <a:t>mentions many other woman by name who helped him in his </a:t>
            </a:r>
            <a:r>
              <a:rPr lang="en-NZ" dirty="0" smtClean="0"/>
              <a:t>ministry</a:t>
            </a:r>
            <a:endParaRPr lang="en-NZ" dirty="0"/>
          </a:p>
          <a:p>
            <a:endParaRPr lang="en-NZ" dirty="0"/>
          </a:p>
          <a:p>
            <a:endParaRPr lang="en-NZ" dirty="0"/>
          </a:p>
        </p:txBody>
      </p:sp>
      <p:pic>
        <p:nvPicPr>
          <p:cNvPr id="8194" name="Picture 2" descr="Image result for paul's view of 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006" y="2239191"/>
            <a:ext cx="2965239" cy="29271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7680" y="1770017"/>
            <a:ext cx="1266693" cy="3770263"/>
          </a:xfrm>
          <a:prstGeom prst="rect">
            <a:avLst/>
          </a:prstGeom>
          <a:noFill/>
        </p:spPr>
        <p:txBody>
          <a:bodyPr wrap="none" rtlCol="0">
            <a:spAutoFit/>
          </a:bodyPr>
          <a:lstStyle/>
          <a:p>
            <a:r>
              <a:rPr lang="en-NZ" sz="23900" b="1" dirty="0" smtClean="0">
                <a:latin typeface="Candara" panose="020E0502030303020204" pitchFamily="34" charset="0"/>
              </a:rPr>
              <a:t>?</a:t>
            </a:r>
            <a:endParaRPr lang="en-NZ" b="1"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8FFFC2"/>
                </a:solidFill>
                <a:latin typeface="Candara" panose="020E0502030303020204" pitchFamily="34" charset="0"/>
              </a:rPr>
              <a:t>Paul’s Big Idea</a:t>
            </a:r>
          </a:p>
        </p:txBody>
      </p:sp>
      <p:sp>
        <p:nvSpPr>
          <p:cNvPr id="3" name="Content Placeholder 2"/>
          <p:cNvSpPr>
            <a:spLocks noGrp="1"/>
          </p:cNvSpPr>
          <p:nvPr>
            <p:ph idx="1"/>
          </p:nvPr>
        </p:nvSpPr>
        <p:spPr/>
        <p:txBody>
          <a:bodyPr>
            <a:normAutofit/>
          </a:bodyPr>
          <a:lstStyle/>
          <a:p>
            <a:r>
              <a:rPr lang="en-NZ" dirty="0"/>
              <a:t>28 There is neither Jew nor Gentile, neither slave nor free, nor is there male and female, for you are all one in Christ Jesus.</a:t>
            </a:r>
          </a:p>
          <a:p>
            <a:pPr lvl="1" algn="r"/>
            <a:r>
              <a:rPr lang="en-NZ" dirty="0"/>
              <a:t>Galatians </a:t>
            </a:r>
            <a:r>
              <a:rPr lang="en-NZ" dirty="0" smtClean="0"/>
              <a:t>3:28</a:t>
            </a:r>
          </a:p>
          <a:p>
            <a:pPr lvl="1" algn="r"/>
            <a:endParaRPr lang="en-NZ" dirty="0"/>
          </a:p>
          <a:p>
            <a:r>
              <a:rPr lang="en-NZ" i="1" dirty="0" smtClean="0"/>
              <a:t>“That’s </a:t>
            </a:r>
            <a:r>
              <a:rPr lang="en-NZ" i="1" dirty="0"/>
              <a:t>just about salvation. That’s not talking about people’s position in the church!” </a:t>
            </a:r>
          </a:p>
          <a:p>
            <a:pPr lvl="1"/>
            <a:r>
              <a:rPr lang="en-NZ" dirty="0" smtClean="0"/>
              <a:t>What </a:t>
            </a:r>
            <a:r>
              <a:rPr lang="en-NZ" dirty="0"/>
              <a:t>did the gospel do to the status of Jews and Gentiles in the church?</a:t>
            </a:r>
          </a:p>
          <a:p>
            <a:pPr lvl="1"/>
            <a:r>
              <a:rPr lang="en-NZ" dirty="0"/>
              <a:t>What did the gospel do to slaves and slave owners?</a:t>
            </a:r>
          </a:p>
          <a:p>
            <a:pPr lvl="1"/>
            <a:r>
              <a:rPr lang="en-NZ" dirty="0" smtClean="0"/>
              <a:t>What </a:t>
            </a:r>
            <a:r>
              <a:rPr lang="en-NZ" dirty="0"/>
              <a:t>did the gospel </a:t>
            </a:r>
            <a:r>
              <a:rPr lang="en-NZ" dirty="0" smtClean="0"/>
              <a:t>do for “women’s </a:t>
            </a:r>
            <a:r>
              <a:rPr lang="en-NZ" dirty="0"/>
              <a:t>rights</a:t>
            </a:r>
            <a:r>
              <a:rPr lang="en-NZ" dirty="0" smtClean="0"/>
              <a:t>”?</a:t>
            </a:r>
          </a:p>
          <a:p>
            <a:pPr lvl="2">
              <a:buFont typeface="Wingdings" panose="05000000000000000000" pitchFamily="2" charset="2"/>
              <a:buChar char="Ø"/>
            </a:pPr>
            <a:r>
              <a:rPr lang="en-NZ" dirty="0" smtClean="0"/>
              <a:t>Paul didn’t push for them in the church </a:t>
            </a:r>
            <a:r>
              <a:rPr lang="en-NZ" dirty="0"/>
              <a:t>but he laid the groundwork </a:t>
            </a:r>
            <a:r>
              <a:rPr lang="en-NZ" dirty="0" smtClean="0"/>
              <a:t>for it</a:t>
            </a:r>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3408</Words>
  <Application>Microsoft Office PowerPoint</Application>
  <PresentationFormat>Widescreen</PresentationFormat>
  <Paragraphs>196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Candara</vt:lpstr>
      <vt:lpstr>Times New Roman</vt:lpstr>
      <vt:lpstr>Wingdings</vt:lpstr>
      <vt:lpstr>Office Theme</vt:lpstr>
      <vt:lpstr>Was Paul a Sexist?</vt:lpstr>
      <vt:lpstr>PowerPoint Presentation</vt:lpstr>
      <vt:lpstr>What is the role of women in the church?</vt:lpstr>
      <vt:lpstr>What the Bible says about women</vt:lpstr>
      <vt:lpstr>What the Bible says about women</vt:lpstr>
      <vt:lpstr>What the Bible says about women</vt:lpstr>
      <vt:lpstr>Jesus’ view of women</vt:lpstr>
      <vt:lpstr>Paul’s view of women</vt:lpstr>
      <vt:lpstr>Paul’s Big Idea</vt:lpstr>
      <vt:lpstr> Three prickly passages of Paul</vt:lpstr>
      <vt:lpstr>1 Corinthians 11:1-17</vt:lpstr>
      <vt:lpstr>What is meant by the word “head”?</vt:lpstr>
      <vt:lpstr>So …</vt:lpstr>
      <vt:lpstr>SO WHAT?</vt:lpstr>
      <vt:lpstr>PowerPoint Presentation</vt:lpstr>
      <vt:lpstr>PowerPoint Presentation</vt:lpstr>
      <vt:lpstr>PowerPoint Presentation</vt:lpstr>
      <vt:lpstr>So what?</vt:lpstr>
      <vt:lpstr>Follow God’s call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Paul a Sexist?</dc:title>
  <dc:creator>Andrew Cox</dc:creator>
  <cp:lastModifiedBy>Andrew Cox</cp:lastModifiedBy>
  <cp:revision>19</cp:revision>
  <dcterms:created xsi:type="dcterms:W3CDTF">2019-10-24T23:32:00Z</dcterms:created>
  <dcterms:modified xsi:type="dcterms:W3CDTF">2019-10-25T01:10:15Z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