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61" r:id="rId3"/>
    <p:sldId id="274" r:id="rId4"/>
    <p:sldId id="262" r:id="rId5"/>
    <p:sldId id="257" r:id="rId6"/>
    <p:sldId id="258" r:id="rId7"/>
    <p:sldId id="260" r:id="rId8"/>
    <p:sldId id="272" r:id="rId9"/>
    <p:sldId id="263" r:id="rId10"/>
    <p:sldId id="267" r:id="rId11"/>
    <p:sldId id="273" r:id="rId12"/>
    <p:sldId id="268" r:id="rId13"/>
    <p:sldId id="271" r:id="rId14"/>
    <p:sldId id="264" r:id="rId15"/>
    <p:sldId id="269" r:id="rId16"/>
    <p:sldId id="270"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70491" autoAdjust="0"/>
  </p:normalViewPr>
  <p:slideViewPr>
    <p:cSldViewPr snapToGrid="0">
      <p:cViewPr varScale="1">
        <p:scale>
          <a:sx n="69" d="100"/>
          <a:sy n="69" d="100"/>
        </p:scale>
        <p:origin x="1044" y="45"/>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5" d="100"/>
          <a:sy n="75" d="100"/>
        </p:scale>
        <p:origin x="2310"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NZ"/>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8FB08F7-B53F-4A61-ABF3-D55FF3EC373D}" type="datetimeFigureOut">
              <a:rPr lang="en-NZ" smtClean="0"/>
              <a:t>26/05/2019</a:t>
            </a:fld>
            <a:endParaRPr lang="en-NZ"/>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NZ"/>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NZ"/>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DCF8F1C3-F9DA-413B-9D5E-84DF494E16F7}" type="slidenum">
              <a:rPr lang="en-NZ" smtClean="0"/>
              <a:t>‹#›</a:t>
            </a:fld>
            <a:endParaRPr lang="en-NZ"/>
          </a:p>
        </p:txBody>
      </p:sp>
    </p:spTree>
    <p:extLst>
      <p:ext uri="{BB962C8B-B14F-4D97-AF65-F5344CB8AC3E}">
        <p14:creationId xmlns:p14="http://schemas.microsoft.com/office/powerpoint/2010/main" val="4052698303"/>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DCF8F1C3-F9DA-413B-9D5E-84DF494E16F7}" type="slidenum">
              <a:rPr lang="en-NZ" smtClean="0"/>
              <a:t>1</a:t>
            </a:fld>
            <a:endParaRPr lang="en-NZ"/>
          </a:p>
        </p:txBody>
      </p:sp>
    </p:spTree>
    <p:extLst>
      <p:ext uri="{BB962C8B-B14F-4D97-AF65-F5344CB8AC3E}">
        <p14:creationId xmlns:p14="http://schemas.microsoft.com/office/powerpoint/2010/main" val="2265358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10</a:t>
            </a:fld>
            <a:endParaRPr lang="en-NZ"/>
          </a:p>
        </p:txBody>
      </p:sp>
    </p:spTree>
    <p:extLst>
      <p:ext uri="{BB962C8B-B14F-4D97-AF65-F5344CB8AC3E}">
        <p14:creationId xmlns:p14="http://schemas.microsoft.com/office/powerpoint/2010/main" val="391758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11</a:t>
            </a:fld>
            <a:endParaRPr lang="en-NZ"/>
          </a:p>
        </p:txBody>
      </p:sp>
    </p:spTree>
    <p:extLst>
      <p:ext uri="{BB962C8B-B14F-4D97-AF65-F5344CB8AC3E}">
        <p14:creationId xmlns:p14="http://schemas.microsoft.com/office/powerpoint/2010/main" val="2136665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Apollos was a learned</a:t>
            </a:r>
            <a:r>
              <a:rPr lang="en-NZ" baseline="0" dirty="0" smtClean="0"/>
              <a:t> man with </a:t>
            </a:r>
            <a:r>
              <a:rPr lang="en-NZ" dirty="0" smtClean="0"/>
              <a:t>strong gifts of teaching, preaching and</a:t>
            </a:r>
            <a:r>
              <a:rPr lang="en-NZ" baseline="0" dirty="0" smtClean="0"/>
              <a:t> evangelism. No wonder Priscilla and </a:t>
            </a:r>
            <a:r>
              <a:rPr lang="en-NZ" baseline="0" dirty="0" err="1" smtClean="0"/>
              <a:t>Aquilas</a:t>
            </a:r>
            <a:r>
              <a:rPr lang="en-NZ" baseline="0" dirty="0" smtClean="0"/>
              <a:t> saw his potential.</a:t>
            </a:r>
          </a:p>
          <a:p>
            <a:pPr defTabSz="966612"/>
            <a:endParaRPr lang="en-NZ" baseline="0" dirty="0" smtClean="0"/>
          </a:p>
          <a:p>
            <a:pPr defTabSz="966612"/>
            <a:r>
              <a:rPr lang="en-NZ" baseline="0" dirty="0" smtClean="0"/>
              <a:t>The power of mentoring</a:t>
            </a:r>
          </a:p>
          <a:p>
            <a:pPr defTabSz="966612"/>
            <a:r>
              <a:rPr lang="en-NZ" baseline="0" dirty="0" smtClean="0"/>
              <a:t>[N/L QUESTION] </a:t>
            </a:r>
            <a:r>
              <a:rPr lang="en-NZ" sz="1500" dirty="0"/>
              <a:t>Apollos needed guidance and mentoring even though he was clearly very gifted. In what ways have others come alongside you and helped you flourish? How have you helped others? Is there someone the Lord brings to your mind that you could help / mentor in some way?</a:t>
            </a:r>
          </a:p>
          <a:p>
            <a:pPr defTabSz="966612"/>
            <a:endParaRPr lang="en-NZ" dirty="0" smtClean="0"/>
          </a:p>
          <a:p>
            <a:pPr defTabSz="966612"/>
            <a:r>
              <a:rPr lang="en-NZ" dirty="0" smtClean="0"/>
              <a:t>The pitfalls of popular preachers</a:t>
            </a:r>
          </a:p>
          <a:p>
            <a:r>
              <a:rPr lang="en-NZ" baseline="0" dirty="0" smtClean="0"/>
              <a:t>But such people can be difficult to manage. They can attract a following. They might have a good attitude but their fans may be less balanced.</a:t>
            </a:r>
          </a:p>
          <a:p>
            <a:pPr defTabSz="966612"/>
            <a:endParaRPr lang="en-NZ" sz="1500" dirty="0"/>
          </a:p>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12</a:t>
            </a:fld>
            <a:endParaRPr lang="en-NZ"/>
          </a:p>
        </p:txBody>
      </p:sp>
    </p:spTree>
    <p:extLst>
      <p:ext uri="{BB962C8B-B14F-4D97-AF65-F5344CB8AC3E}">
        <p14:creationId xmlns:p14="http://schemas.microsoft.com/office/powerpoint/2010/main" val="3000672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13</a:t>
            </a:fld>
            <a:endParaRPr lang="en-NZ"/>
          </a:p>
        </p:txBody>
      </p:sp>
    </p:spTree>
    <p:extLst>
      <p:ext uri="{BB962C8B-B14F-4D97-AF65-F5344CB8AC3E}">
        <p14:creationId xmlns:p14="http://schemas.microsoft.com/office/powerpoint/2010/main" val="2203950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a:buFont typeface="Arial" panose="020B0604020202020204" pitchFamily="34" charset="0"/>
              <a:buChar char="•"/>
            </a:pPr>
            <a:r>
              <a:rPr lang="en-NZ" dirty="0" smtClean="0"/>
              <a:t>Is Christ divided? </a:t>
            </a:r>
          </a:p>
          <a:p>
            <a:pPr marL="302066" indent="-302066">
              <a:buFont typeface="Arial" panose="020B0604020202020204" pitchFamily="34" charset="0"/>
              <a:buChar char="•"/>
            </a:pPr>
            <a:r>
              <a:rPr lang="en-NZ" dirty="0" smtClean="0"/>
              <a:t>Was Paul crucified for you? </a:t>
            </a:r>
          </a:p>
          <a:p>
            <a:pPr marL="302066" indent="-302066">
              <a:buFont typeface="Arial" panose="020B0604020202020204" pitchFamily="34" charset="0"/>
              <a:buChar char="•"/>
            </a:pPr>
            <a:r>
              <a:rPr lang="en-NZ" dirty="0" smtClean="0"/>
              <a:t>Were you baptised in the name of Paul?</a:t>
            </a:r>
          </a:p>
          <a:p>
            <a:pPr defTabSz="966612"/>
            <a:r>
              <a:rPr lang="en-NZ" sz="1500" dirty="0"/>
              <a:t>Paul here uses a common technique in argument: </a:t>
            </a:r>
            <a:r>
              <a:rPr lang="en-NZ" sz="1500" i="1" dirty="0" err="1"/>
              <a:t>reductio</a:t>
            </a:r>
            <a:r>
              <a:rPr lang="en-NZ" sz="1500" i="1" dirty="0"/>
              <a:t> ad absurdum</a:t>
            </a:r>
            <a:r>
              <a:rPr lang="en-NZ" sz="1500" dirty="0"/>
              <a:t>, reducing an opponent’s position to its natural but absurd conclusion</a:t>
            </a:r>
          </a:p>
          <a:p>
            <a:r>
              <a:rPr lang="en-NZ" dirty="0" smtClean="0"/>
              <a:t>The answer: obviously</a:t>
            </a:r>
            <a:r>
              <a:rPr lang="en-NZ" baseline="0" dirty="0" smtClean="0"/>
              <a:t> not!</a:t>
            </a:r>
          </a:p>
          <a:p>
            <a:r>
              <a:rPr lang="en-NZ" baseline="0" dirty="0" smtClean="0"/>
              <a:t>Fundamentally, unity is demonstrated in the nature of God himself: three in one. This relationship is called </a:t>
            </a:r>
            <a:r>
              <a:rPr lang="en-NZ" sz="1500" dirty="0" err="1"/>
              <a:t>Perichoresis</a:t>
            </a:r>
            <a:r>
              <a:rPr lang="en-NZ" sz="1500" dirty="0"/>
              <a:t>. There is complete agreement between Father, Son and Holy Spirit. Their community existed before the creation of anything else. At the heart of the universe is a community of mutual love and respect. Cool, eh?</a:t>
            </a:r>
          </a:p>
          <a:p>
            <a:r>
              <a:rPr lang="en-NZ" sz="1500" dirty="0"/>
              <a:t>Some people say, what about Jesus in the garden? “If it is possible ..” But he did say “Nevertheless.” He always chose the will of the Father. But as a human being he struggled with it – so that we might have a </a:t>
            </a:r>
            <a:r>
              <a:rPr lang="en-NZ" sz="1500" dirty="0" err="1"/>
              <a:t>a</a:t>
            </a:r>
            <a:r>
              <a:rPr lang="en-NZ" sz="1500" dirty="0"/>
              <a:t> Saviour who went through the same things we go through – and won the battle.</a:t>
            </a:r>
          </a:p>
          <a:p>
            <a:r>
              <a:rPr lang="en-NZ" sz="1500" dirty="0"/>
              <a:t>John 17:20-21</a:t>
            </a:r>
          </a:p>
          <a:p>
            <a:r>
              <a:rPr lang="en-NZ" sz="1500" dirty="0"/>
              <a:t>So how important is unity? And how insane are divisions?</a:t>
            </a:r>
          </a:p>
          <a:p>
            <a:r>
              <a:rPr lang="en-NZ" sz="1500" dirty="0"/>
              <a:t>We’re going to spend the next three messages unpacking Paul’s response to these </a:t>
            </a:r>
            <a:r>
              <a:rPr lang="en-NZ" sz="1500" dirty="0" err="1"/>
              <a:t>divisons</a:t>
            </a:r>
            <a:r>
              <a:rPr lang="en-NZ" sz="1500" dirty="0"/>
              <a:t>, so I don’t want to give it all away now.</a:t>
            </a:r>
          </a:p>
          <a:p>
            <a:r>
              <a:rPr lang="en-NZ" sz="1500" dirty="0"/>
              <a:t>But verse 17 gives us a big clue: Come to the c</a:t>
            </a:r>
            <a:r>
              <a:rPr lang="en-NZ" baseline="0" dirty="0" smtClean="0"/>
              <a:t>ross. What happens when we all come to the cross? We are all equals. Equally undeserving of God’s infinite grace and mercy. Our pride is burned away when we behold the man upon the cross.</a:t>
            </a:r>
          </a:p>
          <a:p>
            <a:endParaRPr lang="en-NZ" dirty="0" smtClean="0"/>
          </a:p>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14</a:t>
            </a:fld>
            <a:endParaRPr lang="en-NZ"/>
          </a:p>
        </p:txBody>
      </p:sp>
    </p:spTree>
    <p:extLst>
      <p:ext uri="{BB962C8B-B14F-4D97-AF65-F5344CB8AC3E}">
        <p14:creationId xmlns:p14="http://schemas.microsoft.com/office/powerpoint/2010/main" val="3087947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15</a:t>
            </a:fld>
            <a:endParaRPr lang="en-NZ"/>
          </a:p>
        </p:txBody>
      </p:sp>
    </p:spTree>
    <p:extLst>
      <p:ext uri="{BB962C8B-B14F-4D97-AF65-F5344CB8AC3E}">
        <p14:creationId xmlns:p14="http://schemas.microsoft.com/office/powerpoint/2010/main" val="208518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[Intro to </a:t>
            </a:r>
            <a:r>
              <a:rPr lang="en-NZ" smtClean="0"/>
              <a:t>communion]</a:t>
            </a:r>
          </a:p>
          <a:p>
            <a:endParaRPr lang="en-NZ" dirty="0" smtClean="0"/>
          </a:p>
          <a:p>
            <a:r>
              <a:rPr lang="en-NZ" dirty="0" smtClean="0"/>
              <a:t>Prayer</a:t>
            </a:r>
          </a:p>
          <a:p>
            <a:endParaRPr lang="en-NZ" dirty="0" smtClean="0"/>
          </a:p>
          <a:p>
            <a:r>
              <a:rPr lang="en-NZ" dirty="0" smtClean="0"/>
              <a:t>Passage</a:t>
            </a:r>
          </a:p>
          <a:p>
            <a:endParaRPr lang="en-NZ" dirty="0" smtClean="0"/>
          </a:p>
          <a:p>
            <a:r>
              <a:rPr lang="en-NZ" dirty="0" smtClean="0"/>
              <a:t>Reflection</a:t>
            </a:r>
          </a:p>
          <a:p>
            <a:endParaRPr lang="en-NZ" dirty="0" smtClean="0"/>
          </a:p>
          <a:p>
            <a:r>
              <a:rPr lang="en-NZ" dirty="0" smtClean="0"/>
              <a:t>Elements</a:t>
            </a:r>
          </a:p>
          <a:p>
            <a:endParaRPr lang="en-NZ" dirty="0" smtClean="0"/>
          </a:p>
          <a:p>
            <a:r>
              <a:rPr lang="en-NZ" dirty="0" smtClean="0"/>
              <a:t>Song</a:t>
            </a:r>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16</a:t>
            </a:fld>
            <a:endParaRPr lang="en-NZ"/>
          </a:p>
        </p:txBody>
      </p:sp>
    </p:spTree>
    <p:extLst>
      <p:ext uri="{BB962C8B-B14F-4D97-AF65-F5344CB8AC3E}">
        <p14:creationId xmlns:p14="http://schemas.microsoft.com/office/powerpoint/2010/main" val="223450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 church is </a:t>
            </a:r>
            <a:r>
              <a:rPr lang="en-NZ" b="1" dirty="0" smtClean="0"/>
              <a:t>messy</a:t>
            </a:r>
          </a:p>
          <a:p>
            <a:r>
              <a:rPr lang="en-NZ" b="1" dirty="0" smtClean="0"/>
              <a:t>Theology</a:t>
            </a:r>
            <a:r>
              <a:rPr lang="en-NZ" dirty="0" smtClean="0"/>
              <a:t> is important</a:t>
            </a:r>
          </a:p>
          <a:p>
            <a:r>
              <a:rPr lang="en-NZ" b="1" dirty="0" smtClean="0"/>
              <a:t>Love</a:t>
            </a:r>
            <a:r>
              <a:rPr lang="en-NZ" dirty="0" smtClean="0"/>
              <a:t> is supreme</a:t>
            </a:r>
          </a:p>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2</a:t>
            </a:fld>
            <a:endParaRPr lang="en-NZ"/>
          </a:p>
        </p:txBody>
      </p:sp>
    </p:spTree>
    <p:extLst>
      <p:ext uri="{BB962C8B-B14F-4D97-AF65-F5344CB8AC3E}">
        <p14:creationId xmlns:p14="http://schemas.microsoft.com/office/powerpoint/2010/main" val="81841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 church is </a:t>
            </a:r>
            <a:r>
              <a:rPr lang="en-NZ" b="1" dirty="0" smtClean="0"/>
              <a:t>messy</a:t>
            </a:r>
          </a:p>
          <a:p>
            <a:r>
              <a:rPr lang="en-NZ" b="1" dirty="0" smtClean="0"/>
              <a:t>Theology</a:t>
            </a:r>
            <a:r>
              <a:rPr lang="en-NZ" dirty="0" smtClean="0"/>
              <a:t> is important</a:t>
            </a:r>
          </a:p>
          <a:p>
            <a:r>
              <a:rPr lang="en-NZ" b="1" dirty="0" smtClean="0"/>
              <a:t>Love</a:t>
            </a:r>
            <a:r>
              <a:rPr lang="en-NZ" dirty="0" smtClean="0"/>
              <a:t> is supreme</a:t>
            </a:r>
          </a:p>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3</a:t>
            </a:fld>
            <a:endParaRPr lang="en-NZ"/>
          </a:p>
        </p:txBody>
      </p:sp>
    </p:spTree>
    <p:extLst>
      <p:ext uri="{BB962C8B-B14F-4D97-AF65-F5344CB8AC3E}">
        <p14:creationId xmlns:p14="http://schemas.microsoft.com/office/powerpoint/2010/main" val="1475347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4</a:t>
            </a:fld>
            <a:endParaRPr lang="en-NZ"/>
          </a:p>
        </p:txBody>
      </p:sp>
    </p:spTree>
    <p:extLst>
      <p:ext uri="{BB962C8B-B14F-4D97-AF65-F5344CB8AC3E}">
        <p14:creationId xmlns:p14="http://schemas.microsoft.com/office/powerpoint/2010/main" val="3519356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300" dirty="0"/>
              <a:t>Good news / bad news</a:t>
            </a:r>
          </a:p>
          <a:p>
            <a:r>
              <a:rPr lang="en-NZ" sz="1300" dirty="0"/>
              <a:t>“The good news is NZ just raised the minimum wage. The bad news is we’re letting you go to absorb the extra cost.”</a:t>
            </a:r>
          </a:p>
          <a:p>
            <a:r>
              <a:rPr lang="en-NZ" sz="1300" dirty="0"/>
              <a:t>The church secretary talking to the pastor: Good News: Church attendance rose dramatically the last three weeks. Bad News: You were on vacation.</a:t>
            </a:r>
          </a:p>
          <a:p>
            <a:r>
              <a:rPr lang="en-NZ" sz="1300" dirty="0"/>
              <a:t>We have defeated Saddam Hussein. Good news: Iraq is ours. Bad news: Iraq is ours - David Letterman</a:t>
            </a:r>
          </a:p>
          <a:p>
            <a:r>
              <a:rPr lang="en-NZ" sz="1300" dirty="0"/>
              <a:t>The bad news is that we’ve crashed on a desert island. The good news is that your three favourite books, movies, and albums of all time have </a:t>
            </a:r>
            <a:r>
              <a:rPr lang="en-NZ" sz="1300" dirty="0" err="1"/>
              <a:t>gotta</a:t>
            </a:r>
            <a:r>
              <a:rPr lang="en-NZ" sz="1300" dirty="0"/>
              <a:t> be around here somewhere.</a:t>
            </a:r>
          </a:p>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5</a:t>
            </a:fld>
            <a:endParaRPr lang="en-NZ"/>
          </a:p>
        </p:txBody>
      </p:sp>
    </p:spTree>
    <p:extLst>
      <p:ext uri="{BB962C8B-B14F-4D97-AF65-F5344CB8AC3E}">
        <p14:creationId xmlns:p14="http://schemas.microsoft.com/office/powerpoint/2010/main" val="2120968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NZ" dirty="0" smtClean="0"/>
              <a:t>Paul starts</a:t>
            </a:r>
            <a:r>
              <a:rPr lang="en-NZ" baseline="0" dirty="0" smtClean="0"/>
              <a:t> on a positive note</a:t>
            </a:r>
          </a:p>
          <a:p>
            <a:pPr defTabSz="966612"/>
            <a:endParaRPr lang="en-NZ" dirty="0" smtClean="0"/>
          </a:p>
          <a:p>
            <a:pPr defTabSz="966612"/>
            <a:r>
              <a:rPr lang="en-NZ" dirty="0" smtClean="0"/>
              <a:t>“I always thank my God for you</a:t>
            </a:r>
            <a:r>
              <a:rPr lang="en-NZ" baseline="0" dirty="0" smtClean="0"/>
              <a:t> because of God’s grace given you in Christ Jesus” (4)</a:t>
            </a:r>
          </a:p>
          <a:p>
            <a:pPr marL="483306" lvl="1" defTabSz="966612"/>
            <a:r>
              <a:rPr lang="en-NZ" sz="1500" dirty="0"/>
              <a:t>They are “sanctified in Christ Jesus and called to be his holy people” </a:t>
            </a:r>
            <a:r>
              <a:rPr lang="en-NZ" baseline="0" dirty="0" smtClean="0"/>
              <a:t>(2)</a:t>
            </a:r>
          </a:p>
          <a:p>
            <a:pPr marL="483306" lvl="1" defTabSz="966612"/>
            <a:r>
              <a:rPr lang="en-NZ" baseline="0" dirty="0" smtClean="0"/>
              <a:t>“Sanctified” (to be made holy) is so strong that it is in the past tense: </a:t>
            </a:r>
          </a:p>
          <a:p>
            <a:pPr marL="483306" lvl="1" defTabSz="966612"/>
            <a:r>
              <a:rPr lang="en-NZ" sz="1500" dirty="0"/>
              <a:t>That’s our ID too. We are holy because of the work of the Spirit in our lives. No matter how messy we may look, we are holy and blameless. </a:t>
            </a:r>
          </a:p>
          <a:p>
            <a:pPr marL="483306" lvl="1" defTabSz="966612"/>
            <a:r>
              <a:rPr lang="en-NZ" sz="1500" dirty="0"/>
              <a:t>So we say to God, “I am who you say I am!”</a:t>
            </a:r>
          </a:p>
          <a:p>
            <a:pPr marL="483306" lvl="1" defTabSz="966612"/>
            <a:r>
              <a:rPr lang="en-NZ" sz="1500" dirty="0"/>
              <a:t>Enriched is also in the past tense. The believers were enriched in every way – in all kinds of speech and knowledge (4)</a:t>
            </a:r>
          </a:p>
          <a:p>
            <a:pPr marL="483306" lvl="1" defTabSz="966612"/>
            <a:endParaRPr lang="en-NZ" sz="1500" dirty="0"/>
          </a:p>
          <a:p>
            <a:pPr defTabSz="966612"/>
            <a:r>
              <a:rPr lang="en-NZ" dirty="0" smtClean="0"/>
              <a:t>“You do not lack any spiritual gift” (6)</a:t>
            </a:r>
          </a:p>
          <a:p>
            <a:pPr marL="483306" lvl="1" defTabSz="966612"/>
            <a:r>
              <a:rPr lang="en-NZ" dirty="0" smtClean="0"/>
              <a:t>How</a:t>
            </a:r>
            <a:r>
              <a:rPr lang="en-NZ" baseline="0" dirty="0" smtClean="0"/>
              <a:t> come such a messy church is so gifted? Because it’s all from God’s grace</a:t>
            </a:r>
          </a:p>
          <a:p>
            <a:pPr marL="483306" lvl="1" defTabSz="966612"/>
            <a:r>
              <a:rPr lang="en-NZ" baseline="0" dirty="0" smtClean="0"/>
              <a:t>Because our gifts are, well, gifts, there is no point boasting about how good we are.</a:t>
            </a:r>
            <a:endParaRPr lang="en-NZ" dirty="0" smtClean="0"/>
          </a:p>
          <a:p>
            <a:pPr lvl="1"/>
            <a:r>
              <a:rPr lang="en-NZ" dirty="0" smtClean="0"/>
              <a:t>[N/L</a:t>
            </a:r>
            <a:r>
              <a:rPr lang="en-NZ" baseline="0" dirty="0" smtClean="0"/>
              <a:t> QUESTION] </a:t>
            </a:r>
            <a:r>
              <a:rPr lang="en-NZ" sz="1500" dirty="0"/>
              <a:t>What abilities, talents or gifts has God given you? How can you use them for the good of others? (See 12:7.)</a:t>
            </a:r>
          </a:p>
          <a:p>
            <a:pPr lvl="1"/>
            <a:endParaRPr lang="en-NZ" sz="1500" dirty="0"/>
          </a:p>
          <a:p>
            <a:pPr lvl="1"/>
            <a:endParaRPr lang="en-NZ" sz="1500" dirty="0"/>
          </a:p>
        </p:txBody>
      </p:sp>
      <p:sp>
        <p:nvSpPr>
          <p:cNvPr id="4" name="Slide Number Placeholder 3"/>
          <p:cNvSpPr>
            <a:spLocks noGrp="1"/>
          </p:cNvSpPr>
          <p:nvPr>
            <p:ph type="sldNum" sz="quarter" idx="10"/>
          </p:nvPr>
        </p:nvSpPr>
        <p:spPr/>
        <p:txBody>
          <a:bodyPr/>
          <a:lstStyle/>
          <a:p>
            <a:fld id="{DCF8F1C3-F9DA-413B-9D5E-84DF494E16F7}" type="slidenum">
              <a:rPr lang="en-NZ" smtClean="0"/>
              <a:t>6</a:t>
            </a:fld>
            <a:endParaRPr lang="en-NZ"/>
          </a:p>
        </p:txBody>
      </p:sp>
    </p:spTree>
    <p:extLst>
      <p:ext uri="{BB962C8B-B14F-4D97-AF65-F5344CB8AC3E}">
        <p14:creationId xmlns:p14="http://schemas.microsoft.com/office/powerpoint/2010/main" val="41674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NZ" b="0" baseline="0" dirty="0" smtClean="0"/>
              <a:t>We are all a work in progress. </a:t>
            </a:r>
          </a:p>
          <a:p>
            <a:pPr defTabSz="966612"/>
            <a:r>
              <a:rPr lang="en-NZ" b="0" baseline="0" dirty="0" smtClean="0"/>
              <a:t>I think of Israel </a:t>
            </a:r>
            <a:r>
              <a:rPr lang="en-NZ" b="0" baseline="0" dirty="0" err="1" smtClean="0"/>
              <a:t>Folau’s</a:t>
            </a:r>
            <a:r>
              <a:rPr lang="en-NZ" b="0" baseline="0" dirty="0" smtClean="0"/>
              <a:t> Instagram posts: I admire his passion and commitment. The whole sad affair has been a hot topic of conversation in Australia and NZ. But I wish he had gone about things differently.</a:t>
            </a:r>
          </a:p>
          <a:p>
            <a:pPr defTabSz="966612"/>
            <a:r>
              <a:rPr lang="en-NZ" b="0" baseline="0" dirty="0" smtClean="0"/>
              <a:t>I think of the sad fact that Christians are often known for what we are against rather than what we are for. And I worry that the new tolerance is fast making Christians out to be the baddies in society.</a:t>
            </a:r>
          </a:p>
          <a:p>
            <a:pPr defTabSz="966612"/>
            <a:r>
              <a:rPr lang="en-NZ" b="0" baseline="0" dirty="0" smtClean="0"/>
              <a:t>Our posture in society MUST be humble, recognising that we are a work in progress. A holier than thou attitude often stinks of hypocrisy. “Be patient with me – God hasn’t finished with me yet”</a:t>
            </a:r>
          </a:p>
          <a:p>
            <a:pPr defTabSz="966612"/>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7</a:t>
            </a:fld>
            <a:endParaRPr lang="en-NZ"/>
          </a:p>
        </p:txBody>
      </p:sp>
    </p:spTree>
    <p:extLst>
      <p:ext uri="{BB962C8B-B14F-4D97-AF65-F5344CB8AC3E}">
        <p14:creationId xmlns:p14="http://schemas.microsoft.com/office/powerpoint/2010/main" val="867146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NZ" dirty="0" smtClean="0"/>
              <a:t>“He will also keep you firm to the end” (8)</a:t>
            </a:r>
          </a:p>
          <a:p>
            <a:pPr lvl="0"/>
            <a:r>
              <a:rPr lang="en-NZ" sz="1500" dirty="0"/>
              <a:t>God’s faithfulness not human effort will do it.</a:t>
            </a:r>
          </a:p>
          <a:p>
            <a:pPr lvl="0"/>
            <a:endParaRPr lang="en-NZ" sz="1500" dirty="0"/>
          </a:p>
          <a:p>
            <a:pPr lvl="0"/>
            <a:r>
              <a:rPr lang="en-NZ" sz="1500" dirty="0"/>
              <a:t>Paul wants to stress God’s work but they are not off the hook!</a:t>
            </a:r>
          </a:p>
          <a:p>
            <a:pPr lvl="1"/>
            <a:endParaRPr lang="en-NZ" sz="1500" dirty="0"/>
          </a:p>
        </p:txBody>
      </p:sp>
      <p:sp>
        <p:nvSpPr>
          <p:cNvPr id="4" name="Slide Number Placeholder 3"/>
          <p:cNvSpPr>
            <a:spLocks noGrp="1"/>
          </p:cNvSpPr>
          <p:nvPr>
            <p:ph type="sldNum" sz="quarter" idx="10"/>
          </p:nvPr>
        </p:nvSpPr>
        <p:spPr/>
        <p:txBody>
          <a:bodyPr/>
          <a:lstStyle/>
          <a:p>
            <a:fld id="{DCF8F1C3-F9DA-413B-9D5E-84DF494E16F7}" type="slidenum">
              <a:rPr lang="en-NZ" smtClean="0"/>
              <a:t>8</a:t>
            </a:fld>
            <a:endParaRPr lang="en-NZ"/>
          </a:p>
        </p:txBody>
      </p:sp>
    </p:spTree>
    <p:extLst>
      <p:ext uri="{BB962C8B-B14F-4D97-AF65-F5344CB8AC3E}">
        <p14:creationId xmlns:p14="http://schemas.microsoft.com/office/powerpoint/2010/main" val="1312528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r>
              <a:rPr lang="en-NZ" sz="1500" dirty="0"/>
              <a:t>Why these divisions?</a:t>
            </a:r>
          </a:p>
          <a:p>
            <a:pPr marL="302066" indent="-302066" defTabSz="966612">
              <a:buFont typeface="Arial" panose="020B0604020202020204" pitchFamily="34" charset="0"/>
              <a:buChar char="•"/>
            </a:pPr>
            <a:r>
              <a:rPr lang="en-NZ" sz="1500" dirty="0"/>
              <a:t>Different homes - People met in different homes</a:t>
            </a:r>
          </a:p>
          <a:p>
            <a:pPr marL="302066" indent="-302066" defTabSz="966612">
              <a:buFont typeface="Arial" panose="020B0604020202020204" pitchFamily="34" charset="0"/>
              <a:buChar char="•"/>
            </a:pPr>
            <a:r>
              <a:rPr lang="en-NZ" sz="1500" dirty="0"/>
              <a:t>Different incomes - The church was made up of rich and poor</a:t>
            </a:r>
          </a:p>
          <a:p>
            <a:pPr marL="302066" indent="-302066" defTabSz="966612">
              <a:buFont typeface="Arial" panose="020B0604020202020204" pitchFamily="34" charset="0"/>
              <a:buChar char="•"/>
            </a:pPr>
            <a:r>
              <a:rPr lang="en-NZ" sz="1500" dirty="0"/>
              <a:t>Different preferences - Teachers attracted a following</a:t>
            </a:r>
          </a:p>
          <a:p>
            <a:pPr defTabSz="966612"/>
            <a:r>
              <a:rPr lang="en-NZ" sz="1500" dirty="0"/>
              <a:t>… but we don’t fully know</a:t>
            </a:r>
          </a:p>
          <a:p>
            <a:pPr defTabSz="966612"/>
            <a:endParaRPr lang="en-NZ" sz="1500" dirty="0"/>
          </a:p>
          <a:p>
            <a:endParaRPr lang="en-NZ" dirty="0"/>
          </a:p>
        </p:txBody>
      </p:sp>
      <p:sp>
        <p:nvSpPr>
          <p:cNvPr id="4" name="Slide Number Placeholder 3"/>
          <p:cNvSpPr>
            <a:spLocks noGrp="1"/>
          </p:cNvSpPr>
          <p:nvPr>
            <p:ph type="sldNum" sz="quarter" idx="10"/>
          </p:nvPr>
        </p:nvSpPr>
        <p:spPr/>
        <p:txBody>
          <a:bodyPr/>
          <a:lstStyle/>
          <a:p>
            <a:fld id="{DCF8F1C3-F9DA-413B-9D5E-84DF494E16F7}" type="slidenum">
              <a:rPr lang="en-NZ" smtClean="0"/>
              <a:t>9</a:t>
            </a:fld>
            <a:endParaRPr lang="en-NZ"/>
          </a:p>
        </p:txBody>
      </p:sp>
    </p:spTree>
    <p:extLst>
      <p:ext uri="{BB962C8B-B14F-4D97-AF65-F5344CB8AC3E}">
        <p14:creationId xmlns:p14="http://schemas.microsoft.com/office/powerpoint/2010/main" val="2243380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4BF2DA-CD9F-47EE-901A-E30F46F3780C}" type="datetimeFigureOut">
              <a:rPr lang="en-NZ" smtClean="0"/>
              <a:t>26/05/2019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116220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BF2DA-CD9F-47EE-901A-E30F46F3780C}" type="datetimeFigureOut">
              <a:rPr lang="en-NZ" smtClean="0"/>
              <a:t>26/05/2019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468959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BF2DA-CD9F-47EE-901A-E30F46F3780C}" type="datetimeFigureOut">
              <a:rPr lang="en-NZ" smtClean="0"/>
              <a:t>26/05/2019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2645680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BF2DA-CD9F-47EE-901A-E30F46F3780C}" type="datetimeFigureOut">
              <a:rPr lang="en-NZ" smtClean="0"/>
              <a:t>26/05/2019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2100686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4BF2DA-CD9F-47EE-901A-E30F46F3780C}" type="datetimeFigureOut">
              <a:rPr lang="en-NZ" smtClean="0"/>
              <a:t>26/05/2019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2782904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4BF2DA-CD9F-47EE-901A-E30F46F3780C}" type="datetimeFigureOut">
              <a:rPr lang="en-NZ" smtClean="0"/>
              <a:t>26/05/2019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166857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4BF2DA-CD9F-47EE-901A-E30F46F3780C}" type="datetimeFigureOut">
              <a:rPr lang="en-NZ" smtClean="0"/>
              <a:t>26/05/2019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3437960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4BF2DA-CD9F-47EE-901A-E30F46F3780C}" type="datetimeFigureOut">
              <a:rPr lang="en-NZ" smtClean="0"/>
              <a:t>26/05/2019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327263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BF2DA-CD9F-47EE-901A-E30F46F3780C}" type="datetimeFigureOut">
              <a:rPr lang="en-NZ" smtClean="0"/>
              <a:t>26/05/2019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3933643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BF2DA-CD9F-47EE-901A-E30F46F3780C}" type="datetimeFigureOut">
              <a:rPr lang="en-NZ" smtClean="0"/>
              <a:t>26/05/2019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23255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BF2DA-CD9F-47EE-901A-E30F46F3780C}" type="datetimeFigureOut">
              <a:rPr lang="en-NZ" smtClean="0"/>
              <a:t>26/05/2019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46D19E7-6F87-4C2A-A88E-1B4FD3DD1AA9}" type="slidenum">
              <a:rPr lang="en-NZ" smtClean="0"/>
              <a:t>‹#›</a:t>
            </a:fld>
            <a:endParaRPr lang="en-NZ"/>
          </a:p>
        </p:txBody>
      </p:sp>
    </p:spTree>
    <p:extLst>
      <p:ext uri="{BB962C8B-B14F-4D97-AF65-F5344CB8AC3E}">
        <p14:creationId xmlns:p14="http://schemas.microsoft.com/office/powerpoint/2010/main" val="135362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BF2DA-CD9F-47EE-901A-E30F46F3780C}" type="datetimeFigureOut">
              <a:rPr lang="en-NZ" smtClean="0"/>
              <a:t>26/05/2019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D19E7-6F87-4C2A-A88E-1B4FD3DD1AA9}" type="slidenum">
              <a:rPr lang="en-NZ" smtClean="0"/>
              <a:t>‹#›</a:t>
            </a:fld>
            <a:endParaRPr lang="en-NZ"/>
          </a:p>
        </p:txBody>
      </p:sp>
    </p:spTree>
    <p:extLst>
      <p:ext uri="{BB962C8B-B14F-4D97-AF65-F5344CB8AC3E}">
        <p14:creationId xmlns:p14="http://schemas.microsoft.com/office/powerpoint/2010/main" val="296788939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latin typeface="Bahnschrift SemiBold SemiConden" panose="020B0502040204020203" pitchFamily="34" charset="0"/>
              </a:rPr>
              <a:t>Good News … </a:t>
            </a:r>
            <a:r>
              <a:rPr lang="en-NZ" dirty="0" smtClean="0">
                <a:solidFill>
                  <a:srgbClr val="FF5353"/>
                </a:solidFill>
                <a:latin typeface="Bahnschrift SemiBold SemiConden" panose="020B0502040204020203" pitchFamily="34" charset="0"/>
              </a:rPr>
              <a:t>Bad </a:t>
            </a:r>
            <a:r>
              <a:rPr lang="en-NZ" dirty="0">
                <a:solidFill>
                  <a:srgbClr val="FF5353"/>
                </a:solidFill>
                <a:latin typeface="Bahnschrift SemiBold SemiConden" panose="020B0502040204020203" pitchFamily="34" charset="0"/>
              </a:rPr>
              <a:t>News</a:t>
            </a:r>
          </a:p>
        </p:txBody>
      </p:sp>
      <p:sp>
        <p:nvSpPr>
          <p:cNvPr id="3" name="Subtitle 2"/>
          <p:cNvSpPr>
            <a:spLocks noGrp="1"/>
          </p:cNvSpPr>
          <p:nvPr>
            <p:ph type="subTitle" idx="1"/>
          </p:nvPr>
        </p:nvSpPr>
        <p:spPr/>
        <p:txBody>
          <a:bodyPr/>
          <a:lstStyle/>
          <a:p>
            <a:r>
              <a:rPr lang="en-NZ" dirty="0" smtClean="0"/>
              <a:t>1 Corinthians 1:1-17</a:t>
            </a:r>
            <a:endParaRPr lang="en-NZ" dirty="0"/>
          </a:p>
        </p:txBody>
      </p:sp>
    </p:spTree>
    <p:extLst>
      <p:ext uri="{BB962C8B-B14F-4D97-AF65-F5344CB8AC3E}">
        <p14:creationId xmlns:p14="http://schemas.microsoft.com/office/powerpoint/2010/main" val="2856459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solidFill>
                  <a:srgbClr val="FF5353"/>
                </a:solidFill>
                <a:latin typeface="Bahnschrift SemiBold SemiConden" panose="020B0502040204020203" pitchFamily="34" charset="0"/>
              </a:rPr>
              <a:t>Apollos</a:t>
            </a:r>
          </a:p>
        </p:txBody>
      </p:sp>
      <p:sp>
        <p:nvSpPr>
          <p:cNvPr id="3" name="Content Placeholder 2"/>
          <p:cNvSpPr>
            <a:spLocks noGrp="1"/>
          </p:cNvSpPr>
          <p:nvPr>
            <p:ph idx="1"/>
          </p:nvPr>
        </p:nvSpPr>
        <p:spPr>
          <a:xfrm>
            <a:off x="628650" y="1825624"/>
            <a:ext cx="7886700" cy="5032376"/>
          </a:xfrm>
        </p:spPr>
        <p:txBody>
          <a:bodyPr>
            <a:normAutofit/>
          </a:bodyPr>
          <a:lstStyle/>
          <a:p>
            <a:r>
              <a:rPr lang="en-NZ" b="1" baseline="30000" dirty="0"/>
              <a:t>24 </a:t>
            </a:r>
            <a:r>
              <a:rPr lang="en-NZ" dirty="0"/>
              <a:t>Meanwhile a </a:t>
            </a:r>
            <a:r>
              <a:rPr lang="en-NZ" dirty="0">
                <a:ln>
                  <a:solidFill>
                    <a:srgbClr val="FF5353"/>
                  </a:solidFill>
                </a:ln>
              </a:rPr>
              <a:t>Jew</a:t>
            </a:r>
            <a:r>
              <a:rPr lang="en-NZ" dirty="0"/>
              <a:t> named Apollos, a native of </a:t>
            </a:r>
            <a:r>
              <a:rPr lang="en-NZ" dirty="0">
                <a:ln>
                  <a:solidFill>
                    <a:srgbClr val="FF5353"/>
                  </a:solidFill>
                </a:ln>
              </a:rPr>
              <a:t>Alexandria</a:t>
            </a:r>
            <a:r>
              <a:rPr lang="en-NZ" dirty="0"/>
              <a:t>, came to Ephesus. He was a </a:t>
            </a:r>
            <a:r>
              <a:rPr lang="en-NZ" dirty="0">
                <a:ln>
                  <a:solidFill>
                    <a:srgbClr val="FF5353"/>
                  </a:solidFill>
                </a:ln>
              </a:rPr>
              <a:t>learned man</a:t>
            </a:r>
            <a:r>
              <a:rPr lang="en-NZ" dirty="0"/>
              <a:t>, with a </a:t>
            </a:r>
            <a:r>
              <a:rPr lang="en-NZ" dirty="0">
                <a:ln>
                  <a:solidFill>
                    <a:srgbClr val="FF5353"/>
                  </a:solidFill>
                </a:ln>
              </a:rPr>
              <a:t>thorough knowledge of the Scriptures</a:t>
            </a:r>
            <a:r>
              <a:rPr lang="en-NZ" dirty="0"/>
              <a:t>. </a:t>
            </a:r>
            <a:r>
              <a:rPr lang="en-NZ" b="1" baseline="30000" dirty="0"/>
              <a:t>25 </a:t>
            </a:r>
            <a:r>
              <a:rPr lang="en-NZ" dirty="0"/>
              <a:t>He had been </a:t>
            </a:r>
            <a:r>
              <a:rPr lang="en-NZ" dirty="0">
                <a:ln>
                  <a:solidFill>
                    <a:srgbClr val="FF5353"/>
                  </a:solidFill>
                </a:ln>
              </a:rPr>
              <a:t>instructed in the way of the Lord</a:t>
            </a:r>
            <a:r>
              <a:rPr lang="en-NZ" dirty="0"/>
              <a:t>, and he </a:t>
            </a:r>
            <a:r>
              <a:rPr lang="en-NZ" dirty="0">
                <a:ln>
                  <a:solidFill>
                    <a:srgbClr val="FF5353"/>
                  </a:solidFill>
                </a:ln>
              </a:rPr>
              <a:t>spoke with great </a:t>
            </a:r>
            <a:r>
              <a:rPr lang="en-NZ" dirty="0" smtClean="0">
                <a:ln>
                  <a:solidFill>
                    <a:srgbClr val="FF5353"/>
                  </a:solidFill>
                </a:ln>
              </a:rPr>
              <a:t>fervour</a:t>
            </a:r>
            <a:r>
              <a:rPr lang="en-NZ" baseline="30000" dirty="0"/>
              <a:t> </a:t>
            </a:r>
            <a:r>
              <a:rPr lang="en-NZ" dirty="0" smtClean="0"/>
              <a:t>and </a:t>
            </a:r>
            <a:r>
              <a:rPr lang="en-NZ" dirty="0">
                <a:ln>
                  <a:solidFill>
                    <a:srgbClr val="FF5353"/>
                  </a:solidFill>
                </a:ln>
              </a:rPr>
              <a:t>taught about Jesus accurately</a:t>
            </a:r>
            <a:r>
              <a:rPr lang="en-NZ" dirty="0"/>
              <a:t>, though </a:t>
            </a:r>
            <a:r>
              <a:rPr lang="en-NZ" dirty="0">
                <a:ln>
                  <a:solidFill>
                    <a:srgbClr val="FF5353"/>
                  </a:solidFill>
                </a:ln>
              </a:rPr>
              <a:t>he knew only the baptism of John</a:t>
            </a:r>
            <a:r>
              <a:rPr lang="en-NZ" dirty="0"/>
              <a:t>. </a:t>
            </a:r>
            <a:r>
              <a:rPr lang="en-NZ" b="1" baseline="30000" dirty="0"/>
              <a:t>26 </a:t>
            </a:r>
            <a:r>
              <a:rPr lang="en-NZ" dirty="0"/>
              <a:t>He began to </a:t>
            </a:r>
            <a:r>
              <a:rPr lang="en-NZ" dirty="0">
                <a:ln>
                  <a:solidFill>
                    <a:srgbClr val="FF5353"/>
                  </a:solidFill>
                </a:ln>
              </a:rPr>
              <a:t>speak boldly in the synagogue</a:t>
            </a:r>
            <a:r>
              <a:rPr lang="en-NZ" dirty="0"/>
              <a:t>. When Priscilla and Aquila heard him, they invited him to their home and explained to him the way of God more adequately.</a:t>
            </a:r>
          </a:p>
          <a:p>
            <a:endParaRPr lang="en-NZ" dirty="0"/>
          </a:p>
        </p:txBody>
      </p:sp>
    </p:spTree>
    <p:extLst>
      <p:ext uri="{BB962C8B-B14F-4D97-AF65-F5344CB8AC3E}">
        <p14:creationId xmlns:p14="http://schemas.microsoft.com/office/powerpoint/2010/main" val="179741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solidFill>
                  <a:srgbClr val="FF5353"/>
                </a:solidFill>
                <a:latin typeface="Bahnschrift SemiBold SemiConden" panose="020B0502040204020203" pitchFamily="34" charset="0"/>
              </a:rPr>
              <a:t>Apollos</a:t>
            </a:r>
            <a:endParaRPr lang="en-NZ" dirty="0"/>
          </a:p>
        </p:txBody>
      </p:sp>
      <p:sp>
        <p:nvSpPr>
          <p:cNvPr id="3" name="Content Placeholder 2"/>
          <p:cNvSpPr>
            <a:spLocks noGrp="1"/>
          </p:cNvSpPr>
          <p:nvPr>
            <p:ph idx="1"/>
          </p:nvPr>
        </p:nvSpPr>
        <p:spPr/>
        <p:txBody>
          <a:bodyPr/>
          <a:lstStyle/>
          <a:p>
            <a:r>
              <a:rPr lang="en-NZ" b="1" baseline="30000" dirty="0"/>
              <a:t>27 </a:t>
            </a:r>
            <a:r>
              <a:rPr lang="en-NZ" dirty="0"/>
              <a:t>When Apollos wanted to go to Achaia, the brothers and sisters encouraged him and wrote to the disciples there to welcome him. When he arrived, </a:t>
            </a:r>
            <a:r>
              <a:rPr lang="en-NZ" dirty="0">
                <a:ln>
                  <a:solidFill>
                    <a:srgbClr val="FF5353"/>
                  </a:solidFill>
                </a:ln>
              </a:rPr>
              <a:t>he was a great help to those who by grace had believed</a:t>
            </a:r>
            <a:r>
              <a:rPr lang="en-NZ" dirty="0"/>
              <a:t>. </a:t>
            </a:r>
            <a:r>
              <a:rPr lang="en-NZ" b="1" baseline="30000" dirty="0"/>
              <a:t>28 </a:t>
            </a:r>
            <a:r>
              <a:rPr lang="en-NZ" dirty="0"/>
              <a:t>For he </a:t>
            </a:r>
            <a:r>
              <a:rPr lang="en-NZ" dirty="0">
                <a:ln>
                  <a:solidFill>
                    <a:srgbClr val="FF5353"/>
                  </a:solidFill>
                </a:ln>
              </a:rPr>
              <a:t>vigorously refuted his Jewish opponents </a:t>
            </a:r>
            <a:r>
              <a:rPr lang="en-NZ" dirty="0"/>
              <a:t>in public debate, </a:t>
            </a:r>
            <a:r>
              <a:rPr lang="en-NZ" dirty="0">
                <a:ln>
                  <a:solidFill>
                    <a:srgbClr val="FF5353"/>
                  </a:solidFill>
                </a:ln>
              </a:rPr>
              <a:t>proving from the Scriptures that Jesus was the Messiah.</a:t>
            </a:r>
          </a:p>
          <a:p>
            <a:pPr lvl="1" algn="r"/>
            <a:r>
              <a:rPr lang="en-NZ" dirty="0"/>
              <a:t>Acts 18:24-28</a:t>
            </a:r>
          </a:p>
          <a:p>
            <a:endParaRPr lang="en-NZ" dirty="0"/>
          </a:p>
        </p:txBody>
      </p:sp>
    </p:spTree>
    <p:extLst>
      <p:ext uri="{BB962C8B-B14F-4D97-AF65-F5344CB8AC3E}">
        <p14:creationId xmlns:p14="http://schemas.microsoft.com/office/powerpoint/2010/main" val="512731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solidFill>
                  <a:srgbClr val="FF5353"/>
                </a:solidFill>
                <a:latin typeface="Bahnschrift SemiBold SemiConden" panose="020B0502040204020203" pitchFamily="34" charset="0"/>
              </a:rPr>
              <a:t>Apollos</a:t>
            </a:r>
          </a:p>
        </p:txBody>
      </p:sp>
      <p:sp>
        <p:nvSpPr>
          <p:cNvPr id="3" name="Content Placeholder 2"/>
          <p:cNvSpPr>
            <a:spLocks noGrp="1"/>
          </p:cNvSpPr>
          <p:nvPr>
            <p:ph idx="1"/>
          </p:nvPr>
        </p:nvSpPr>
        <p:spPr/>
        <p:txBody>
          <a:bodyPr>
            <a:normAutofit/>
          </a:bodyPr>
          <a:lstStyle/>
          <a:p>
            <a:r>
              <a:rPr lang="en-NZ" b="1" baseline="30000" dirty="0"/>
              <a:t>6 </a:t>
            </a:r>
            <a:r>
              <a:rPr lang="en-NZ" dirty="0"/>
              <a:t>I planted the seed, Apollos </a:t>
            </a:r>
            <a:r>
              <a:rPr lang="en-NZ" dirty="0">
                <a:ln>
                  <a:solidFill>
                    <a:srgbClr val="FF5353"/>
                  </a:solidFill>
                </a:ln>
              </a:rPr>
              <a:t>watered it</a:t>
            </a:r>
            <a:r>
              <a:rPr lang="en-NZ" dirty="0"/>
              <a:t>, but God has been making it grow</a:t>
            </a:r>
            <a:r>
              <a:rPr lang="en-NZ" dirty="0" smtClean="0"/>
              <a:t>. (3:6)</a:t>
            </a:r>
          </a:p>
          <a:p>
            <a:r>
              <a:rPr lang="en-NZ" b="1" baseline="30000" dirty="0"/>
              <a:t>12 </a:t>
            </a:r>
            <a:r>
              <a:rPr lang="en-NZ" dirty="0"/>
              <a:t>Now about our brother Apollos: I strongly urged him to go to you with the brothers. </a:t>
            </a:r>
            <a:r>
              <a:rPr lang="en-NZ" dirty="0">
                <a:ln>
                  <a:solidFill>
                    <a:srgbClr val="FF5353"/>
                  </a:solidFill>
                </a:ln>
              </a:rPr>
              <a:t>He was quite unwilling to go now, but he will go when he has the opportunity</a:t>
            </a:r>
            <a:r>
              <a:rPr lang="en-NZ" sz="2600" dirty="0">
                <a:ln>
                  <a:solidFill>
                    <a:srgbClr val="FF5353"/>
                  </a:solidFill>
                </a:ln>
              </a:rPr>
              <a:t>. </a:t>
            </a:r>
            <a:r>
              <a:rPr lang="en-NZ" dirty="0" smtClean="0"/>
              <a:t>(16:12)</a:t>
            </a:r>
          </a:p>
          <a:p>
            <a:endParaRPr lang="en-NZ" dirty="0" smtClean="0"/>
          </a:p>
          <a:p>
            <a:r>
              <a:rPr lang="en-NZ" dirty="0" smtClean="0"/>
              <a:t>The power of mentoring</a:t>
            </a:r>
          </a:p>
          <a:p>
            <a:r>
              <a:rPr lang="en-NZ" dirty="0" smtClean="0"/>
              <a:t>The pitfalls of popular preachers</a:t>
            </a:r>
            <a:endParaRPr lang="en-NZ" dirty="0"/>
          </a:p>
        </p:txBody>
      </p:sp>
    </p:spTree>
    <p:extLst>
      <p:ext uri="{BB962C8B-B14F-4D97-AF65-F5344CB8AC3E}">
        <p14:creationId xmlns:p14="http://schemas.microsoft.com/office/powerpoint/2010/main" val="2308258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4200" dirty="0">
                <a:solidFill>
                  <a:srgbClr val="FF5353"/>
                </a:solidFill>
                <a:latin typeface="Bahnschrift SemiBold SemiConden" panose="020B0502040204020203" pitchFamily="34" charset="0"/>
              </a:rPr>
              <a:t>“Great Church Fights I have Known …”</a:t>
            </a:r>
          </a:p>
        </p:txBody>
      </p:sp>
      <p:sp>
        <p:nvSpPr>
          <p:cNvPr id="3" name="Content Placeholder 2"/>
          <p:cNvSpPr>
            <a:spLocks noGrp="1"/>
          </p:cNvSpPr>
          <p:nvPr>
            <p:ph idx="1"/>
          </p:nvPr>
        </p:nvSpPr>
        <p:spPr>
          <a:xfrm>
            <a:off x="628650" y="1825624"/>
            <a:ext cx="7886700" cy="4862770"/>
          </a:xfrm>
        </p:spPr>
        <p:txBody>
          <a:bodyPr>
            <a:normAutofit lnSpcReduction="10000"/>
          </a:bodyPr>
          <a:lstStyle/>
          <a:p>
            <a:r>
              <a:rPr lang="en-NZ" dirty="0" smtClean="0"/>
              <a:t>Staff expectations / performance</a:t>
            </a:r>
          </a:p>
          <a:p>
            <a:r>
              <a:rPr lang="en-NZ" dirty="0" smtClean="0"/>
              <a:t>Elders’ decisions / lack of consultation</a:t>
            </a:r>
          </a:p>
          <a:p>
            <a:r>
              <a:rPr lang="en-NZ" dirty="0" smtClean="0"/>
              <a:t>Personality differences</a:t>
            </a:r>
          </a:p>
          <a:p>
            <a:r>
              <a:rPr lang="en-NZ" dirty="0" smtClean="0"/>
              <a:t>Family feuds</a:t>
            </a:r>
          </a:p>
          <a:p>
            <a:r>
              <a:rPr lang="en-NZ" dirty="0" smtClean="0"/>
              <a:t>Too much change all at once</a:t>
            </a:r>
          </a:p>
          <a:p>
            <a:r>
              <a:rPr lang="en-NZ" dirty="0" smtClean="0"/>
              <a:t>Spending money</a:t>
            </a:r>
          </a:p>
          <a:p>
            <a:r>
              <a:rPr lang="en-NZ" dirty="0" smtClean="0"/>
              <a:t>Inviting women into </a:t>
            </a:r>
            <a:r>
              <a:rPr lang="en-NZ" dirty="0"/>
              <a:t>leadership</a:t>
            </a:r>
          </a:p>
          <a:p>
            <a:r>
              <a:rPr lang="en-NZ" dirty="0" smtClean="0"/>
              <a:t>Theological / stylistic differences between minister and congregation</a:t>
            </a:r>
          </a:p>
          <a:p>
            <a:r>
              <a:rPr lang="en-NZ" dirty="0" smtClean="0"/>
              <a:t>LACK OF COMMUNICATION!</a:t>
            </a:r>
          </a:p>
          <a:p>
            <a:endParaRPr lang="en-NZ" dirty="0" smtClean="0"/>
          </a:p>
          <a:p>
            <a:endParaRPr lang="en-NZ" dirty="0" smtClean="0"/>
          </a:p>
          <a:p>
            <a:endParaRPr lang="en-NZ" dirty="0"/>
          </a:p>
        </p:txBody>
      </p:sp>
    </p:spTree>
    <p:extLst>
      <p:ext uri="{BB962C8B-B14F-4D97-AF65-F5344CB8AC3E}">
        <p14:creationId xmlns:p14="http://schemas.microsoft.com/office/powerpoint/2010/main" val="1255014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5353"/>
                </a:solidFill>
                <a:latin typeface="Bahnschrift SemiBold SemiConden" panose="020B0502040204020203" pitchFamily="34" charset="0"/>
              </a:rPr>
              <a:t>The not so good </a:t>
            </a:r>
            <a:r>
              <a:rPr lang="en-NZ" dirty="0" smtClean="0">
                <a:solidFill>
                  <a:srgbClr val="FF5353"/>
                </a:solidFill>
                <a:latin typeface="Bahnschrift SemiBold SemiConden" panose="020B0502040204020203" pitchFamily="34" charset="0"/>
              </a:rPr>
              <a:t>news</a:t>
            </a:r>
            <a:br>
              <a:rPr lang="en-NZ" dirty="0" smtClean="0">
                <a:solidFill>
                  <a:srgbClr val="FF5353"/>
                </a:solidFill>
                <a:latin typeface="Bahnschrift SemiBold SemiConden" panose="020B0502040204020203" pitchFamily="34" charset="0"/>
              </a:rPr>
            </a:br>
            <a:r>
              <a:rPr lang="en-NZ" sz="3600" dirty="0">
                <a:solidFill>
                  <a:srgbClr val="FF5353"/>
                </a:solidFill>
                <a:latin typeface="Bahnschrift SemiBold SemiConden" panose="020B0502040204020203" pitchFamily="34" charset="0"/>
              </a:rPr>
              <a:t>#1 Division</a:t>
            </a:r>
          </a:p>
        </p:txBody>
      </p:sp>
      <p:sp>
        <p:nvSpPr>
          <p:cNvPr id="3" name="Content Placeholder 2"/>
          <p:cNvSpPr>
            <a:spLocks noGrp="1"/>
          </p:cNvSpPr>
          <p:nvPr>
            <p:ph idx="1"/>
          </p:nvPr>
        </p:nvSpPr>
        <p:spPr>
          <a:xfrm>
            <a:off x="628650" y="1825625"/>
            <a:ext cx="7886700" cy="4851400"/>
          </a:xfrm>
        </p:spPr>
        <p:txBody>
          <a:bodyPr>
            <a:normAutofit/>
          </a:bodyPr>
          <a:lstStyle/>
          <a:p>
            <a:r>
              <a:rPr lang="en-NZ" dirty="0"/>
              <a:t>3 </a:t>
            </a:r>
            <a:r>
              <a:rPr lang="en-NZ" dirty="0" smtClean="0"/>
              <a:t>Rhetorical </a:t>
            </a:r>
            <a:r>
              <a:rPr lang="en-NZ" dirty="0"/>
              <a:t>questions (13)</a:t>
            </a:r>
          </a:p>
          <a:p>
            <a:pPr lvl="1"/>
            <a:r>
              <a:rPr lang="en-NZ" dirty="0"/>
              <a:t>Is Christ divided? </a:t>
            </a:r>
          </a:p>
          <a:p>
            <a:pPr lvl="1"/>
            <a:r>
              <a:rPr lang="en-NZ" dirty="0"/>
              <a:t>Was Paul crucified for you? </a:t>
            </a:r>
          </a:p>
          <a:p>
            <a:pPr lvl="1"/>
            <a:r>
              <a:rPr lang="en-NZ" dirty="0"/>
              <a:t>Were you baptised in the name of Paul</a:t>
            </a:r>
            <a:r>
              <a:rPr lang="en-NZ" dirty="0" smtClean="0"/>
              <a:t>?</a:t>
            </a:r>
          </a:p>
          <a:p>
            <a:r>
              <a:rPr lang="en-NZ" i="1" dirty="0" err="1"/>
              <a:t>reductio</a:t>
            </a:r>
            <a:r>
              <a:rPr lang="en-NZ" i="1" dirty="0"/>
              <a:t> ad </a:t>
            </a:r>
            <a:r>
              <a:rPr lang="en-NZ" i="1" dirty="0" smtClean="0"/>
              <a:t>absurdum</a:t>
            </a:r>
          </a:p>
          <a:p>
            <a:r>
              <a:rPr lang="en-NZ" i="1" dirty="0" err="1" smtClean="0"/>
              <a:t>perichoresis</a:t>
            </a:r>
            <a:endParaRPr lang="en-NZ" i="1" dirty="0" smtClean="0"/>
          </a:p>
          <a:p>
            <a:pPr lvl="1"/>
            <a:r>
              <a:rPr lang="en-NZ" b="1" baseline="30000" dirty="0"/>
              <a:t>20 </a:t>
            </a:r>
            <a:r>
              <a:rPr lang="en-NZ" dirty="0"/>
              <a:t>‘My prayer is not for them alone. I pray also for those who will believe in me through their message, </a:t>
            </a:r>
            <a:r>
              <a:rPr lang="en-NZ" b="1" baseline="30000" dirty="0"/>
              <a:t>21 </a:t>
            </a:r>
            <a:r>
              <a:rPr lang="en-NZ" dirty="0"/>
              <a:t>that all of them may be one, Father, just as you are in me and I am in you. May they also be in us so that the world may believe that you have sent me</a:t>
            </a:r>
            <a:r>
              <a:rPr lang="en-NZ" dirty="0" smtClean="0"/>
              <a:t>.</a:t>
            </a:r>
            <a:endParaRPr lang="en-NZ" i="1" dirty="0"/>
          </a:p>
          <a:p>
            <a:pPr lvl="1" algn="r"/>
            <a:r>
              <a:rPr lang="en-NZ" dirty="0" smtClean="0"/>
              <a:t>John 17:20-21</a:t>
            </a:r>
            <a:endParaRPr lang="en-NZ" dirty="0"/>
          </a:p>
        </p:txBody>
      </p:sp>
    </p:spTree>
    <p:extLst>
      <p:ext uri="{BB962C8B-B14F-4D97-AF65-F5344CB8AC3E}">
        <p14:creationId xmlns:p14="http://schemas.microsoft.com/office/powerpoint/2010/main" val="238355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5353"/>
                </a:solidFill>
                <a:latin typeface="Bahnschrift SemiBold SemiConden" panose="020B0502040204020203" pitchFamily="34" charset="0"/>
              </a:rPr>
              <a:t>“Behold the man”</a:t>
            </a:r>
            <a:br>
              <a:rPr lang="en-NZ" dirty="0">
                <a:solidFill>
                  <a:srgbClr val="FF5353"/>
                </a:solidFill>
                <a:latin typeface="Bahnschrift SemiBold SemiConden" panose="020B0502040204020203" pitchFamily="34" charset="0"/>
              </a:rPr>
            </a:br>
            <a:r>
              <a:rPr lang="en-NZ" sz="3600" dirty="0">
                <a:solidFill>
                  <a:srgbClr val="FF5353"/>
                </a:solidFill>
                <a:latin typeface="Bahnschrift SemiBold SemiConden" panose="020B0502040204020203" pitchFamily="34" charset="0"/>
              </a:rPr>
              <a:t>By Charles Wesley</a:t>
            </a:r>
          </a:p>
        </p:txBody>
      </p:sp>
      <p:sp>
        <p:nvSpPr>
          <p:cNvPr id="3" name="Content Placeholder 2"/>
          <p:cNvSpPr>
            <a:spLocks noGrp="1"/>
          </p:cNvSpPr>
          <p:nvPr>
            <p:ph idx="1"/>
          </p:nvPr>
        </p:nvSpPr>
        <p:spPr>
          <a:xfrm>
            <a:off x="755374" y="1825624"/>
            <a:ext cx="7759976" cy="5266939"/>
          </a:xfrm>
        </p:spPr>
        <p:txBody>
          <a:bodyPr>
            <a:normAutofit fontScale="92500" lnSpcReduction="10000"/>
          </a:bodyPr>
          <a:lstStyle/>
          <a:p>
            <a:pPr marL="0" indent="0">
              <a:buNone/>
            </a:pPr>
            <a:r>
              <a:rPr lang="en-NZ" dirty="0"/>
              <a:t>1 Ye that pass by, behold the Man--</a:t>
            </a:r>
            <a:br>
              <a:rPr lang="en-NZ" dirty="0"/>
            </a:br>
            <a:r>
              <a:rPr lang="en-NZ" dirty="0"/>
              <a:t>The Man of griefs--condemned for you;</a:t>
            </a:r>
            <a:br>
              <a:rPr lang="en-NZ" dirty="0"/>
            </a:br>
            <a:r>
              <a:rPr lang="en-NZ" dirty="0"/>
              <a:t>The Lamb of God, for sinners slain,</a:t>
            </a:r>
            <a:br>
              <a:rPr lang="en-NZ" dirty="0"/>
            </a:br>
            <a:r>
              <a:rPr lang="en-NZ" dirty="0"/>
              <a:t>Weeping to Calvary pursue.</a:t>
            </a:r>
            <a:br>
              <a:rPr lang="en-NZ" dirty="0"/>
            </a:br>
            <a:endParaRPr lang="en-NZ" dirty="0"/>
          </a:p>
          <a:p>
            <a:pPr marL="0" indent="0">
              <a:buNone/>
            </a:pPr>
            <a:r>
              <a:rPr lang="en-NZ" dirty="0"/>
              <a:t>2 To us our own Barabbas give,--</a:t>
            </a:r>
            <a:br>
              <a:rPr lang="en-NZ" dirty="0"/>
            </a:br>
            <a:r>
              <a:rPr lang="en-NZ" dirty="0"/>
              <a:t>Away with him, they loudly cry;</a:t>
            </a:r>
            <a:br>
              <a:rPr lang="en-NZ" dirty="0"/>
            </a:br>
            <a:r>
              <a:rPr lang="en-NZ" dirty="0"/>
              <a:t>Away with him, not fit to live,--</a:t>
            </a:r>
            <a:br>
              <a:rPr lang="en-NZ" dirty="0"/>
            </a:br>
            <a:r>
              <a:rPr lang="en-NZ" dirty="0"/>
              <a:t>The vile seducer crucify!</a:t>
            </a:r>
            <a:br>
              <a:rPr lang="en-NZ" dirty="0"/>
            </a:br>
            <a:endParaRPr lang="en-NZ" dirty="0"/>
          </a:p>
          <a:p>
            <a:pPr marL="0" indent="0">
              <a:buNone/>
            </a:pPr>
            <a:r>
              <a:rPr lang="en-NZ" dirty="0"/>
              <a:t>3 His sacred limbs they stretch, they tear;</a:t>
            </a:r>
            <a:br>
              <a:rPr lang="en-NZ" dirty="0"/>
            </a:br>
            <a:r>
              <a:rPr lang="en-NZ" dirty="0"/>
              <a:t>With nails they fasten to the wood;</a:t>
            </a:r>
            <a:br>
              <a:rPr lang="en-NZ" dirty="0"/>
            </a:br>
            <a:r>
              <a:rPr lang="en-NZ" dirty="0"/>
              <a:t>His sacred limbs, exposed and bare,</a:t>
            </a:r>
            <a:br>
              <a:rPr lang="en-NZ" dirty="0"/>
            </a:br>
            <a:r>
              <a:rPr lang="en-NZ" dirty="0"/>
              <a:t>Or only covered with his blood.</a:t>
            </a:r>
            <a:br>
              <a:rPr lang="en-NZ" dirty="0"/>
            </a:br>
            <a:endParaRPr lang="en-NZ" dirty="0"/>
          </a:p>
          <a:p>
            <a:endParaRPr lang="en-NZ" dirty="0"/>
          </a:p>
        </p:txBody>
      </p:sp>
    </p:spTree>
    <p:extLst>
      <p:ext uri="{BB962C8B-B14F-4D97-AF65-F5344CB8AC3E}">
        <p14:creationId xmlns:p14="http://schemas.microsoft.com/office/powerpoint/2010/main" val="2217845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solidFill>
                  <a:srgbClr val="FF5353"/>
                </a:solidFill>
                <a:latin typeface="Bahnschrift SemiBold SemiConden" panose="020B0502040204020203" pitchFamily="34" charset="0"/>
              </a:rPr>
              <a:t>“Behold the man”</a:t>
            </a:r>
            <a:br>
              <a:rPr lang="en-NZ" dirty="0">
                <a:solidFill>
                  <a:srgbClr val="FF5353"/>
                </a:solidFill>
                <a:latin typeface="Bahnschrift SemiBold SemiConden" panose="020B0502040204020203" pitchFamily="34" charset="0"/>
              </a:rPr>
            </a:br>
            <a:r>
              <a:rPr lang="en-NZ" sz="3600" dirty="0">
                <a:solidFill>
                  <a:srgbClr val="FF5353"/>
                </a:solidFill>
                <a:latin typeface="Bahnschrift SemiBold SemiConden" panose="020B0502040204020203" pitchFamily="34" charset="0"/>
              </a:rPr>
              <a:t>By Charles Wesley</a:t>
            </a:r>
          </a:p>
        </p:txBody>
      </p:sp>
      <p:sp>
        <p:nvSpPr>
          <p:cNvPr id="3" name="Content Placeholder 2"/>
          <p:cNvSpPr>
            <a:spLocks noGrp="1"/>
          </p:cNvSpPr>
          <p:nvPr>
            <p:ph idx="1"/>
          </p:nvPr>
        </p:nvSpPr>
        <p:spPr>
          <a:xfrm>
            <a:off x="707666" y="1825625"/>
            <a:ext cx="7807684" cy="4351338"/>
          </a:xfrm>
        </p:spPr>
        <p:txBody>
          <a:bodyPr/>
          <a:lstStyle/>
          <a:p>
            <a:pPr marL="0" indent="0">
              <a:buNone/>
            </a:pPr>
            <a:r>
              <a:rPr lang="en-NZ" dirty="0"/>
              <a:t>4 Behold his temples crowned with thorn;</a:t>
            </a:r>
            <a:br>
              <a:rPr lang="en-NZ" dirty="0"/>
            </a:br>
            <a:r>
              <a:rPr lang="en-NZ" dirty="0"/>
              <a:t>His bleeding hands extended wide;</a:t>
            </a:r>
            <a:br>
              <a:rPr lang="en-NZ" dirty="0"/>
            </a:br>
            <a:r>
              <a:rPr lang="en-NZ" dirty="0"/>
              <a:t>His streaming feet transfixed and torn;</a:t>
            </a:r>
            <a:br>
              <a:rPr lang="en-NZ" dirty="0"/>
            </a:br>
            <a:r>
              <a:rPr lang="en-NZ" dirty="0"/>
              <a:t>The fountain gushing from his side!</a:t>
            </a:r>
            <a:br>
              <a:rPr lang="en-NZ" dirty="0"/>
            </a:br>
            <a:endParaRPr lang="en-NZ" dirty="0"/>
          </a:p>
          <a:p>
            <a:pPr marL="0" indent="0">
              <a:buNone/>
            </a:pPr>
            <a:r>
              <a:rPr lang="en-NZ" dirty="0"/>
              <a:t>5 O thou dear </a:t>
            </a:r>
            <a:r>
              <a:rPr lang="en-NZ" dirty="0" err="1"/>
              <a:t>suff'ring</a:t>
            </a:r>
            <a:r>
              <a:rPr lang="en-NZ" dirty="0"/>
              <a:t> Son of God,</a:t>
            </a:r>
            <a:br>
              <a:rPr lang="en-NZ" dirty="0"/>
            </a:br>
            <a:r>
              <a:rPr lang="en-NZ" dirty="0"/>
              <a:t>How doth thy heart to sinners move!</a:t>
            </a:r>
            <a:br>
              <a:rPr lang="en-NZ" dirty="0"/>
            </a:br>
            <a:r>
              <a:rPr lang="en-NZ" dirty="0"/>
              <a:t>Sprinkle on us thy precious blood,</a:t>
            </a:r>
            <a:br>
              <a:rPr lang="en-NZ" dirty="0"/>
            </a:br>
            <a:r>
              <a:rPr lang="en-NZ" dirty="0"/>
              <a:t>And melt us with thy dying love</a:t>
            </a:r>
          </a:p>
          <a:p>
            <a:endParaRPr lang="en-NZ" dirty="0"/>
          </a:p>
        </p:txBody>
      </p:sp>
    </p:spTree>
    <p:extLst>
      <p:ext uri="{BB962C8B-B14F-4D97-AF65-F5344CB8AC3E}">
        <p14:creationId xmlns:p14="http://schemas.microsoft.com/office/powerpoint/2010/main" val="1743467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FF5353"/>
                </a:solidFill>
                <a:latin typeface="Bahnschrift SemiBold SemiConden" panose="020B0502040204020203" pitchFamily="34" charset="0"/>
              </a:rPr>
              <a:t>Review</a:t>
            </a:r>
            <a:endParaRPr lang="en-NZ" dirty="0">
              <a:solidFill>
                <a:srgbClr val="FF5353"/>
              </a:solidFill>
            </a:endParaRPr>
          </a:p>
        </p:txBody>
      </p:sp>
      <p:sp>
        <p:nvSpPr>
          <p:cNvPr id="3" name="Content Placeholder 2"/>
          <p:cNvSpPr>
            <a:spLocks noGrp="1"/>
          </p:cNvSpPr>
          <p:nvPr>
            <p:ph idx="1"/>
          </p:nvPr>
        </p:nvSpPr>
        <p:spPr/>
        <p:txBody>
          <a:bodyPr/>
          <a:lstStyle/>
          <a:p>
            <a:r>
              <a:rPr lang="en-NZ" dirty="0" smtClean="0"/>
              <a:t>What were the three key observations I made about Paul’s 1</a:t>
            </a:r>
            <a:r>
              <a:rPr lang="en-NZ" baseline="30000" dirty="0" smtClean="0"/>
              <a:t>st</a:t>
            </a:r>
            <a:r>
              <a:rPr lang="en-NZ" dirty="0" smtClean="0"/>
              <a:t> letter to the Corinthians last week?</a:t>
            </a:r>
          </a:p>
          <a:p>
            <a:endParaRPr lang="en-NZ" dirty="0" smtClean="0"/>
          </a:p>
          <a:p>
            <a:r>
              <a:rPr lang="en-NZ" dirty="0" smtClean="0"/>
              <a:t>The church is </a:t>
            </a:r>
            <a:r>
              <a:rPr lang="en-NZ" dirty="0" smtClean="0">
                <a:solidFill>
                  <a:schemeClr val="bg1"/>
                </a:solidFill>
              </a:rPr>
              <a:t>messy</a:t>
            </a:r>
          </a:p>
          <a:p>
            <a:r>
              <a:rPr lang="en-NZ" dirty="0">
                <a:solidFill>
                  <a:schemeClr val="bg1"/>
                </a:solidFill>
              </a:rPr>
              <a:t>Theology</a:t>
            </a:r>
            <a:r>
              <a:rPr lang="en-NZ" dirty="0" smtClean="0"/>
              <a:t> is important</a:t>
            </a:r>
          </a:p>
          <a:p>
            <a:r>
              <a:rPr lang="en-NZ" dirty="0">
                <a:solidFill>
                  <a:schemeClr val="bg1"/>
                </a:solidFill>
              </a:rPr>
              <a:t>Love</a:t>
            </a:r>
            <a:r>
              <a:rPr lang="en-NZ" dirty="0" smtClean="0"/>
              <a:t> is supreme</a:t>
            </a:r>
            <a:endParaRPr lang="en-NZ" dirty="0"/>
          </a:p>
        </p:txBody>
      </p:sp>
    </p:spTree>
    <p:extLst>
      <p:ext uri="{BB962C8B-B14F-4D97-AF65-F5344CB8AC3E}">
        <p14:creationId xmlns:p14="http://schemas.microsoft.com/office/powerpoint/2010/main" val="2635201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FF5353"/>
                </a:solidFill>
                <a:latin typeface="Bahnschrift SemiBold SemiConden" panose="020B0502040204020203" pitchFamily="34" charset="0"/>
              </a:rPr>
              <a:t>Review</a:t>
            </a:r>
            <a:endParaRPr lang="en-NZ" dirty="0">
              <a:solidFill>
                <a:srgbClr val="FF5353"/>
              </a:solidFill>
            </a:endParaRPr>
          </a:p>
        </p:txBody>
      </p:sp>
      <p:sp>
        <p:nvSpPr>
          <p:cNvPr id="3" name="Content Placeholder 2"/>
          <p:cNvSpPr>
            <a:spLocks noGrp="1"/>
          </p:cNvSpPr>
          <p:nvPr>
            <p:ph idx="1"/>
          </p:nvPr>
        </p:nvSpPr>
        <p:spPr/>
        <p:txBody>
          <a:bodyPr/>
          <a:lstStyle/>
          <a:p>
            <a:r>
              <a:rPr lang="en-NZ" dirty="0" smtClean="0"/>
              <a:t>What were the three key observations I made about Paul’s 1</a:t>
            </a:r>
            <a:r>
              <a:rPr lang="en-NZ" baseline="30000" dirty="0" smtClean="0"/>
              <a:t>st</a:t>
            </a:r>
            <a:r>
              <a:rPr lang="en-NZ" dirty="0" smtClean="0"/>
              <a:t> letter to the Corinthians last week?</a:t>
            </a:r>
          </a:p>
          <a:p>
            <a:endParaRPr lang="en-NZ" dirty="0" smtClean="0"/>
          </a:p>
          <a:p>
            <a:r>
              <a:rPr lang="en-NZ" dirty="0" smtClean="0"/>
              <a:t>The church is </a:t>
            </a:r>
            <a:r>
              <a:rPr lang="en-NZ" dirty="0" smtClean="0">
                <a:solidFill>
                  <a:schemeClr val="bg1"/>
                </a:solidFill>
              </a:rPr>
              <a:t>messy</a:t>
            </a:r>
          </a:p>
          <a:p>
            <a:r>
              <a:rPr lang="en-NZ" dirty="0">
                <a:solidFill>
                  <a:schemeClr val="bg1"/>
                </a:solidFill>
              </a:rPr>
              <a:t>Theology</a:t>
            </a:r>
            <a:r>
              <a:rPr lang="en-NZ" dirty="0" smtClean="0"/>
              <a:t> is important</a:t>
            </a:r>
          </a:p>
          <a:p>
            <a:r>
              <a:rPr lang="en-NZ" dirty="0">
                <a:solidFill>
                  <a:schemeClr val="bg1"/>
                </a:solidFill>
              </a:rPr>
              <a:t>Love</a:t>
            </a:r>
            <a:r>
              <a:rPr lang="en-NZ" dirty="0" smtClean="0"/>
              <a:t> is supreme</a:t>
            </a:r>
            <a:endParaRPr lang="en-NZ" dirty="0"/>
          </a:p>
        </p:txBody>
      </p:sp>
    </p:spTree>
    <p:extLst>
      <p:ext uri="{BB962C8B-B14F-4D97-AF65-F5344CB8AC3E}">
        <p14:creationId xmlns:p14="http://schemas.microsoft.com/office/powerpoint/2010/main" val="1417178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solidFill>
                  <a:srgbClr val="FF5353"/>
                </a:solidFill>
                <a:latin typeface="Bahnschrift SemiBold SemiConden" panose="020B0502040204020203" pitchFamily="34" charset="0"/>
              </a:rPr>
              <a:t>Review</a:t>
            </a:r>
            <a:endParaRPr lang="en-NZ" dirty="0">
              <a:solidFill>
                <a:srgbClr val="FF5353"/>
              </a:solidFill>
            </a:endParaRPr>
          </a:p>
        </p:txBody>
      </p:sp>
      <p:sp>
        <p:nvSpPr>
          <p:cNvPr id="3" name="Content Placeholder 2"/>
          <p:cNvSpPr>
            <a:spLocks noGrp="1"/>
          </p:cNvSpPr>
          <p:nvPr>
            <p:ph idx="1"/>
          </p:nvPr>
        </p:nvSpPr>
        <p:spPr/>
        <p:txBody>
          <a:bodyPr/>
          <a:lstStyle/>
          <a:p>
            <a:r>
              <a:rPr lang="en-NZ" dirty="0" smtClean="0"/>
              <a:t>What were the three key observations I made about Paul’s 1</a:t>
            </a:r>
            <a:r>
              <a:rPr lang="en-NZ" baseline="30000" dirty="0" smtClean="0"/>
              <a:t>st</a:t>
            </a:r>
            <a:r>
              <a:rPr lang="en-NZ" dirty="0" smtClean="0"/>
              <a:t> letter to the Corinthians?</a:t>
            </a:r>
          </a:p>
          <a:p>
            <a:endParaRPr lang="en-NZ" dirty="0" smtClean="0"/>
          </a:p>
          <a:p>
            <a:r>
              <a:rPr lang="en-NZ" dirty="0" smtClean="0"/>
              <a:t>The church is </a:t>
            </a:r>
            <a:r>
              <a:rPr lang="en-NZ" b="1" dirty="0" smtClean="0"/>
              <a:t>messy</a:t>
            </a:r>
          </a:p>
          <a:p>
            <a:r>
              <a:rPr lang="en-NZ" b="1" dirty="0"/>
              <a:t>Theology</a:t>
            </a:r>
            <a:r>
              <a:rPr lang="en-NZ" dirty="0" smtClean="0"/>
              <a:t> is important</a:t>
            </a:r>
          </a:p>
          <a:p>
            <a:r>
              <a:rPr lang="en-NZ" b="1" dirty="0"/>
              <a:t>Love</a:t>
            </a:r>
            <a:r>
              <a:rPr lang="en-NZ" dirty="0" smtClean="0"/>
              <a:t> is supreme</a:t>
            </a:r>
          </a:p>
          <a:p>
            <a:endParaRPr lang="en-NZ" dirty="0" smtClean="0"/>
          </a:p>
          <a:p>
            <a:r>
              <a:rPr lang="en-NZ" dirty="0" smtClean="0"/>
              <a:t>We’ll return to these themes again and again as we traverse this letter</a:t>
            </a:r>
            <a:endParaRPr lang="en-NZ" dirty="0"/>
          </a:p>
        </p:txBody>
      </p:sp>
      <p:pic>
        <p:nvPicPr>
          <p:cNvPr id="1026" name="Picture 2" descr="Image result for messy church"/>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rot="542635">
            <a:off x="5501390" y="2979950"/>
            <a:ext cx="2855626" cy="1973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330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57250"/>
            <a:ext cx="9178416" cy="5153025"/>
          </a:xfrm>
        </p:spPr>
      </p:pic>
    </p:spTree>
    <p:extLst>
      <p:ext uri="{BB962C8B-B14F-4D97-AF65-F5344CB8AC3E}">
        <p14:creationId xmlns:p14="http://schemas.microsoft.com/office/powerpoint/2010/main" val="2169341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solidFill>
                  <a:srgbClr val="FF5353"/>
                </a:solidFill>
                <a:latin typeface="Bahnschrift SemiBold SemiConden" panose="020B0502040204020203" pitchFamily="34" charset="0"/>
              </a:rPr>
              <a:t>Good News</a:t>
            </a:r>
            <a:endParaRPr lang="en-NZ" dirty="0">
              <a:solidFill>
                <a:srgbClr val="FF5353"/>
              </a:solidFill>
              <a:latin typeface="Bahnschrift SemiBold SemiConden" panose="020B0502040204020203" pitchFamily="34" charset="0"/>
            </a:endParaRPr>
          </a:p>
        </p:txBody>
      </p:sp>
      <p:sp>
        <p:nvSpPr>
          <p:cNvPr id="3" name="Content Placeholder 2"/>
          <p:cNvSpPr>
            <a:spLocks noGrp="1"/>
          </p:cNvSpPr>
          <p:nvPr>
            <p:ph idx="1"/>
          </p:nvPr>
        </p:nvSpPr>
        <p:spPr>
          <a:xfrm>
            <a:off x="628650" y="1825624"/>
            <a:ext cx="7886700" cy="5032376"/>
          </a:xfrm>
        </p:spPr>
        <p:txBody>
          <a:bodyPr>
            <a:normAutofit/>
          </a:bodyPr>
          <a:lstStyle/>
          <a:p>
            <a:r>
              <a:rPr lang="en-NZ" dirty="0" smtClean="0"/>
              <a:t>“I always thank my God for you” (4)</a:t>
            </a:r>
          </a:p>
          <a:p>
            <a:pPr lvl="1"/>
            <a:r>
              <a:rPr lang="en-NZ" dirty="0"/>
              <a:t>Two </a:t>
            </a:r>
            <a:r>
              <a:rPr lang="en-NZ" dirty="0" smtClean="0"/>
              <a:t>important verbs </a:t>
            </a:r>
            <a:r>
              <a:rPr lang="en-NZ" dirty="0"/>
              <a:t>in the past tense:</a:t>
            </a:r>
          </a:p>
          <a:p>
            <a:pPr marL="1371600" lvl="2" indent="-457200">
              <a:buFont typeface="+mj-lt"/>
              <a:buAutoNum type="arabicPeriod"/>
            </a:pPr>
            <a:r>
              <a:rPr lang="en-NZ" dirty="0"/>
              <a:t>Sanctified (see also </a:t>
            </a:r>
            <a:r>
              <a:rPr lang="en-NZ" dirty="0" smtClean="0"/>
              <a:t>6:11)</a:t>
            </a:r>
            <a:endParaRPr lang="en-NZ" dirty="0"/>
          </a:p>
          <a:p>
            <a:pPr lvl="3"/>
            <a:r>
              <a:rPr lang="en-NZ" dirty="0"/>
              <a:t>But you were washed, you were sanctified, you were justified in the name of the Lord Jesus Christ and by the Spirit of our God</a:t>
            </a:r>
            <a:r>
              <a:rPr lang="en-NZ" dirty="0" smtClean="0"/>
              <a:t>.</a:t>
            </a:r>
          </a:p>
          <a:p>
            <a:pPr marL="1371600" lvl="2" indent="-457200">
              <a:buFont typeface="+mj-lt"/>
              <a:buAutoNum type="arabicPeriod"/>
            </a:pPr>
            <a:r>
              <a:rPr lang="en-NZ" dirty="0" smtClean="0"/>
              <a:t>Enriched </a:t>
            </a:r>
            <a:endParaRPr lang="en-NZ" dirty="0"/>
          </a:p>
          <a:p>
            <a:r>
              <a:rPr lang="en-NZ" dirty="0" smtClean="0"/>
              <a:t>“You do not lack any spiritual gift” (6)</a:t>
            </a:r>
          </a:p>
          <a:p>
            <a:pPr lvl="2" algn="r"/>
            <a:endParaRPr lang="en-NZ" dirty="0"/>
          </a:p>
          <a:p>
            <a:endParaRPr lang="en-NZ" i="1" dirty="0" smtClean="0"/>
          </a:p>
        </p:txBody>
      </p:sp>
    </p:spTree>
    <p:extLst>
      <p:ext uri="{BB962C8B-B14F-4D97-AF65-F5344CB8AC3E}">
        <p14:creationId xmlns:p14="http://schemas.microsoft.com/office/powerpoint/2010/main" val="108708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5353"/>
                </a:solidFill>
                <a:latin typeface="Bahnschrift SemiBold SemiConden" panose="020B0502040204020203" pitchFamily="34" charset="0"/>
              </a:rPr>
              <a:t>Work in progress!</a:t>
            </a:r>
          </a:p>
        </p:txBody>
      </p:sp>
      <p:sp>
        <p:nvSpPr>
          <p:cNvPr id="3" name="Content Placeholder 2"/>
          <p:cNvSpPr>
            <a:spLocks noGrp="1"/>
          </p:cNvSpPr>
          <p:nvPr>
            <p:ph idx="1"/>
          </p:nvPr>
        </p:nvSpPr>
        <p:spPr/>
        <p:txBody>
          <a:bodyPr/>
          <a:lstStyle/>
          <a:p>
            <a:endParaRPr lang="en-NZ"/>
          </a:p>
        </p:txBody>
      </p:sp>
      <p:pic>
        <p:nvPicPr>
          <p:cNvPr id="2050" name="Picture 2" descr="Image result for road works ph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4813" y="1825625"/>
            <a:ext cx="735437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118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solidFill>
                  <a:srgbClr val="FF5353"/>
                </a:solidFill>
                <a:latin typeface="Bahnschrift SemiBold SemiConden" panose="020B0502040204020203" pitchFamily="34" charset="0"/>
              </a:rPr>
              <a:t>Good News</a:t>
            </a:r>
            <a:endParaRPr lang="en-NZ" dirty="0">
              <a:solidFill>
                <a:srgbClr val="FF5353"/>
              </a:solidFill>
              <a:latin typeface="Bahnschrift SemiBold SemiConden" panose="020B0502040204020203" pitchFamily="34" charset="0"/>
            </a:endParaRPr>
          </a:p>
        </p:txBody>
      </p:sp>
      <p:sp>
        <p:nvSpPr>
          <p:cNvPr id="3" name="Content Placeholder 2"/>
          <p:cNvSpPr>
            <a:spLocks noGrp="1"/>
          </p:cNvSpPr>
          <p:nvPr>
            <p:ph idx="1"/>
          </p:nvPr>
        </p:nvSpPr>
        <p:spPr>
          <a:xfrm>
            <a:off x="628650" y="1825624"/>
            <a:ext cx="7886700" cy="5032376"/>
          </a:xfrm>
        </p:spPr>
        <p:txBody>
          <a:bodyPr>
            <a:normAutofit/>
          </a:bodyPr>
          <a:lstStyle/>
          <a:p>
            <a:r>
              <a:rPr lang="en-NZ" dirty="0" smtClean="0">
                <a:solidFill>
                  <a:schemeClr val="tx1">
                    <a:lumMod val="75000"/>
                  </a:schemeClr>
                </a:solidFill>
              </a:rPr>
              <a:t>“I always thank my God for you” (4)</a:t>
            </a:r>
          </a:p>
          <a:p>
            <a:pPr lvl="1"/>
            <a:r>
              <a:rPr lang="en-NZ" dirty="0">
                <a:solidFill>
                  <a:schemeClr val="tx1">
                    <a:lumMod val="75000"/>
                  </a:schemeClr>
                </a:solidFill>
              </a:rPr>
              <a:t>Two </a:t>
            </a:r>
            <a:r>
              <a:rPr lang="en-NZ" dirty="0" smtClean="0">
                <a:solidFill>
                  <a:schemeClr val="tx1">
                    <a:lumMod val="75000"/>
                  </a:schemeClr>
                </a:solidFill>
              </a:rPr>
              <a:t>important verbs </a:t>
            </a:r>
            <a:r>
              <a:rPr lang="en-NZ" dirty="0">
                <a:solidFill>
                  <a:schemeClr val="tx1">
                    <a:lumMod val="75000"/>
                  </a:schemeClr>
                </a:solidFill>
              </a:rPr>
              <a:t>in the past tense:</a:t>
            </a:r>
          </a:p>
          <a:p>
            <a:pPr marL="1371600" lvl="2" indent="-457200">
              <a:buFont typeface="+mj-lt"/>
              <a:buAutoNum type="arabicPeriod"/>
            </a:pPr>
            <a:r>
              <a:rPr lang="en-NZ" dirty="0">
                <a:solidFill>
                  <a:schemeClr val="tx1">
                    <a:lumMod val="75000"/>
                  </a:schemeClr>
                </a:solidFill>
              </a:rPr>
              <a:t>Sanctified (see also </a:t>
            </a:r>
            <a:r>
              <a:rPr lang="en-NZ" dirty="0" smtClean="0">
                <a:solidFill>
                  <a:schemeClr val="tx1">
                    <a:lumMod val="75000"/>
                  </a:schemeClr>
                </a:solidFill>
              </a:rPr>
              <a:t>6:11)</a:t>
            </a:r>
            <a:endParaRPr lang="en-NZ" dirty="0">
              <a:solidFill>
                <a:schemeClr val="tx1">
                  <a:lumMod val="75000"/>
                </a:schemeClr>
              </a:solidFill>
            </a:endParaRPr>
          </a:p>
          <a:p>
            <a:pPr lvl="3"/>
            <a:r>
              <a:rPr lang="en-NZ" dirty="0">
                <a:solidFill>
                  <a:schemeClr val="tx1">
                    <a:lumMod val="75000"/>
                  </a:schemeClr>
                </a:solidFill>
              </a:rPr>
              <a:t>But you were washed, you were sanctified, you were justified in the name of the Lord Jesus Christ and by the Spirit of our God</a:t>
            </a:r>
            <a:r>
              <a:rPr lang="en-NZ" dirty="0" smtClean="0">
                <a:solidFill>
                  <a:schemeClr val="tx1">
                    <a:lumMod val="75000"/>
                  </a:schemeClr>
                </a:solidFill>
              </a:rPr>
              <a:t>.</a:t>
            </a:r>
          </a:p>
          <a:p>
            <a:pPr marL="1371600" lvl="2" indent="-457200">
              <a:buFont typeface="+mj-lt"/>
              <a:buAutoNum type="arabicPeriod"/>
            </a:pPr>
            <a:r>
              <a:rPr lang="en-NZ" dirty="0" smtClean="0">
                <a:solidFill>
                  <a:schemeClr val="tx1">
                    <a:lumMod val="75000"/>
                  </a:schemeClr>
                </a:solidFill>
              </a:rPr>
              <a:t>Enriched </a:t>
            </a:r>
            <a:endParaRPr lang="en-NZ" dirty="0">
              <a:solidFill>
                <a:schemeClr val="tx1">
                  <a:lumMod val="75000"/>
                </a:schemeClr>
              </a:solidFill>
            </a:endParaRPr>
          </a:p>
          <a:p>
            <a:r>
              <a:rPr lang="en-NZ" dirty="0" smtClean="0">
                <a:solidFill>
                  <a:schemeClr val="tx1">
                    <a:lumMod val="75000"/>
                  </a:schemeClr>
                </a:solidFill>
              </a:rPr>
              <a:t>“You do not lack any spiritual gift” (6)</a:t>
            </a:r>
          </a:p>
          <a:p>
            <a:r>
              <a:rPr lang="en-NZ" dirty="0" smtClean="0"/>
              <a:t>“</a:t>
            </a:r>
            <a:r>
              <a:rPr lang="en-NZ" dirty="0"/>
              <a:t>He will also keep you firm to the end” (8)</a:t>
            </a:r>
          </a:p>
          <a:p>
            <a:pPr lvl="2" algn="r"/>
            <a:endParaRPr lang="en-NZ" dirty="0"/>
          </a:p>
          <a:p>
            <a:endParaRPr lang="en-NZ" i="1" dirty="0" smtClean="0"/>
          </a:p>
        </p:txBody>
      </p:sp>
    </p:spTree>
    <p:extLst>
      <p:ext uri="{BB962C8B-B14F-4D97-AF65-F5344CB8AC3E}">
        <p14:creationId xmlns:p14="http://schemas.microsoft.com/office/powerpoint/2010/main" val="2931361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solidFill>
                  <a:srgbClr val="FF5353"/>
                </a:solidFill>
                <a:latin typeface="Bahnschrift SemiBold SemiConden" panose="020B0502040204020203" pitchFamily="34" charset="0"/>
              </a:rPr>
              <a:t>The not so good news</a:t>
            </a:r>
            <a:br>
              <a:rPr lang="en-NZ" dirty="0" smtClean="0">
                <a:solidFill>
                  <a:srgbClr val="FF5353"/>
                </a:solidFill>
                <a:latin typeface="Bahnschrift SemiBold SemiConden" panose="020B0502040204020203" pitchFamily="34" charset="0"/>
              </a:rPr>
            </a:br>
            <a:r>
              <a:rPr lang="en-NZ" sz="3600" dirty="0" smtClean="0">
                <a:solidFill>
                  <a:srgbClr val="FF5353"/>
                </a:solidFill>
                <a:latin typeface="Bahnschrift SemiBold SemiConden" panose="020B0502040204020203" pitchFamily="34" charset="0"/>
              </a:rPr>
              <a:t>#1 </a:t>
            </a:r>
            <a:r>
              <a:rPr lang="en-NZ" sz="3600" dirty="0">
                <a:solidFill>
                  <a:srgbClr val="FF5353"/>
                </a:solidFill>
                <a:latin typeface="Bahnschrift SemiBold SemiConden" panose="020B0502040204020203" pitchFamily="34" charset="0"/>
              </a:rPr>
              <a:t>Division</a:t>
            </a:r>
          </a:p>
        </p:txBody>
      </p:sp>
      <p:sp>
        <p:nvSpPr>
          <p:cNvPr id="3" name="Content Placeholder 2"/>
          <p:cNvSpPr>
            <a:spLocks noGrp="1"/>
          </p:cNvSpPr>
          <p:nvPr>
            <p:ph idx="1"/>
          </p:nvPr>
        </p:nvSpPr>
        <p:spPr/>
        <p:txBody>
          <a:bodyPr>
            <a:normAutofit/>
          </a:bodyPr>
          <a:lstStyle/>
          <a:p>
            <a:r>
              <a:rPr lang="en-NZ" dirty="0" smtClean="0"/>
              <a:t>“I appeal to you” (10)</a:t>
            </a:r>
          </a:p>
          <a:p>
            <a:pPr lvl="1"/>
            <a:r>
              <a:rPr lang="en-NZ" baseline="30000" dirty="0"/>
              <a:t>10</a:t>
            </a:r>
            <a:r>
              <a:rPr lang="en-NZ" dirty="0"/>
              <a:t> I appeal to you, brothers and sisters</a:t>
            </a:r>
            <a:r>
              <a:rPr lang="en-NZ" dirty="0" smtClean="0"/>
              <a:t>, </a:t>
            </a:r>
            <a:r>
              <a:rPr lang="en-NZ" dirty="0"/>
              <a:t>in the name of our Lord Jesus Christ, that all of you agree with one another in what you say and that there be no divisions among you, but that you be perfectly united in mind and thought. </a:t>
            </a:r>
            <a:r>
              <a:rPr lang="en-NZ" baseline="30000" dirty="0"/>
              <a:t>11</a:t>
            </a:r>
            <a:r>
              <a:rPr lang="en-NZ" dirty="0"/>
              <a:t> My brothers and sisters, some from Chloe’s household have informed me that there are quarrels among you. </a:t>
            </a:r>
            <a:r>
              <a:rPr lang="en-NZ" baseline="30000" dirty="0"/>
              <a:t>12</a:t>
            </a:r>
            <a:r>
              <a:rPr lang="en-NZ" dirty="0"/>
              <a:t> What I mean is this: one of you says, ‘I follow Paul’; another, ‘I follow Apollos’; another, ‘I follow </a:t>
            </a:r>
            <a:r>
              <a:rPr lang="en-NZ" dirty="0" smtClean="0"/>
              <a:t>Cephas’; </a:t>
            </a:r>
            <a:r>
              <a:rPr lang="en-NZ" dirty="0"/>
              <a:t>still another, ‘I follow Christ</a:t>
            </a:r>
            <a:r>
              <a:rPr lang="en-NZ" dirty="0" smtClean="0"/>
              <a:t>.’</a:t>
            </a:r>
          </a:p>
          <a:p>
            <a:pPr lvl="1"/>
            <a:endParaRPr lang="en-NZ" dirty="0"/>
          </a:p>
          <a:p>
            <a:pPr>
              <a:lnSpc>
                <a:spcPct val="100000"/>
              </a:lnSpc>
              <a:spcBef>
                <a:spcPts val="0"/>
              </a:spcBef>
              <a:defRPr/>
            </a:pPr>
            <a:r>
              <a:rPr lang="en-NZ" dirty="0" smtClean="0"/>
              <a:t>Why these divisions?</a:t>
            </a:r>
            <a:endParaRPr lang="en-NZ" dirty="0"/>
          </a:p>
        </p:txBody>
      </p:sp>
    </p:spTree>
    <p:extLst>
      <p:ext uri="{BB962C8B-B14F-4D97-AF65-F5344CB8AC3E}">
        <p14:creationId xmlns:p14="http://schemas.microsoft.com/office/powerpoint/2010/main" val="377177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1166</TotalTime>
  <Words>1479</Words>
  <Application>Microsoft Office PowerPoint</Application>
  <PresentationFormat>On-screen Show (4:3)</PresentationFormat>
  <Paragraphs>163</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Bahnschrift SemiBold SemiConden</vt:lpstr>
      <vt:lpstr>Calibri</vt:lpstr>
      <vt:lpstr>Calibri Light</vt:lpstr>
      <vt:lpstr>Office Theme</vt:lpstr>
      <vt:lpstr>Good News … Bad News</vt:lpstr>
      <vt:lpstr>Review</vt:lpstr>
      <vt:lpstr>Review</vt:lpstr>
      <vt:lpstr>Review</vt:lpstr>
      <vt:lpstr>PowerPoint Presentation</vt:lpstr>
      <vt:lpstr>Good News</vt:lpstr>
      <vt:lpstr>Work in progress!</vt:lpstr>
      <vt:lpstr>Good News</vt:lpstr>
      <vt:lpstr>The not so good news #1 Division</vt:lpstr>
      <vt:lpstr>Apollos</vt:lpstr>
      <vt:lpstr>Apollos</vt:lpstr>
      <vt:lpstr>Apollos</vt:lpstr>
      <vt:lpstr>“Great Church Fights I have Known …”</vt:lpstr>
      <vt:lpstr>The not so good news #1 Division</vt:lpstr>
      <vt:lpstr>“Behold the man” By Charles Wesley</vt:lpstr>
      <vt:lpstr>“Behold the man” By Charles Wesley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News … Bad News</dc:title>
  <dc:creator>Andrew Cox</dc:creator>
  <cp:lastModifiedBy>Andrew Cox</cp:lastModifiedBy>
  <cp:revision>28</cp:revision>
  <dcterms:created xsi:type="dcterms:W3CDTF">2019-05-23T03:17:56Z</dcterms:created>
  <dcterms:modified xsi:type="dcterms:W3CDTF">2019-05-25T20:58:01Z</dcterms:modified>
</cp:coreProperties>
</file>