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57" r:id="rId3"/>
    <p:sldId id="258" r:id="rId4"/>
    <p:sldId id="291" r:id="rId5"/>
    <p:sldId id="292" r:id="rId6"/>
    <p:sldId id="265" r:id="rId7"/>
    <p:sldId id="285" r:id="rId8"/>
    <p:sldId id="286" r:id="rId9"/>
    <p:sldId id="287" r:id="rId10"/>
    <p:sldId id="288" r:id="rId11"/>
    <p:sldId id="260" r:id="rId12"/>
    <p:sldId id="266" r:id="rId13"/>
    <p:sldId id="261" r:id="rId14"/>
    <p:sldId id="267" r:id="rId15"/>
    <p:sldId id="262" r:id="rId16"/>
    <p:sldId id="268" r:id="rId17"/>
    <p:sldId id="263" r:id="rId18"/>
    <p:sldId id="264" r:id="rId19"/>
    <p:sldId id="269" r:id="rId20"/>
    <p:sldId id="274" r:id="rId21"/>
    <p:sldId id="270" r:id="rId22"/>
    <p:sldId id="275" r:id="rId23"/>
    <p:sldId id="271" r:id="rId24"/>
    <p:sldId id="277" r:id="rId25"/>
    <p:sldId id="276" r:id="rId26"/>
    <p:sldId id="278" r:id="rId27"/>
    <p:sldId id="272" r:id="rId28"/>
    <p:sldId id="279" r:id="rId29"/>
    <p:sldId id="273" r:id="rId30"/>
    <p:sldId id="281" r:id="rId31"/>
    <p:sldId id="282" r:id="rId32"/>
    <p:sldId id="290" r:id="rId33"/>
    <p:sldId id="280" r:id="rId34"/>
    <p:sldId id="283" r:id="rId35"/>
    <p:sldId id="2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8D6"/>
    <a:srgbClr val="CBA9E5"/>
    <a:srgbClr val="E4D2F2"/>
    <a:srgbClr val="B9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0716" autoAdjust="0"/>
  </p:normalViewPr>
  <p:slideViewPr>
    <p:cSldViewPr snapToGrid="0">
      <p:cViewPr>
        <p:scale>
          <a:sx n="63" d="100"/>
          <a:sy n="63" d="100"/>
        </p:scale>
        <p:origin x="75" y="915"/>
      </p:cViewPr>
      <p:guideLst/>
    </p:cSldViewPr>
  </p:slideViewPr>
  <p:notesTextViewPr>
    <p:cViewPr>
      <p:scale>
        <a:sx n="1" d="1"/>
        <a:sy n="1" d="1"/>
      </p:scale>
      <p:origin x="0" y="0"/>
    </p:cViewPr>
  </p:notesTextViewPr>
  <p:notesViewPr>
    <p:cSldViewPr snapToGrid="0">
      <p:cViewPr varScale="1">
        <p:scale>
          <a:sx n="75" d="100"/>
          <a:sy n="75" d="100"/>
        </p:scale>
        <p:origin x="198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BC2AE-3F28-4070-ABD5-B3E586CC0795}" type="datetimeFigureOut">
              <a:rPr lang="en-NZ" smtClean="0"/>
              <a:t>24/01/2020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3487-D6E1-456B-BDC8-14D5CA05A49B}" type="slidenum">
              <a:rPr lang="en-NZ" smtClean="0"/>
              <a:t>‹#›</a:t>
            </a:fld>
            <a:endParaRPr lang="en-NZ"/>
          </a:p>
        </p:txBody>
      </p:sp>
    </p:spTree>
    <p:extLst>
      <p:ext uri="{BB962C8B-B14F-4D97-AF65-F5344CB8AC3E}">
        <p14:creationId xmlns:p14="http://schemas.microsoft.com/office/powerpoint/2010/main" val="291295322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baseline="0">
        <a:solidFill>
          <a:schemeClr val="tx1"/>
        </a:solidFill>
        <a:latin typeface="+mn-lt"/>
        <a:ea typeface="+mn-ea"/>
        <a:cs typeface="+mn-cs"/>
      </a:defRPr>
    </a:lvl1pPr>
    <a:lvl2pPr marL="457200" algn="l" defTabSz="914400" rtl="0" eaLnBrk="1" latinLnBrk="0" hangingPunct="1">
      <a:defRPr sz="1600" kern="1200" baseline="0">
        <a:solidFill>
          <a:schemeClr val="tx1"/>
        </a:solidFill>
        <a:latin typeface="+mn-lt"/>
        <a:ea typeface="+mn-ea"/>
        <a:cs typeface="+mn-cs"/>
      </a:defRPr>
    </a:lvl2pPr>
    <a:lvl3pPr marL="914400" algn="l" defTabSz="914400" rtl="0" eaLnBrk="1" latinLnBrk="0" hangingPunct="1">
      <a:defRPr sz="1600" kern="1200" baseline="0">
        <a:solidFill>
          <a:schemeClr val="tx1"/>
        </a:solidFill>
        <a:latin typeface="+mn-lt"/>
        <a:ea typeface="+mn-ea"/>
        <a:cs typeface="+mn-cs"/>
      </a:defRPr>
    </a:lvl3pPr>
    <a:lvl4pPr marL="1371600" algn="l" defTabSz="914400" rtl="0" eaLnBrk="1" latinLnBrk="0" hangingPunct="1">
      <a:defRPr sz="1600" kern="1200" baseline="0">
        <a:solidFill>
          <a:schemeClr val="tx1"/>
        </a:solidFill>
        <a:latin typeface="+mn-lt"/>
        <a:ea typeface="+mn-ea"/>
        <a:cs typeface="+mn-cs"/>
      </a:defRPr>
    </a:lvl4pPr>
    <a:lvl5pPr marL="1828800" algn="l" defTabSz="914400" rtl="0" eaLnBrk="1" latinLnBrk="0" hangingPunct="1">
      <a:defRPr sz="16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Last week we looked at the first two rhythms—Rest and Restore. As you begin to experience the rewards of practicing the rhythms of rest and restoration, your heart, mind, and soul will come back to life. In that new life, you’ll find you have something to offer the world around you.</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first two rhythms are input rhythms. Connect and Create are output rhythms. They help us reach out to bless and help others.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a:t>
            </a:fld>
            <a:endParaRPr lang="en-NZ"/>
          </a:p>
        </p:txBody>
      </p:sp>
    </p:spTree>
    <p:extLst>
      <p:ext uri="{BB962C8B-B14F-4D97-AF65-F5344CB8AC3E}">
        <p14:creationId xmlns:p14="http://schemas.microsoft.com/office/powerpoint/2010/main" val="154613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[Sam’s last day: “I love you guys!”]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 wish I cried more. I tend to sigh more than cry.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But crying is very healing. </a:t>
            </a:r>
            <a:r>
              <a:rPr lang="en-AU" sz="1200" b="1" kern="1200" dirty="0" smtClean="0">
                <a:solidFill>
                  <a:schemeClr val="tx1"/>
                </a:solidFill>
                <a:effectLst/>
                <a:latin typeface="+mn-lt"/>
                <a:ea typeface="+mn-ea"/>
                <a:cs typeface="+mn-cs"/>
              </a:rPr>
              <a:t>“Crying not only … </a:t>
            </a:r>
          </a:p>
          <a:p>
            <a:r>
              <a:rPr lang="en-AU" sz="1200" kern="1200" dirty="0" smtClean="0">
                <a:solidFill>
                  <a:schemeClr val="tx1"/>
                </a:solidFill>
                <a:effectLst/>
                <a:latin typeface="+mn-lt"/>
                <a:ea typeface="+mn-ea"/>
                <a:cs typeface="+mn-cs"/>
              </a:rPr>
              <a:t>But we don’t have to cry alone! We weren’t designed to bear our fears, our anxieties, and our worries on our own.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Galatians 6:2 </a:t>
            </a:r>
            <a:r>
              <a:rPr lang="en-AU" sz="1200" kern="1200" dirty="0" smtClean="0">
                <a:solidFill>
                  <a:schemeClr val="tx1"/>
                </a:solidFill>
                <a:effectLst/>
                <a:latin typeface="+mn-lt"/>
                <a:ea typeface="+mn-ea"/>
                <a:cs typeface="+mn-cs"/>
              </a:rPr>
              <a:t>tells us, … </a:t>
            </a:r>
          </a:p>
          <a:p>
            <a:r>
              <a:rPr lang="en-AU" sz="1200" kern="1200" dirty="0" smtClean="0">
                <a:solidFill>
                  <a:schemeClr val="tx1"/>
                </a:solidFill>
                <a:effectLst/>
                <a:latin typeface="+mn-lt"/>
                <a:ea typeface="+mn-ea"/>
                <a:cs typeface="+mn-cs"/>
              </a:rPr>
              <a:t>We were meant to encourage one another in darker seasons, to be the church of healing to one another.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Think of</a:t>
            </a:r>
            <a:r>
              <a:rPr lang="en-AU" sz="1200" b="1" kern="1200" baseline="0" dirty="0" smtClean="0">
                <a:solidFill>
                  <a:schemeClr val="tx1"/>
                </a:solidFill>
                <a:effectLst/>
                <a:latin typeface="+mn-lt"/>
                <a:ea typeface="+mn-ea"/>
                <a:cs typeface="+mn-cs"/>
              </a:rPr>
              <a:t> …</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11</a:t>
            </a:fld>
            <a:endParaRPr lang="en-NZ"/>
          </a:p>
        </p:txBody>
      </p:sp>
    </p:spTree>
    <p:extLst>
      <p:ext uri="{BB962C8B-B14F-4D97-AF65-F5344CB8AC3E}">
        <p14:creationId xmlns:p14="http://schemas.microsoft.com/office/powerpoint/2010/main" val="417294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12</a:t>
            </a:fld>
            <a:endParaRPr lang="en-NZ"/>
          </a:p>
        </p:txBody>
      </p:sp>
    </p:spTree>
    <p:extLst>
      <p:ext uri="{BB962C8B-B14F-4D97-AF65-F5344CB8AC3E}">
        <p14:creationId xmlns:p14="http://schemas.microsoft.com/office/powerpoint/2010/main" val="264851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When we hug, …</a:t>
            </a:r>
          </a:p>
          <a:p>
            <a:r>
              <a:rPr lang="en-AU" sz="1200" kern="1200" dirty="0" smtClean="0">
                <a:solidFill>
                  <a:schemeClr val="tx1"/>
                </a:solidFill>
                <a:effectLst/>
                <a:latin typeface="+mn-lt"/>
                <a:ea typeface="+mn-ea"/>
                <a:cs typeface="+mn-cs"/>
              </a:rPr>
              <a:t>In other words, hugs can be an antidote to our stress and anxiety, and in the long run can stem the threat of depression.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Benedict Carey</a:t>
            </a:r>
            <a:r>
              <a:rPr lang="en-AU" sz="1200" kern="1200" dirty="0" smtClean="0">
                <a:solidFill>
                  <a:schemeClr val="tx1"/>
                </a:solidFill>
                <a:effectLst/>
                <a:latin typeface="+mn-lt"/>
                <a:ea typeface="+mn-ea"/>
                <a:cs typeface="+mn-cs"/>
              </a:rPr>
              <a:t>, a science reporter for The New York Times wrote, </a:t>
            </a:r>
            <a:r>
              <a:rPr lang="en-NZ"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Throughout the Gospels, Jesus displayed his healing power through touch. For example,</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 man with leprosy </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13</a:t>
            </a:fld>
            <a:endParaRPr lang="en-NZ"/>
          </a:p>
        </p:txBody>
      </p:sp>
    </p:spTree>
    <p:extLst>
      <p:ext uri="{BB962C8B-B14F-4D97-AF65-F5344CB8AC3E}">
        <p14:creationId xmlns:p14="http://schemas.microsoft.com/office/powerpoint/2010/main" val="323651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14</a:t>
            </a:fld>
            <a:endParaRPr lang="en-NZ"/>
          </a:p>
        </p:txBody>
      </p:sp>
    </p:spTree>
    <p:extLst>
      <p:ext uri="{BB962C8B-B14F-4D97-AF65-F5344CB8AC3E}">
        <p14:creationId xmlns:p14="http://schemas.microsoft.com/office/powerpoint/2010/main" val="4236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If you are married, your spouse plays an outsized role in contributing to or inhibiting your emotional health.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his book, Love and Respect, Emerson </a:t>
            </a:r>
            <a:r>
              <a:rPr lang="en-AU" sz="1200" kern="1200" dirty="0" err="1" smtClean="0">
                <a:solidFill>
                  <a:schemeClr val="tx1"/>
                </a:solidFill>
                <a:effectLst/>
                <a:latin typeface="+mn-lt"/>
                <a:ea typeface="+mn-ea"/>
                <a:cs typeface="+mn-cs"/>
              </a:rPr>
              <a:t>Eggerichs</a:t>
            </a:r>
            <a:r>
              <a:rPr lang="en-AU" sz="1200" kern="1200" dirty="0" smtClean="0">
                <a:solidFill>
                  <a:schemeClr val="tx1"/>
                </a:solidFill>
                <a:effectLst/>
                <a:latin typeface="+mn-lt"/>
                <a:ea typeface="+mn-ea"/>
                <a:cs typeface="+mn-cs"/>
              </a:rPr>
              <a:t> teaches that, basically, men need respect and women need love. RL and Gabe met with the author himself and had some counselling sessions. She shared that she would express big feelings on a number of topics, and Gabe would dismiss them. He loved her but he didn’t understand that he needed to allow Rebekah to express her fears and anxieties. Often that was enough.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a wife respects a husband, she recognises his role and responsibilities. Take a look at couples that work well together – where each excels in their area of gifting and they mentor younger people simply by their lives. You will see mutual submission, love and respect. They value each other. They’re not in competition. Each sees part of their “job” as helping their spouse blossom.</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Do we need those sort of marriages today? Loving our Neighbour begins at home.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15</a:t>
            </a:fld>
            <a:endParaRPr lang="en-NZ"/>
          </a:p>
        </p:txBody>
      </p:sp>
    </p:spTree>
    <p:extLst>
      <p:ext uri="{BB962C8B-B14F-4D97-AF65-F5344CB8AC3E}">
        <p14:creationId xmlns:p14="http://schemas.microsoft.com/office/powerpoint/2010/main" val="88468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16</a:t>
            </a:fld>
            <a:endParaRPr lang="en-NZ"/>
          </a:p>
        </p:txBody>
      </p:sp>
    </p:spTree>
    <p:extLst>
      <p:ext uri="{BB962C8B-B14F-4D97-AF65-F5344CB8AC3E}">
        <p14:creationId xmlns:p14="http://schemas.microsoft.com/office/powerpoint/2010/main" val="106557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Never forget </a:t>
            </a:r>
            <a:r>
              <a:rPr lang="en-NZ" sz="1200" kern="1200" dirty="0" smtClean="0">
                <a:solidFill>
                  <a:schemeClr val="tx1"/>
                </a:solidFill>
                <a:effectLst/>
                <a:latin typeface="+mn-lt"/>
                <a:ea typeface="+mn-ea"/>
                <a:cs typeface="+mn-cs"/>
              </a:rPr>
              <a:t>…</a:t>
            </a:r>
          </a:p>
          <a:p>
            <a:r>
              <a:rPr lang="en-AU" sz="1200" b="1" kern="1200" dirty="0" smtClean="0">
                <a:solidFill>
                  <a:schemeClr val="tx1"/>
                </a:solidFill>
                <a:effectLst/>
                <a:latin typeface="+mn-lt"/>
                <a:ea typeface="+mn-ea"/>
                <a:cs typeface="+mn-cs"/>
              </a:rPr>
              <a:t>“Do not let </a:t>
            </a:r>
          </a:p>
          <a:p>
            <a:r>
              <a:rPr lang="en-AU" sz="1200" kern="1200" dirty="0" smtClean="0">
                <a:solidFill>
                  <a:schemeClr val="tx1"/>
                </a:solidFill>
                <a:effectLst/>
                <a:latin typeface="+mn-lt"/>
                <a:ea typeface="+mn-ea"/>
                <a:cs typeface="+mn-cs"/>
              </a:rPr>
              <a:t>A foothold means a “strong first position from which further progress can be made.” An intruder doesn’t need our whole heart, just a crack wide enough to get a foot in the door. That’s what the devil wants! Don’t let him. Apologies first!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17</a:t>
            </a:fld>
            <a:endParaRPr lang="en-NZ"/>
          </a:p>
        </p:txBody>
      </p:sp>
    </p:spTree>
    <p:extLst>
      <p:ext uri="{BB962C8B-B14F-4D97-AF65-F5344CB8AC3E}">
        <p14:creationId xmlns:p14="http://schemas.microsoft.com/office/powerpoint/2010/main" val="138584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When RL says create, she doesn’t necessarily mean painting, quilting, or composing a song (though it can mean any of those things). Instead, it’s about using your specific talents, skills, and callings to live deeper into your God-given purpose, to create something that blesses him and the world around you.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Pauls writes, “We are God’s handiwork – his masterpiece - created in Christ Jesus to do good works, which God prepared in advance for us to do.” Ephesians 2:10</a:t>
            </a:r>
          </a:p>
          <a:p>
            <a:r>
              <a:rPr lang="en-AU" sz="1200" b="1" kern="1200" dirty="0" smtClean="0">
                <a:solidFill>
                  <a:schemeClr val="tx1"/>
                </a:solidFill>
                <a:effectLst/>
                <a:latin typeface="+mn-lt"/>
                <a:ea typeface="+mn-ea"/>
                <a:cs typeface="+mn-cs"/>
              </a:rPr>
              <a:t>Firstly, Dream again …</a:t>
            </a:r>
            <a:endParaRPr lang="en-NZ" sz="1200" b="1"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18</a:t>
            </a:fld>
            <a:endParaRPr lang="en-NZ"/>
          </a:p>
        </p:txBody>
      </p:sp>
    </p:spTree>
    <p:extLst>
      <p:ext uri="{BB962C8B-B14F-4D97-AF65-F5344CB8AC3E}">
        <p14:creationId xmlns:p14="http://schemas.microsoft.com/office/powerpoint/2010/main" val="82560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Viktor Frankl wrote a famous book, “Man’s search for meaning”, He asserted that …</a:t>
            </a:r>
          </a:p>
          <a:p>
            <a:r>
              <a:rPr lang="en-AU" sz="1200" kern="1200" dirty="0" smtClean="0">
                <a:solidFill>
                  <a:schemeClr val="tx1"/>
                </a:solidFill>
                <a:effectLst/>
                <a:latin typeface="+mn-lt"/>
                <a:ea typeface="+mn-ea"/>
                <a:cs typeface="+mn-cs"/>
              </a:rPr>
              <a:t>When we lose meaning, we live with a sense of unfulfilled responsibility, rooted in anxiety. With meaning, anxiety lessens.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In another classic, “Amusing ourselves to death” </a:t>
            </a:r>
            <a:r>
              <a:rPr lang="en-AU" sz="1200" kern="1200" dirty="0" smtClean="0">
                <a:solidFill>
                  <a:schemeClr val="tx1"/>
                </a:solidFill>
                <a:effectLst/>
                <a:latin typeface="+mn-lt"/>
                <a:ea typeface="+mn-ea"/>
                <a:cs typeface="+mn-cs"/>
              </a:rPr>
              <a:t>Neil Postman argued that of two famous dystopian versions of the future, Aldus Huxley’s “Brave New World” and George Orwell’s “!984”, it was Huxley’s vision of control of the population through recreation and consumption and not the “Big Brother” of Orwell’s vision. Today, we live in a society where we can spend hours on devices entertaining ourselves. Where social media giants tailor goods and services to our specific tastes, and where entertainment, “likes” and “shares” are far more important than truth,</a:t>
            </a:r>
            <a:r>
              <a:rPr lang="en-AU" sz="1200" kern="1200" baseline="0" dirty="0" smtClean="0">
                <a:solidFill>
                  <a:schemeClr val="tx1"/>
                </a:solidFill>
                <a:effectLst/>
                <a:latin typeface="+mn-lt"/>
                <a:ea typeface="+mn-ea"/>
                <a:cs typeface="+mn-cs"/>
              </a:rPr>
              <a:t> w</a:t>
            </a:r>
            <a:r>
              <a:rPr lang="en-AU" sz="1200" kern="1200" dirty="0" smtClean="0">
                <a:solidFill>
                  <a:schemeClr val="tx1"/>
                </a:solidFill>
                <a:effectLst/>
                <a:latin typeface="+mn-lt"/>
                <a:ea typeface="+mn-ea"/>
                <a:cs typeface="+mn-cs"/>
              </a:rPr>
              <a:t>e amuse ourselves to death.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RL concludes that if we have too much time on our hands</a:t>
            </a:r>
            <a:r>
              <a:rPr lang="en-AU" sz="1200" kern="1200" dirty="0" smtClean="0">
                <a:solidFill>
                  <a:schemeClr val="tx1"/>
                </a:solidFill>
                <a:effectLst/>
                <a:latin typeface="+mn-lt"/>
                <a:ea typeface="+mn-ea"/>
                <a:cs typeface="+mn-cs"/>
              </a:rPr>
              <a:t>, too little responsibility, and not enough entertainment, we’re headed into a crisis of identity and anxiety and boredom.</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Her advice: Consider taking a break </a:t>
            </a:r>
            <a:r>
              <a:rPr lang="en-AU" sz="1200" kern="1200" dirty="0" smtClean="0">
                <a:solidFill>
                  <a:schemeClr val="tx1"/>
                </a:solidFill>
                <a:effectLst/>
                <a:latin typeface="+mn-lt"/>
                <a:ea typeface="+mn-ea"/>
                <a:cs typeface="+mn-cs"/>
              </a:rPr>
              <a:t>from your go-to form of escape. Seek to live out of your dreams and passions.</a:t>
            </a:r>
          </a:p>
          <a:p>
            <a:r>
              <a:rPr lang="en-AU" sz="1200" b="1" kern="1200" dirty="0" smtClean="0">
                <a:solidFill>
                  <a:schemeClr val="tx1"/>
                </a:solidFill>
                <a:effectLst/>
                <a:latin typeface="+mn-lt"/>
                <a:ea typeface="+mn-ea"/>
                <a:cs typeface="+mn-cs"/>
              </a:rPr>
              <a:t>Ask</a:t>
            </a:r>
            <a:r>
              <a:rPr lang="en-AU" sz="1200" b="1" kern="1200" baseline="0" dirty="0" smtClean="0">
                <a:solidFill>
                  <a:schemeClr val="tx1"/>
                </a:solidFill>
                <a:effectLst/>
                <a:latin typeface="+mn-lt"/>
                <a:ea typeface="+mn-ea"/>
                <a:cs typeface="+mn-cs"/>
              </a:rPr>
              <a:t> yourself …</a:t>
            </a:r>
            <a:endParaRPr lang="en-NZ"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Oliver Wendell Holmes  said, "Most of us go to our graves with our music still inside us, unplayed."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How tragic. Dare to dream again!</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19</a:t>
            </a:fld>
            <a:endParaRPr lang="en-NZ"/>
          </a:p>
        </p:txBody>
      </p:sp>
    </p:spTree>
    <p:extLst>
      <p:ext uri="{BB962C8B-B14F-4D97-AF65-F5344CB8AC3E}">
        <p14:creationId xmlns:p14="http://schemas.microsoft.com/office/powerpoint/2010/main" val="23655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20</a:t>
            </a:fld>
            <a:endParaRPr lang="en-NZ"/>
          </a:p>
        </p:txBody>
      </p:sp>
    </p:spTree>
    <p:extLst>
      <p:ext uri="{BB962C8B-B14F-4D97-AF65-F5344CB8AC3E}">
        <p14:creationId xmlns:p14="http://schemas.microsoft.com/office/powerpoint/2010/main" val="333241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2</a:t>
            </a:fld>
            <a:endParaRPr lang="en-NZ"/>
          </a:p>
        </p:txBody>
      </p:sp>
    </p:spTree>
    <p:extLst>
      <p:ext uri="{BB962C8B-B14F-4D97-AF65-F5344CB8AC3E}">
        <p14:creationId xmlns:p14="http://schemas.microsoft.com/office/powerpoint/2010/main" val="67372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Who’s done some gardening over the summer? Pulling weeds or zapping with </a:t>
            </a:r>
            <a:r>
              <a:rPr lang="en-AU" sz="1200" kern="1200" dirty="0" err="1" smtClean="0">
                <a:solidFill>
                  <a:schemeClr val="tx1"/>
                </a:solidFill>
                <a:effectLst/>
                <a:latin typeface="+mn-lt"/>
                <a:ea typeface="+mn-ea"/>
                <a:cs typeface="+mn-cs"/>
              </a:rPr>
              <a:t>with</a:t>
            </a:r>
            <a:r>
              <a:rPr lang="en-AU" sz="1200" kern="1200" dirty="0" smtClean="0">
                <a:solidFill>
                  <a:schemeClr val="tx1"/>
                </a:solidFill>
                <a:effectLst/>
                <a:latin typeface="+mn-lt"/>
                <a:ea typeface="+mn-ea"/>
                <a:cs typeface="+mn-cs"/>
              </a:rPr>
              <a:t> Round-Up is a necessary part of every gardener’s program.</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There are also weeds that choke your passion and drain your creative energy.</a:t>
            </a:r>
          </a:p>
          <a:p>
            <a:r>
              <a:rPr lang="en-AU" sz="1200" b="0" kern="1200" dirty="0" smtClean="0">
                <a:solidFill>
                  <a:schemeClr val="tx1"/>
                </a:solidFill>
                <a:effectLst/>
                <a:latin typeface="+mn-lt"/>
                <a:ea typeface="+mn-ea"/>
                <a:cs typeface="+mn-cs"/>
              </a:rPr>
              <a:t>Are there things </a:t>
            </a:r>
            <a:r>
              <a:rPr lang="en-AU" sz="1200" kern="1200" dirty="0" smtClean="0">
                <a:solidFill>
                  <a:schemeClr val="tx1"/>
                </a:solidFill>
                <a:effectLst/>
                <a:latin typeface="+mn-lt"/>
                <a:ea typeface="+mn-ea"/>
                <a:cs typeface="+mn-cs"/>
              </a:rPr>
              <a:t>that you need to pull from your life? Identify those things and get rid of them: unfulfilling tasks, distracting obligations, social media or whatever. Pull the weeds. Get them at the root so they don’t grow back! Then, with renewed passion, use your passion to create something beautiful with God.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21</a:t>
            </a:fld>
            <a:endParaRPr lang="en-NZ"/>
          </a:p>
        </p:txBody>
      </p:sp>
    </p:spTree>
    <p:extLst>
      <p:ext uri="{BB962C8B-B14F-4D97-AF65-F5344CB8AC3E}">
        <p14:creationId xmlns:p14="http://schemas.microsoft.com/office/powerpoint/2010/main" val="381135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22</a:t>
            </a:fld>
            <a:endParaRPr lang="en-NZ"/>
          </a:p>
        </p:txBody>
      </p:sp>
    </p:spTree>
    <p:extLst>
      <p:ext uri="{BB962C8B-B14F-4D97-AF65-F5344CB8AC3E}">
        <p14:creationId xmlns:p14="http://schemas.microsoft.com/office/powerpoint/2010/main" val="239097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According to Psychology Today, </a:t>
            </a:r>
            <a:r>
              <a:rPr lang="en-NZ"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In this ultra-busy, highly-automated, computer-oriented world, we work with our hands less and less.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What would you like to create, fix or do? Once you identify what you want to create, you might need to find a pattern or download a set of instructions or find a DIY video on YouTube.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When is the last time</a:t>
            </a:r>
            <a:r>
              <a:rPr lang="en-AU" sz="1200" kern="1200" dirty="0" smtClean="0">
                <a:solidFill>
                  <a:schemeClr val="tx1"/>
                </a:solidFill>
                <a:effectLst/>
                <a:latin typeface="+mn-lt"/>
                <a:ea typeface="+mn-ea"/>
                <a:cs typeface="+mn-cs"/>
              </a:rPr>
              <a:t> you made something with your hands?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23</a:t>
            </a:fld>
            <a:endParaRPr lang="en-NZ"/>
          </a:p>
        </p:txBody>
      </p:sp>
    </p:spTree>
    <p:extLst>
      <p:ext uri="{BB962C8B-B14F-4D97-AF65-F5344CB8AC3E}">
        <p14:creationId xmlns:p14="http://schemas.microsoft.com/office/powerpoint/2010/main" val="2135686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24</a:t>
            </a:fld>
            <a:endParaRPr lang="en-NZ"/>
          </a:p>
        </p:txBody>
      </p:sp>
    </p:spTree>
    <p:extLst>
      <p:ext uri="{BB962C8B-B14F-4D97-AF65-F5344CB8AC3E}">
        <p14:creationId xmlns:p14="http://schemas.microsoft.com/office/powerpoint/2010/main" val="227013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 mentioned last week about a guy who learned a new skill every year.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Author Julia Cameron recommends “The Artist Date.” The Artist Date is a festive, solo expedition to explore something that interests you. The Artist Date need not be overtly “artistic”—think mischief more than mastery. Artist Dates fire up the imagination. They spark whimsy. They encourage play. Since art is about the play of ideas, they feed our creative work by replenishing our inner well of images and inspiration.</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brains benefit when we put ourselves in new environments. The scientific term for it is </a:t>
            </a:r>
            <a:r>
              <a:rPr lang="en-AU" sz="1200" b="1" kern="1200" dirty="0" smtClean="0">
                <a:solidFill>
                  <a:schemeClr val="tx1"/>
                </a:solidFill>
                <a:effectLst/>
                <a:latin typeface="+mn-lt"/>
                <a:ea typeface="+mn-ea"/>
                <a:cs typeface="+mn-cs"/>
              </a:rPr>
              <a:t>neuroplasticity</a:t>
            </a:r>
            <a:r>
              <a:rPr lang="en-AU" sz="1200" b="0" kern="1200" baseline="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When we give ourselves new experiences …</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But the opposite is true as well. “</a:t>
            </a:r>
            <a:r>
              <a:rPr lang="en-AU" sz="1200" b="1" kern="1200" dirty="0" smtClean="0">
                <a:solidFill>
                  <a:schemeClr val="tx1"/>
                </a:solidFill>
                <a:effectLst/>
                <a:latin typeface="+mn-lt"/>
                <a:ea typeface="+mn-ea"/>
                <a:cs typeface="+mn-cs"/>
              </a:rPr>
              <a:t>When people stop </a:t>
            </a:r>
            <a:r>
              <a:rPr lang="en-NZ" sz="1200" kern="1200" dirty="0" smtClean="0">
                <a:solidFill>
                  <a:schemeClr val="tx1"/>
                </a:solidFill>
                <a:effectLst/>
                <a:latin typeface="+mn-lt"/>
                <a:ea typeface="+mn-ea"/>
                <a:cs typeface="+mn-cs"/>
              </a:rPr>
              <a:t>…</a:t>
            </a:r>
          </a:p>
          <a:p>
            <a:r>
              <a:rPr lang="en-AU" sz="1200" b="1" kern="1200" dirty="0" smtClean="0">
                <a:solidFill>
                  <a:schemeClr val="tx1"/>
                </a:solidFill>
                <a:effectLst/>
                <a:latin typeface="+mn-lt"/>
                <a:ea typeface="+mn-ea"/>
                <a:cs typeface="+mn-cs"/>
              </a:rPr>
              <a:t>Plan an artist date </a:t>
            </a:r>
            <a:r>
              <a:rPr lang="en-AU" sz="1200" kern="1200" dirty="0" smtClean="0">
                <a:solidFill>
                  <a:schemeClr val="tx1"/>
                </a:solidFill>
                <a:effectLst/>
                <a:latin typeface="+mn-lt"/>
                <a:ea typeface="+mn-ea"/>
                <a:cs typeface="+mn-cs"/>
              </a:rPr>
              <a:t>in the next month. What will it be? Journal your idea.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25</a:t>
            </a:fld>
            <a:endParaRPr lang="en-NZ"/>
          </a:p>
        </p:txBody>
      </p:sp>
    </p:spTree>
    <p:extLst>
      <p:ext uri="{BB962C8B-B14F-4D97-AF65-F5344CB8AC3E}">
        <p14:creationId xmlns:p14="http://schemas.microsoft.com/office/powerpoint/2010/main" val="2569372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26</a:t>
            </a:fld>
            <a:endParaRPr lang="en-NZ"/>
          </a:p>
        </p:txBody>
      </p:sp>
    </p:spTree>
    <p:extLst>
      <p:ext uri="{BB962C8B-B14F-4D97-AF65-F5344CB8AC3E}">
        <p14:creationId xmlns:p14="http://schemas.microsoft.com/office/powerpoint/2010/main" val="2255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Let’s face it, being highly imaginative isn’t what you always feel like at the end of a busy week. More like blobbing and escaping! Now, part of this is personality. But we can all make a memory. Even simple things like making a pizza together or dressing up to go to latest Marvel or Star Wars movie!</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are some </a:t>
            </a:r>
            <a:r>
              <a:rPr lang="en-NZ" sz="1200" b="1"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27</a:t>
            </a:fld>
            <a:endParaRPr lang="en-NZ"/>
          </a:p>
        </p:txBody>
      </p:sp>
    </p:spTree>
    <p:extLst>
      <p:ext uri="{BB962C8B-B14F-4D97-AF65-F5344CB8AC3E}">
        <p14:creationId xmlns:p14="http://schemas.microsoft.com/office/powerpoint/2010/main" val="203303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28</a:t>
            </a:fld>
            <a:endParaRPr lang="en-NZ"/>
          </a:p>
        </p:txBody>
      </p:sp>
    </p:spTree>
    <p:extLst>
      <p:ext uri="{BB962C8B-B14F-4D97-AF65-F5344CB8AC3E}">
        <p14:creationId xmlns:p14="http://schemas.microsoft.com/office/powerpoint/2010/main" val="2840833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Viktor Frankl argued that unfulfilled responsibility leads to feelings of anxiety. Could this be why so many young people are floundering with their feelings? Among U.S. school leavers … The figures are similar here I’m sure.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When I take </a:t>
            </a:r>
            <a:r>
              <a:rPr lang="en-NZ" sz="1200" kern="1200" dirty="0" smtClean="0">
                <a:solidFill>
                  <a:schemeClr val="tx1"/>
                </a:solidFill>
                <a:effectLst/>
                <a:latin typeface="+mn-lt"/>
                <a:ea typeface="+mn-ea"/>
                <a:cs typeface="+mn-cs"/>
              </a:rPr>
              <a:t>…</a:t>
            </a:r>
          </a:p>
          <a:p>
            <a:r>
              <a:rPr lang="en-AU" sz="1200" b="1" kern="1200" dirty="0" smtClean="0">
                <a:solidFill>
                  <a:schemeClr val="tx1"/>
                </a:solidFill>
                <a:effectLst/>
                <a:latin typeface="+mn-lt"/>
                <a:ea typeface="+mn-ea"/>
                <a:cs typeface="+mn-cs"/>
              </a:rPr>
              <a:t>What new areas </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29</a:t>
            </a:fld>
            <a:endParaRPr lang="en-NZ"/>
          </a:p>
        </p:txBody>
      </p:sp>
    </p:spTree>
    <p:extLst>
      <p:ext uri="{BB962C8B-B14F-4D97-AF65-F5344CB8AC3E}">
        <p14:creationId xmlns:p14="http://schemas.microsoft.com/office/powerpoint/2010/main" val="3738018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30</a:t>
            </a:fld>
            <a:endParaRPr lang="en-NZ"/>
          </a:p>
        </p:txBody>
      </p:sp>
    </p:spTree>
    <p:extLst>
      <p:ext uri="{BB962C8B-B14F-4D97-AF65-F5344CB8AC3E}">
        <p14:creationId xmlns:p14="http://schemas.microsoft.com/office/powerpoint/2010/main" val="330623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Aristotle defined three different types of friends who tend to make their way into our lives …</a:t>
            </a:r>
          </a:p>
          <a:p>
            <a:r>
              <a:rPr lang="en-AU" sz="1200" kern="1200" dirty="0" smtClean="0">
                <a:solidFill>
                  <a:schemeClr val="tx1"/>
                </a:solidFill>
                <a:effectLst/>
                <a:latin typeface="+mn-lt"/>
                <a:ea typeface="+mn-ea"/>
                <a:cs typeface="+mn-cs"/>
              </a:rPr>
              <a:t>The first two kinds of friendships last as long as there is something useful or pleasurable to be gained from the relationship. Those based in virtue go deeper than convenience and encourage us in our shared commitments.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Key principle: BE THE FRIEND YOU WISH TO HAVE.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are the qualities </a:t>
            </a:r>
            <a:r>
              <a:rPr lang="en-NZ"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The classic example of friendship in the Bible is </a:t>
            </a:r>
            <a:r>
              <a:rPr lang="en-AU" sz="1200" b="1" kern="1200" dirty="0" smtClean="0">
                <a:solidFill>
                  <a:schemeClr val="tx1"/>
                </a:solidFill>
                <a:effectLst/>
                <a:latin typeface="+mn-lt"/>
                <a:ea typeface="+mn-ea"/>
                <a:cs typeface="+mn-cs"/>
              </a:rPr>
              <a:t>David and Jonathan</a:t>
            </a:r>
            <a:r>
              <a:rPr lang="en-AU" sz="1200" kern="1200" dirty="0" smtClean="0">
                <a:solidFill>
                  <a:schemeClr val="tx1"/>
                </a:solidFill>
                <a:effectLst/>
                <a:latin typeface="+mn-lt"/>
                <a:ea typeface="+mn-ea"/>
                <a:cs typeface="+mn-cs"/>
              </a:rPr>
              <a:t>. Jonathan recognised a kindred spirit in David from the beginning. They were both excellent fighters and men of integrity and common sense.  So Jonathan made a covenant with David because he loved him as himself.  Jonathan cared about David’s welfare. And even though his father become David’s sworn enemy, Jonathan remained loyal. In Samuel 23, David was at </a:t>
            </a:r>
            <a:r>
              <a:rPr lang="en-AU" sz="1200" kern="1200" dirty="0" err="1" smtClean="0">
                <a:solidFill>
                  <a:schemeClr val="tx1"/>
                </a:solidFill>
                <a:effectLst/>
                <a:latin typeface="+mn-lt"/>
                <a:ea typeface="+mn-ea"/>
                <a:cs typeface="+mn-cs"/>
              </a:rPr>
              <a:t>Horesh</a:t>
            </a:r>
            <a:r>
              <a:rPr lang="en-AU" sz="1200" kern="1200" dirty="0" smtClean="0">
                <a:solidFill>
                  <a:schemeClr val="tx1"/>
                </a:solidFill>
                <a:effectLst/>
                <a:latin typeface="+mn-lt"/>
                <a:ea typeface="+mn-ea"/>
                <a:cs typeface="+mn-cs"/>
              </a:rPr>
              <a:t> in the Desert of </a:t>
            </a:r>
            <a:r>
              <a:rPr lang="en-AU" sz="1200" kern="1200" dirty="0" err="1" smtClean="0">
                <a:solidFill>
                  <a:schemeClr val="tx1"/>
                </a:solidFill>
                <a:effectLst/>
                <a:latin typeface="+mn-lt"/>
                <a:ea typeface="+mn-ea"/>
                <a:cs typeface="+mn-cs"/>
              </a:rPr>
              <a:t>Ziph</a:t>
            </a:r>
            <a:r>
              <a:rPr lang="en-AU" sz="1200" kern="1200" dirty="0" smtClean="0">
                <a:solidFill>
                  <a:schemeClr val="tx1"/>
                </a:solidFill>
                <a:effectLst/>
                <a:latin typeface="+mn-lt"/>
                <a:ea typeface="+mn-ea"/>
                <a:cs typeface="+mn-cs"/>
              </a:rPr>
              <a:t> and learned that Saul had come out to take his life.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16 And Saul’s son Jonathan went to David at </a:t>
            </a:r>
            <a:r>
              <a:rPr lang="en-AU" sz="1200" kern="1200" dirty="0" err="1" smtClean="0">
                <a:solidFill>
                  <a:schemeClr val="tx1"/>
                </a:solidFill>
                <a:effectLst/>
                <a:latin typeface="+mn-lt"/>
                <a:ea typeface="+mn-ea"/>
                <a:cs typeface="+mn-cs"/>
              </a:rPr>
              <a:t>Horesh</a:t>
            </a:r>
            <a:r>
              <a:rPr lang="en-AU" sz="1200" kern="1200" dirty="0" smtClean="0">
                <a:solidFill>
                  <a:schemeClr val="tx1"/>
                </a:solidFill>
                <a:effectLst/>
                <a:latin typeface="+mn-lt"/>
                <a:ea typeface="+mn-ea"/>
                <a:cs typeface="+mn-cs"/>
              </a:rPr>
              <a:t> and helped him find strength in God. (1 Samuel 23:15-16).</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will be looking at David’s some more next week as we begin our 2020 vision series.</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Question to ponder: </a:t>
            </a:r>
            <a:r>
              <a:rPr lang="en-AU" sz="1200" kern="1200" dirty="0" smtClean="0">
                <a:solidFill>
                  <a:schemeClr val="tx1"/>
                </a:solidFill>
                <a:effectLst/>
                <a:latin typeface="+mn-lt"/>
                <a:ea typeface="+mn-ea"/>
                <a:cs typeface="+mn-cs"/>
              </a:rPr>
              <a:t>Do I </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3</a:t>
            </a:fld>
            <a:endParaRPr lang="en-NZ"/>
          </a:p>
        </p:txBody>
      </p:sp>
    </p:spTree>
    <p:extLst>
      <p:ext uri="{BB962C8B-B14F-4D97-AF65-F5344CB8AC3E}">
        <p14:creationId xmlns:p14="http://schemas.microsoft.com/office/powerpoint/2010/main" val="298187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“Life is </a:t>
            </a:r>
            <a:r>
              <a:rPr lang="en-NZ"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Research shows that as we get older, our dopamine levels decrease, making us more adverse to risky behaviour. This can be a good thing … but it might also mean remaining on the sidelines when adventure awaits. Think Bilbo Baggins before he met the dwarfs!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God factor is HUGE. God is blessing the world through people. The blind are seeing, the deaf are hearing, the lame are walking and good news is being preached to the por. And we are a part of it! How is this possible through ordinary men and women like you and I? </a:t>
            </a:r>
            <a:r>
              <a:rPr lang="en-AU" sz="1200" b="1" kern="1200" dirty="0" smtClean="0">
                <a:solidFill>
                  <a:schemeClr val="tx1"/>
                </a:solidFill>
                <a:effectLst/>
                <a:latin typeface="+mn-lt"/>
                <a:ea typeface="+mn-ea"/>
                <a:cs typeface="+mn-cs"/>
              </a:rPr>
              <a:t>God can do </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[Earl Roberts: “IMPOSSIBLE, POSSIBLE, PROBABLE, DONE.”]</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So what ways </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31</a:t>
            </a:fld>
            <a:endParaRPr lang="en-NZ"/>
          </a:p>
        </p:txBody>
      </p:sp>
    </p:spTree>
    <p:extLst>
      <p:ext uri="{BB962C8B-B14F-4D97-AF65-F5344CB8AC3E}">
        <p14:creationId xmlns:p14="http://schemas.microsoft.com/office/powerpoint/2010/main" val="3665444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32</a:t>
            </a:fld>
            <a:endParaRPr lang="en-NZ"/>
          </a:p>
        </p:txBody>
      </p:sp>
    </p:spTree>
    <p:extLst>
      <p:ext uri="{BB962C8B-B14F-4D97-AF65-F5344CB8AC3E}">
        <p14:creationId xmlns:p14="http://schemas.microsoft.com/office/powerpoint/2010/main" val="103059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 So true. But Dr Seuss’ advice is to get moving and see what happens….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33</a:t>
            </a:fld>
            <a:endParaRPr lang="en-NZ"/>
          </a:p>
        </p:txBody>
      </p:sp>
    </p:spTree>
    <p:extLst>
      <p:ext uri="{BB962C8B-B14F-4D97-AF65-F5344CB8AC3E}">
        <p14:creationId xmlns:p14="http://schemas.microsoft.com/office/powerpoint/2010/main" val="944496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34</a:t>
            </a:fld>
            <a:endParaRPr lang="en-NZ"/>
          </a:p>
        </p:txBody>
      </p:sp>
    </p:spTree>
    <p:extLst>
      <p:ext uri="{BB962C8B-B14F-4D97-AF65-F5344CB8AC3E}">
        <p14:creationId xmlns:p14="http://schemas.microsoft.com/office/powerpoint/2010/main" val="3949290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35</a:t>
            </a:fld>
            <a:endParaRPr lang="en-NZ"/>
          </a:p>
        </p:txBody>
      </p:sp>
    </p:spTree>
    <p:extLst>
      <p:ext uri="{BB962C8B-B14F-4D97-AF65-F5344CB8AC3E}">
        <p14:creationId xmlns:p14="http://schemas.microsoft.com/office/powerpoint/2010/main" val="253561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Aristotle defined three different types of friends who tend to make their way into our lives …</a:t>
            </a:r>
          </a:p>
          <a:p>
            <a:r>
              <a:rPr lang="en-AU" sz="1200" kern="1200" dirty="0" smtClean="0">
                <a:solidFill>
                  <a:schemeClr val="tx1"/>
                </a:solidFill>
                <a:effectLst/>
                <a:latin typeface="+mn-lt"/>
                <a:ea typeface="+mn-ea"/>
                <a:cs typeface="+mn-cs"/>
              </a:rPr>
              <a:t>The first two kinds of friendships last as long as there is something useful or pleasurable to be gained from the relationship. Those based in virtue go deeper than convenience and encourage us in our shared commitments.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Key principle: BE THE FRIEND YOU WISH TO HAVE. </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are the qualities </a:t>
            </a:r>
            <a:r>
              <a:rPr lang="en-NZ"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The classic example of friendship in the Bible is </a:t>
            </a:r>
            <a:r>
              <a:rPr lang="en-AU" sz="1200" b="1" kern="1200" dirty="0" smtClean="0">
                <a:solidFill>
                  <a:schemeClr val="tx1"/>
                </a:solidFill>
                <a:effectLst/>
                <a:latin typeface="+mn-lt"/>
                <a:ea typeface="+mn-ea"/>
                <a:cs typeface="+mn-cs"/>
              </a:rPr>
              <a:t>David and Jonathan</a:t>
            </a:r>
            <a:r>
              <a:rPr lang="en-AU" sz="1200" kern="1200" dirty="0" smtClean="0">
                <a:solidFill>
                  <a:schemeClr val="tx1"/>
                </a:solidFill>
                <a:effectLst/>
                <a:latin typeface="+mn-lt"/>
                <a:ea typeface="+mn-ea"/>
                <a:cs typeface="+mn-cs"/>
              </a:rPr>
              <a:t>. Jonathan recognised a kindred spirit in David from the beginning. They were both excellent fighters and men of integrity and common sense.  So Jonathan made a covenant with David because he loved him as himself.  Jonathan cared about David’s welfare. And even though his father become David’s sworn enemy, Jonathan remained loyal. In Samuel 23, David was at </a:t>
            </a:r>
            <a:r>
              <a:rPr lang="en-AU" sz="1200" kern="1200" dirty="0" err="1" smtClean="0">
                <a:solidFill>
                  <a:schemeClr val="tx1"/>
                </a:solidFill>
                <a:effectLst/>
                <a:latin typeface="+mn-lt"/>
                <a:ea typeface="+mn-ea"/>
                <a:cs typeface="+mn-cs"/>
              </a:rPr>
              <a:t>Horesh</a:t>
            </a:r>
            <a:r>
              <a:rPr lang="en-AU" sz="1200" kern="1200" dirty="0" smtClean="0">
                <a:solidFill>
                  <a:schemeClr val="tx1"/>
                </a:solidFill>
                <a:effectLst/>
                <a:latin typeface="+mn-lt"/>
                <a:ea typeface="+mn-ea"/>
                <a:cs typeface="+mn-cs"/>
              </a:rPr>
              <a:t> in the Desert of </a:t>
            </a:r>
            <a:r>
              <a:rPr lang="en-AU" sz="1200" kern="1200" dirty="0" err="1" smtClean="0">
                <a:solidFill>
                  <a:schemeClr val="tx1"/>
                </a:solidFill>
                <a:effectLst/>
                <a:latin typeface="+mn-lt"/>
                <a:ea typeface="+mn-ea"/>
                <a:cs typeface="+mn-cs"/>
              </a:rPr>
              <a:t>Ziph</a:t>
            </a:r>
            <a:r>
              <a:rPr lang="en-AU" sz="1200" kern="1200" dirty="0" smtClean="0">
                <a:solidFill>
                  <a:schemeClr val="tx1"/>
                </a:solidFill>
                <a:effectLst/>
                <a:latin typeface="+mn-lt"/>
                <a:ea typeface="+mn-ea"/>
                <a:cs typeface="+mn-cs"/>
              </a:rPr>
              <a:t> and learned that Saul had come out to take his life.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16 And Saul’s son Jonathan went to David at </a:t>
            </a:r>
            <a:r>
              <a:rPr lang="en-AU" sz="1200" kern="1200" dirty="0" err="1" smtClean="0">
                <a:solidFill>
                  <a:schemeClr val="tx1"/>
                </a:solidFill>
                <a:effectLst/>
                <a:latin typeface="+mn-lt"/>
                <a:ea typeface="+mn-ea"/>
                <a:cs typeface="+mn-cs"/>
              </a:rPr>
              <a:t>Horesh</a:t>
            </a:r>
            <a:r>
              <a:rPr lang="en-AU" sz="1200" kern="1200" dirty="0" smtClean="0">
                <a:solidFill>
                  <a:schemeClr val="tx1"/>
                </a:solidFill>
                <a:effectLst/>
                <a:latin typeface="+mn-lt"/>
                <a:ea typeface="+mn-ea"/>
                <a:cs typeface="+mn-cs"/>
              </a:rPr>
              <a:t> and helped him find strength in God. (1 Samuel 23:15-16).</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will be looking at David’s some more next week as we begin our 2020 vision series.</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Question to ponder: </a:t>
            </a:r>
            <a:r>
              <a:rPr lang="en-AU" sz="1200" kern="1200" dirty="0" smtClean="0">
                <a:solidFill>
                  <a:schemeClr val="tx1"/>
                </a:solidFill>
                <a:effectLst/>
                <a:latin typeface="+mn-lt"/>
                <a:ea typeface="+mn-ea"/>
                <a:cs typeface="+mn-cs"/>
              </a:rPr>
              <a:t>Do I </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5</a:t>
            </a:fld>
            <a:endParaRPr lang="en-NZ"/>
          </a:p>
        </p:txBody>
      </p:sp>
    </p:spTree>
    <p:extLst>
      <p:ext uri="{BB962C8B-B14F-4D97-AF65-F5344CB8AC3E}">
        <p14:creationId xmlns:p14="http://schemas.microsoft.com/office/powerpoint/2010/main" val="53485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6</a:t>
            </a:fld>
            <a:endParaRPr lang="en-NZ"/>
          </a:p>
        </p:txBody>
      </p:sp>
    </p:spTree>
    <p:extLst>
      <p:ext uri="{BB962C8B-B14F-4D97-AF65-F5344CB8AC3E}">
        <p14:creationId xmlns:p14="http://schemas.microsoft.com/office/powerpoint/2010/main" val="278774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As I shared last year, Rachael and lost our firstborn son in the mid-90’s. After our daughter Emma was born a year and a half later, we wanted to say that we had two kids. We wanted to share our story. But we couldn’t share with the same degree of honesty with everybody. Some people wanted to hear more, some changed the subject and some people ran for the hills. We learned to choose our moment and choose our audience. But it was vital that we could share with someone!</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Vulnerability, appropriately expressed, is essential to our mental and spiritual health.</a:t>
            </a:r>
            <a:endParaRPr lang="en-NZ" sz="1200" kern="1200" dirty="0" smtClean="0">
              <a:solidFill>
                <a:schemeClr val="tx1"/>
              </a:solidFill>
              <a:effectLst/>
              <a:latin typeface="+mn-lt"/>
              <a:ea typeface="+mn-ea"/>
              <a:cs typeface="+mn-cs"/>
            </a:endParaRPr>
          </a:p>
          <a:p>
            <a:r>
              <a:rPr lang="en-AU" sz="1200" b="1" kern="1200" dirty="0" err="1" smtClean="0">
                <a:solidFill>
                  <a:schemeClr val="tx1"/>
                </a:solidFill>
                <a:effectLst/>
                <a:latin typeface="+mn-lt"/>
                <a:ea typeface="+mn-ea"/>
                <a:cs typeface="+mn-cs"/>
              </a:rPr>
              <a:t>Brené</a:t>
            </a:r>
            <a:r>
              <a:rPr lang="en-AU" sz="1200" b="1" kern="1200" dirty="0" smtClean="0">
                <a:solidFill>
                  <a:schemeClr val="tx1"/>
                </a:solidFill>
                <a:effectLst/>
                <a:latin typeface="+mn-lt"/>
                <a:ea typeface="+mn-ea"/>
                <a:cs typeface="+mn-cs"/>
              </a:rPr>
              <a:t> Brown writes, </a:t>
            </a:r>
            <a:r>
              <a:rPr lang="en-NZ" sz="1200" b="1" kern="1200" dirty="0" smtClean="0">
                <a:solidFill>
                  <a:schemeClr val="tx1"/>
                </a:solidFill>
                <a:effectLst/>
                <a:latin typeface="+mn-lt"/>
                <a:ea typeface="+mn-ea"/>
                <a:cs typeface="+mn-cs"/>
              </a:rPr>
              <a:t>…</a:t>
            </a:r>
          </a:p>
          <a:p>
            <a:r>
              <a:rPr lang="en-AU" sz="1200" b="1" kern="1200" dirty="0" smtClean="0">
                <a:solidFill>
                  <a:schemeClr val="tx1"/>
                </a:solidFill>
                <a:effectLst/>
                <a:latin typeface="+mn-lt"/>
                <a:ea typeface="+mn-ea"/>
                <a:cs typeface="+mn-cs"/>
              </a:rPr>
              <a:t>Is there someone </a:t>
            </a:r>
            <a:r>
              <a:rPr lang="en-AU" sz="1200" kern="1200" dirty="0" smtClean="0">
                <a:solidFill>
                  <a:schemeClr val="tx1"/>
                </a:solidFill>
                <a:effectLst/>
                <a:latin typeface="+mn-lt"/>
                <a:ea typeface="+mn-ea"/>
                <a:cs typeface="+mn-cs"/>
              </a:rPr>
              <a:t>…</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Your courage to bring your whole, beautiful self out into the open just might inspire them to do the same.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7</a:t>
            </a:fld>
            <a:endParaRPr lang="en-NZ"/>
          </a:p>
        </p:txBody>
      </p:sp>
    </p:spTree>
    <p:extLst>
      <p:ext uri="{BB962C8B-B14F-4D97-AF65-F5344CB8AC3E}">
        <p14:creationId xmlns:p14="http://schemas.microsoft.com/office/powerpoint/2010/main" val="95836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8</a:t>
            </a:fld>
            <a:endParaRPr lang="en-NZ"/>
          </a:p>
        </p:txBody>
      </p:sp>
    </p:spTree>
    <p:extLst>
      <p:ext uri="{BB962C8B-B14F-4D97-AF65-F5344CB8AC3E}">
        <p14:creationId xmlns:p14="http://schemas.microsoft.com/office/powerpoint/2010/main" val="113053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“Come on over …Three phrases which RL found wonderful to hear (with four kids – two with Downs Syndrome).</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Often we think we have to have everything perfect to offer hospitality. But it doesn’t require an elaborate meal with your best china or making sure every nook and cranny is clean. RL talks about </a:t>
            </a:r>
            <a:r>
              <a:rPr lang="en-AU" sz="1200" b="1" kern="1200" dirty="0" smtClean="0">
                <a:solidFill>
                  <a:schemeClr val="tx1"/>
                </a:solidFill>
                <a:effectLst/>
                <a:latin typeface="+mn-lt"/>
                <a:ea typeface="+mn-ea"/>
                <a:cs typeface="+mn-cs"/>
              </a:rPr>
              <a:t>“casual frequency</a:t>
            </a:r>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it comes to hospitality, we tend to think of inviting the people we know already – family, friends, people from church. But Jesus talked a lot about inviting people you don’t know. </a:t>
            </a:r>
            <a:r>
              <a:rPr lang="en-AU" sz="1200" b="1" kern="1200" dirty="0" smtClean="0">
                <a:solidFill>
                  <a:schemeClr val="tx1"/>
                </a:solidFill>
                <a:effectLst/>
                <a:latin typeface="+mn-lt"/>
                <a:ea typeface="+mn-ea"/>
                <a:cs typeface="+mn-cs"/>
              </a:rPr>
              <a:t>A recent survey </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What an opportunity to “break the ice” and build community! Our new location will have hundreds of new neighbours right on our doorstep!</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Who is … </a:t>
            </a:r>
            <a:r>
              <a:rPr lang="en-AU" sz="1200" kern="1200" dirty="0" smtClean="0">
                <a:solidFill>
                  <a:schemeClr val="tx1"/>
                </a:solidFill>
                <a:effectLst/>
                <a:latin typeface="+mn-lt"/>
                <a:ea typeface="+mn-ea"/>
                <a:cs typeface="+mn-cs"/>
              </a:rPr>
              <a:t>the most hospitable person you know? What characteristics of hospitality do they exude?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CE93487-D6E1-456B-BDC8-14D5CA05A49B}" type="slidenum">
              <a:rPr lang="en-NZ" smtClean="0"/>
              <a:t>9</a:t>
            </a:fld>
            <a:endParaRPr lang="en-NZ"/>
          </a:p>
        </p:txBody>
      </p:sp>
    </p:spTree>
    <p:extLst>
      <p:ext uri="{BB962C8B-B14F-4D97-AF65-F5344CB8AC3E}">
        <p14:creationId xmlns:p14="http://schemas.microsoft.com/office/powerpoint/2010/main" val="147186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CE93487-D6E1-456B-BDC8-14D5CA05A49B}" type="slidenum">
              <a:rPr lang="en-NZ" smtClean="0"/>
              <a:t>10</a:t>
            </a:fld>
            <a:endParaRPr lang="en-NZ"/>
          </a:p>
        </p:txBody>
      </p:sp>
    </p:spTree>
    <p:extLst>
      <p:ext uri="{BB962C8B-B14F-4D97-AF65-F5344CB8AC3E}">
        <p14:creationId xmlns:p14="http://schemas.microsoft.com/office/powerpoint/2010/main" val="276086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93D5A8-E732-45DA-B55F-E1FAD4DDDB00}" type="datetimeFigureOut">
              <a:rPr lang="en-NZ" smtClean="0"/>
              <a:t>24/01/2020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111365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3D5A8-E732-45DA-B55F-E1FAD4DDDB00}" type="datetimeFigureOut">
              <a:rPr lang="en-NZ" smtClean="0"/>
              <a:t>24/01/2020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18260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3D5A8-E732-45DA-B55F-E1FAD4DDDB00}" type="datetimeFigureOut">
              <a:rPr lang="en-NZ" smtClean="0"/>
              <a:t>24/01/2020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34119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3D5A8-E732-45DA-B55F-E1FAD4DDDB00}" type="datetimeFigureOut">
              <a:rPr lang="en-NZ" smtClean="0"/>
              <a:t>24/01/2020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97765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3D5A8-E732-45DA-B55F-E1FAD4DDDB00}" type="datetimeFigureOut">
              <a:rPr lang="en-NZ" smtClean="0"/>
              <a:t>24/01/2020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168180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93D5A8-E732-45DA-B55F-E1FAD4DDDB00}" type="datetimeFigureOut">
              <a:rPr lang="en-NZ" smtClean="0"/>
              <a:t>24/01/2020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124434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93D5A8-E732-45DA-B55F-E1FAD4DDDB00}" type="datetimeFigureOut">
              <a:rPr lang="en-NZ" smtClean="0"/>
              <a:t>24/01/2020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320515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93D5A8-E732-45DA-B55F-E1FAD4DDDB00}" type="datetimeFigureOut">
              <a:rPr lang="en-NZ" smtClean="0"/>
              <a:t>24/01/2020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411998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3D5A8-E732-45DA-B55F-E1FAD4DDDB00}" type="datetimeFigureOut">
              <a:rPr lang="en-NZ" smtClean="0"/>
              <a:t>24/01/2020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75972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D5A8-E732-45DA-B55F-E1FAD4DDDB00}" type="datetimeFigureOut">
              <a:rPr lang="en-NZ" smtClean="0"/>
              <a:t>24/01/2020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59950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D5A8-E732-45DA-B55F-E1FAD4DDDB00}" type="datetimeFigureOut">
              <a:rPr lang="en-NZ" smtClean="0"/>
              <a:t>24/01/2020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97B6F7B-2931-4D91-8EEC-DB608CEE44D7}" type="slidenum">
              <a:rPr lang="en-NZ" smtClean="0"/>
              <a:t>‹#›</a:t>
            </a:fld>
            <a:endParaRPr lang="en-NZ"/>
          </a:p>
        </p:txBody>
      </p:sp>
    </p:spTree>
    <p:extLst>
      <p:ext uri="{BB962C8B-B14F-4D97-AF65-F5344CB8AC3E}">
        <p14:creationId xmlns:p14="http://schemas.microsoft.com/office/powerpoint/2010/main" val="398392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D5A8-E732-45DA-B55F-E1FAD4DDDB00}" type="datetimeFigureOut">
              <a:rPr lang="en-NZ" smtClean="0"/>
              <a:t>24/01/2020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B6F7B-2931-4D91-8EEC-DB608CEE44D7}" type="slidenum">
              <a:rPr lang="en-NZ" smtClean="0"/>
              <a:t>‹#›</a:t>
            </a:fld>
            <a:endParaRPr lang="en-NZ"/>
          </a:p>
        </p:txBody>
      </p:sp>
    </p:spTree>
    <p:extLst>
      <p:ext uri="{BB962C8B-B14F-4D97-AF65-F5344CB8AC3E}">
        <p14:creationId xmlns:p14="http://schemas.microsoft.com/office/powerpoint/2010/main" val="14615962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7200" dirty="0">
                <a:solidFill>
                  <a:srgbClr val="CBA9E5"/>
                </a:solidFill>
                <a:latin typeface="Segoe UI Semibold" panose="020B0702040204020203" pitchFamily="34" charset="0"/>
                <a:cs typeface="Segoe UI Semibold" panose="020B0702040204020203" pitchFamily="34" charset="0"/>
              </a:rPr>
              <a:t>Rhythms of </a:t>
            </a:r>
            <a:r>
              <a:rPr lang="en-AU" sz="7200" dirty="0" smtClean="0">
                <a:solidFill>
                  <a:srgbClr val="CBA9E5"/>
                </a:solidFill>
                <a:latin typeface="Segoe UI Semibold" panose="020B0702040204020203" pitchFamily="34" charset="0"/>
                <a:cs typeface="Segoe UI Semibold" panose="020B0702040204020203" pitchFamily="34" charset="0"/>
              </a:rPr>
              <a:t>Renewal</a:t>
            </a:r>
            <a:endParaRPr lang="en-NZ" sz="7200" dirty="0">
              <a:solidFill>
                <a:srgbClr val="CBA9E5"/>
              </a:solidFill>
              <a:latin typeface="Segoe UI Semibold" panose="020B0702040204020203" pitchFamily="34" charset="0"/>
              <a:cs typeface="Segoe UI Semibold" panose="020B0702040204020203" pitchFamily="34" charset="0"/>
            </a:endParaRPr>
          </a:p>
        </p:txBody>
      </p:sp>
      <p:sp>
        <p:nvSpPr>
          <p:cNvPr id="3" name="Subtitle 2"/>
          <p:cNvSpPr>
            <a:spLocks noGrp="1"/>
          </p:cNvSpPr>
          <p:nvPr>
            <p:ph type="subTitle" idx="1"/>
          </p:nvPr>
        </p:nvSpPr>
        <p:spPr/>
        <p:txBody>
          <a:bodyPr>
            <a:normAutofit/>
          </a:bodyPr>
          <a:lstStyle/>
          <a:p>
            <a:r>
              <a:rPr lang="en-AU" sz="3600" dirty="0" smtClean="0"/>
              <a:t>Part 2: Connect and Create</a:t>
            </a:r>
            <a:endParaRPr lang="en-NZ" sz="3600" dirty="0"/>
          </a:p>
        </p:txBody>
      </p:sp>
    </p:spTree>
    <p:extLst>
      <p:ext uri="{BB962C8B-B14F-4D97-AF65-F5344CB8AC3E}">
        <p14:creationId xmlns:p14="http://schemas.microsoft.com/office/powerpoint/2010/main" val="104684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Be the friend you wish to have: Initiate </a:t>
            </a:r>
            <a:r>
              <a:rPr lang="en-AU" dirty="0">
                <a:solidFill>
                  <a:schemeClr val="tx1">
                    <a:lumMod val="75000"/>
                  </a:schemeClr>
                </a:solidFill>
              </a:rPr>
              <a:t>friendship</a:t>
            </a:r>
          </a:p>
          <a:p>
            <a:r>
              <a:rPr lang="en-AU" dirty="0">
                <a:solidFill>
                  <a:schemeClr val="tx1">
                    <a:lumMod val="75000"/>
                  </a:schemeClr>
                </a:solidFill>
              </a:rPr>
              <a:t>Lead with vulnerability: Better together </a:t>
            </a:r>
            <a:endParaRPr lang="en-NZ" dirty="0">
              <a:solidFill>
                <a:schemeClr val="tx1">
                  <a:lumMod val="75000"/>
                </a:schemeClr>
              </a:solidFill>
            </a:endParaRPr>
          </a:p>
          <a:p>
            <a:r>
              <a:rPr lang="en-AU" dirty="0">
                <a:solidFill>
                  <a:schemeClr val="tx1">
                    <a:lumMod val="75000"/>
                  </a:schemeClr>
                </a:solidFill>
              </a:rPr>
              <a:t>Open-porch policy: Potluck over perfect</a:t>
            </a:r>
            <a:endParaRPr lang="en-NZ" dirty="0">
              <a:solidFill>
                <a:schemeClr val="tx1">
                  <a:lumMod val="75000"/>
                </a:schemeClr>
              </a:solidFill>
            </a:endParaRPr>
          </a:p>
          <a:p>
            <a:r>
              <a:rPr lang="en-AU" dirty="0" smtClean="0">
                <a:solidFill>
                  <a:srgbClr val="CBA9E5"/>
                </a:solidFill>
              </a:rPr>
              <a:t>Bear each other’s burdens: Carry the load </a:t>
            </a:r>
            <a:endParaRPr lang="en-NZ" dirty="0">
              <a:solidFill>
                <a:srgbClr val="CBA9E5"/>
              </a:solidFill>
            </a:endParaRPr>
          </a:p>
        </p:txBody>
      </p:sp>
      <p:pic>
        <p:nvPicPr>
          <p:cNvPr id="4098" name="Picture 2" descr="Image result for share the 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126" y="4053994"/>
            <a:ext cx="4693612" cy="234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42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18. Bear </a:t>
            </a:r>
            <a:r>
              <a:rPr lang="en-AU" dirty="0">
                <a:solidFill>
                  <a:srgbClr val="CBA9E5"/>
                </a:solidFill>
                <a:latin typeface="Segoe UI Semibold" panose="020B0702040204020203" pitchFamily="34" charset="0"/>
                <a:cs typeface="Segoe UI Semibold" panose="020B0702040204020203" pitchFamily="34" charset="0"/>
              </a:rPr>
              <a:t>each other’s burdens: Carry the load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t>Crying not only mentally cleanses us, it can cleanse our body, too. Tears help the body get rid of chemicals that raise cortisol, the stress hormone</a:t>
            </a:r>
            <a:r>
              <a:rPr lang="en-AU" dirty="0" smtClean="0"/>
              <a:t>. </a:t>
            </a:r>
            <a:endParaRPr lang="en-NZ" dirty="0"/>
          </a:p>
          <a:p>
            <a:r>
              <a:rPr lang="en-AU" i="1" dirty="0" smtClean="0"/>
              <a:t>“Carry each </a:t>
            </a:r>
            <a:r>
              <a:rPr lang="en-AU" i="1" dirty="0"/>
              <a:t>other’s burdens, and in this way obey the law of Christ</a:t>
            </a:r>
            <a:r>
              <a:rPr lang="en-AU" i="1" dirty="0" smtClean="0"/>
              <a:t>.”</a:t>
            </a:r>
          </a:p>
          <a:p>
            <a:pPr lvl="1" algn="r"/>
            <a:r>
              <a:rPr lang="en-AU" dirty="0" smtClean="0"/>
              <a:t>Galatians 6:2</a:t>
            </a:r>
            <a:endParaRPr lang="en-NZ" dirty="0"/>
          </a:p>
          <a:p>
            <a:r>
              <a:rPr lang="en-AU" b="1" dirty="0"/>
              <a:t>Think of the people in your life. Who has a burden you can help shoulder? Write their name down and commit to reaching out to them this week. </a:t>
            </a:r>
            <a:endParaRPr lang="en-NZ" b="1" dirty="0"/>
          </a:p>
          <a:p>
            <a:endParaRPr lang="en-NZ" dirty="0"/>
          </a:p>
        </p:txBody>
      </p:sp>
    </p:spTree>
    <p:extLst>
      <p:ext uri="{BB962C8B-B14F-4D97-AF65-F5344CB8AC3E}">
        <p14:creationId xmlns:p14="http://schemas.microsoft.com/office/powerpoint/2010/main" val="10367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5640946" y="1825625"/>
            <a:ext cx="5712854" cy="4626690"/>
          </a:xfrm>
        </p:spPr>
        <p:txBody>
          <a:bodyPr>
            <a:normAutofit/>
          </a:bodyPr>
          <a:lstStyle/>
          <a:p>
            <a:r>
              <a:rPr lang="en-AU" dirty="0">
                <a:solidFill>
                  <a:schemeClr val="tx1">
                    <a:lumMod val="75000"/>
                  </a:schemeClr>
                </a:solidFill>
              </a:rPr>
              <a:t>Be the friend you wish to have: Initiate f</a:t>
            </a:r>
            <a:r>
              <a:rPr lang="en-AU" dirty="0">
                <a:solidFill>
                  <a:schemeClr val="tx1">
                    <a:lumMod val="75000"/>
                  </a:schemeClr>
                </a:solidFill>
              </a:rPr>
              <a:t>riendship</a:t>
            </a:r>
          </a:p>
          <a:p>
            <a:r>
              <a:rPr lang="en-AU" dirty="0">
                <a:solidFill>
                  <a:schemeClr val="tx1">
                    <a:lumMod val="75000"/>
                  </a:schemeClr>
                </a:solidFill>
              </a:rPr>
              <a:t>Lead with vulnerability: Better together </a:t>
            </a:r>
            <a:endParaRPr lang="en-NZ" dirty="0">
              <a:solidFill>
                <a:schemeClr val="tx1">
                  <a:lumMod val="75000"/>
                </a:schemeClr>
              </a:solidFill>
            </a:endParaRPr>
          </a:p>
          <a:p>
            <a:r>
              <a:rPr lang="en-AU" dirty="0">
                <a:solidFill>
                  <a:schemeClr val="tx1">
                    <a:lumMod val="75000"/>
                  </a:schemeClr>
                </a:solidFill>
              </a:rPr>
              <a:t>Open-porch policy: Potluck over perfect</a:t>
            </a:r>
            <a:endParaRPr lang="en-NZ" dirty="0">
              <a:solidFill>
                <a:schemeClr val="tx1">
                  <a:lumMod val="75000"/>
                </a:schemeClr>
              </a:solidFill>
            </a:endParaRPr>
          </a:p>
          <a:p>
            <a:r>
              <a:rPr lang="en-AU" dirty="0">
                <a:solidFill>
                  <a:schemeClr val="tx1">
                    <a:lumMod val="75000"/>
                  </a:schemeClr>
                </a:solidFill>
              </a:rPr>
              <a:t>Bear </a:t>
            </a:r>
            <a:r>
              <a:rPr lang="en-AU" dirty="0">
                <a:solidFill>
                  <a:schemeClr val="tx1">
                    <a:lumMod val="75000"/>
                  </a:schemeClr>
                </a:solidFill>
              </a:rPr>
              <a:t>each other’s burdens: Carry the load </a:t>
            </a:r>
            <a:endParaRPr lang="en-NZ" dirty="0">
              <a:solidFill>
                <a:schemeClr val="tx1">
                  <a:lumMod val="75000"/>
                </a:schemeClr>
              </a:solidFill>
            </a:endParaRPr>
          </a:p>
          <a:p>
            <a:r>
              <a:rPr lang="en-AU" dirty="0">
                <a:solidFill>
                  <a:srgbClr val="CBA9E5"/>
                </a:solidFill>
              </a:rPr>
              <a:t>Hugs all around: The power of physical touch </a:t>
            </a:r>
            <a:endParaRPr lang="en-NZ" dirty="0">
              <a:solidFill>
                <a:srgbClr val="CBA9E5"/>
              </a:solidFill>
            </a:endParaRPr>
          </a:p>
          <a:p>
            <a:endParaRPr lang="en-NZ" dirty="0"/>
          </a:p>
          <a:p>
            <a:endParaRPr lang="en-NZ" dirty="0"/>
          </a:p>
        </p:txBody>
      </p:sp>
      <p:pic>
        <p:nvPicPr>
          <p:cNvPr id="5122" name="Picture 2" descr="Image result for man hugs"/>
          <p:cNvPicPr>
            <a:picLocks noChangeAspect="1" noChangeArrowheads="1"/>
          </p:cNvPicPr>
          <p:nvPr/>
        </p:nvPicPr>
        <p:blipFill rotWithShape="1">
          <a:blip r:embed="rId3">
            <a:extLst>
              <a:ext uri="{28A0092B-C50C-407E-A947-70E740481C1C}">
                <a14:useLocalDpi xmlns:a14="http://schemas.microsoft.com/office/drawing/2010/main" val="0"/>
              </a:ext>
            </a:extLst>
          </a:blip>
          <a:srcRect l="9963" r="7670"/>
          <a:stretch/>
        </p:blipFill>
        <p:spPr bwMode="auto">
          <a:xfrm>
            <a:off x="946597" y="2548720"/>
            <a:ext cx="4494726" cy="28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9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19. Hugs </a:t>
            </a:r>
            <a:r>
              <a:rPr lang="en-AU" dirty="0">
                <a:solidFill>
                  <a:srgbClr val="CBA9E5"/>
                </a:solidFill>
                <a:latin typeface="Segoe UI Semibold" panose="020B0702040204020203" pitchFamily="34" charset="0"/>
                <a:cs typeface="Segoe UI Semibold" panose="020B0702040204020203" pitchFamily="34" charset="0"/>
              </a:rPr>
              <a:t>all around: The power of physical touch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200" y="1825624"/>
            <a:ext cx="10515600" cy="5161165"/>
          </a:xfrm>
        </p:spPr>
        <p:txBody>
          <a:bodyPr>
            <a:normAutofit/>
          </a:bodyPr>
          <a:lstStyle/>
          <a:p>
            <a:r>
              <a:rPr lang="en-AU" dirty="0"/>
              <a:t>When we hug, our brain releases the </a:t>
            </a:r>
            <a:r>
              <a:rPr lang="en-AU" dirty="0" smtClean="0"/>
              <a:t>neurotransmitter, </a:t>
            </a:r>
            <a:r>
              <a:rPr lang="en-AU" dirty="0"/>
              <a:t>oxytocin, which promotes feelings of contentment and reduces anxiety and stress. In addition, hugging stimulates dopamine and serotonin production in the body and keeps depression at </a:t>
            </a:r>
            <a:r>
              <a:rPr lang="en-AU" dirty="0" smtClean="0"/>
              <a:t>bay.</a:t>
            </a:r>
          </a:p>
          <a:p>
            <a:r>
              <a:rPr lang="en-AU" i="1" dirty="0" smtClean="0"/>
              <a:t>“</a:t>
            </a:r>
            <a:r>
              <a:rPr lang="en-AU" i="1" dirty="0"/>
              <a:t>In effect, the body interprets a supportive touch as ‘I’ll share the load</a:t>
            </a:r>
            <a:r>
              <a:rPr lang="en-AU" i="1" dirty="0" smtClean="0"/>
              <a:t>.’” </a:t>
            </a:r>
            <a:r>
              <a:rPr lang="en-AU" i="1" dirty="0" smtClean="0"/>
              <a:t> 		     </a:t>
            </a:r>
            <a:r>
              <a:rPr lang="en-AU" dirty="0" smtClean="0"/>
              <a:t>- </a:t>
            </a:r>
            <a:r>
              <a:rPr lang="en-AU" sz="2400" dirty="0" smtClean="0"/>
              <a:t>Benedict </a:t>
            </a:r>
            <a:r>
              <a:rPr lang="en-AU" sz="2400" dirty="0" smtClean="0"/>
              <a:t>Carey, science reporter for The New York Times </a:t>
            </a:r>
            <a:endParaRPr lang="en-NZ" dirty="0"/>
          </a:p>
          <a:p>
            <a:r>
              <a:rPr lang="en-AU" i="1" dirty="0" smtClean="0"/>
              <a:t>“A </a:t>
            </a:r>
            <a:r>
              <a:rPr lang="en-AU" i="1" dirty="0"/>
              <a:t>man with leprosy came to him and begged him on his knees, ‘If you are willing, you can make me clean.’ </a:t>
            </a:r>
            <a:r>
              <a:rPr lang="en-AU" i="1" baseline="30000" dirty="0"/>
              <a:t>41</a:t>
            </a:r>
            <a:r>
              <a:rPr lang="en-AU" i="1" dirty="0"/>
              <a:t> Jesus was indignant / filled with compassion. He reached out his hand and touched the man. ‘I am willing,’ he said. ‘Be clean!’ </a:t>
            </a:r>
            <a:r>
              <a:rPr lang="en-AU" i="1" baseline="30000" dirty="0"/>
              <a:t>42</a:t>
            </a:r>
            <a:r>
              <a:rPr lang="en-AU" i="1" dirty="0"/>
              <a:t> Immediately the leprosy left him and he was </a:t>
            </a:r>
            <a:r>
              <a:rPr lang="en-AU" i="1" dirty="0" smtClean="0"/>
              <a:t>cleansed.”</a:t>
            </a:r>
          </a:p>
          <a:p>
            <a:pPr lvl="1" algn="r"/>
            <a:r>
              <a:rPr lang="en-AU" dirty="0" smtClean="0"/>
              <a:t>Mark </a:t>
            </a:r>
            <a:r>
              <a:rPr lang="en-AU" dirty="0"/>
              <a:t>1:40-42: 40</a:t>
            </a:r>
            <a:endParaRPr lang="en-NZ" dirty="0"/>
          </a:p>
          <a:p>
            <a:endParaRPr lang="en-NZ" dirty="0"/>
          </a:p>
        </p:txBody>
      </p:sp>
    </p:spTree>
    <p:extLst>
      <p:ext uri="{BB962C8B-B14F-4D97-AF65-F5344CB8AC3E}">
        <p14:creationId xmlns:p14="http://schemas.microsoft.com/office/powerpoint/2010/main" val="1141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Be the friend you wish to have: Initiate f</a:t>
            </a:r>
            <a:r>
              <a:rPr lang="en-AU" dirty="0">
                <a:solidFill>
                  <a:schemeClr val="tx1">
                    <a:lumMod val="75000"/>
                  </a:schemeClr>
                </a:solidFill>
              </a:rPr>
              <a:t>riendship</a:t>
            </a:r>
          </a:p>
          <a:p>
            <a:r>
              <a:rPr lang="en-AU" dirty="0">
                <a:solidFill>
                  <a:schemeClr val="tx1">
                    <a:lumMod val="75000"/>
                  </a:schemeClr>
                </a:solidFill>
              </a:rPr>
              <a:t>Lead with vulnerability: Better together </a:t>
            </a:r>
            <a:endParaRPr lang="en-NZ" dirty="0">
              <a:solidFill>
                <a:schemeClr val="tx1">
                  <a:lumMod val="75000"/>
                </a:schemeClr>
              </a:solidFill>
            </a:endParaRPr>
          </a:p>
          <a:p>
            <a:r>
              <a:rPr lang="en-AU" dirty="0">
                <a:solidFill>
                  <a:schemeClr val="tx1">
                    <a:lumMod val="75000"/>
                  </a:schemeClr>
                </a:solidFill>
              </a:rPr>
              <a:t>Open-porch policy: Potluck over perfect</a:t>
            </a:r>
            <a:endParaRPr lang="en-NZ" dirty="0">
              <a:solidFill>
                <a:schemeClr val="tx1">
                  <a:lumMod val="75000"/>
                </a:schemeClr>
              </a:solidFill>
            </a:endParaRPr>
          </a:p>
          <a:p>
            <a:r>
              <a:rPr lang="en-AU" dirty="0">
                <a:solidFill>
                  <a:schemeClr val="tx1">
                    <a:lumMod val="75000"/>
                  </a:schemeClr>
                </a:solidFill>
              </a:rPr>
              <a:t>Bear </a:t>
            </a:r>
            <a:r>
              <a:rPr lang="en-AU" dirty="0">
                <a:solidFill>
                  <a:schemeClr val="tx1">
                    <a:lumMod val="75000"/>
                  </a:schemeClr>
                </a:solidFill>
              </a:rPr>
              <a:t>each other’s burdens: Carry the load </a:t>
            </a:r>
            <a:endParaRPr lang="en-NZ" dirty="0">
              <a:solidFill>
                <a:schemeClr val="tx1">
                  <a:lumMod val="75000"/>
                </a:schemeClr>
              </a:solidFill>
            </a:endParaRPr>
          </a:p>
          <a:p>
            <a:r>
              <a:rPr lang="en-AU" dirty="0">
                <a:solidFill>
                  <a:schemeClr val="tx1">
                    <a:lumMod val="75000"/>
                  </a:schemeClr>
                </a:solidFill>
              </a:rPr>
              <a:t>Hugs all around: The power of physical touch </a:t>
            </a:r>
            <a:endParaRPr lang="en-NZ" dirty="0">
              <a:solidFill>
                <a:schemeClr val="tx1">
                  <a:lumMod val="75000"/>
                </a:schemeClr>
              </a:solidFill>
            </a:endParaRPr>
          </a:p>
          <a:p>
            <a:r>
              <a:rPr lang="en-AU" dirty="0">
                <a:solidFill>
                  <a:srgbClr val="CBA9E5"/>
                </a:solidFill>
              </a:rPr>
              <a:t>Marriage retreat: Love the one you’re with </a:t>
            </a:r>
            <a:endParaRPr lang="en-NZ" dirty="0">
              <a:solidFill>
                <a:srgbClr val="CBA9E5"/>
              </a:solidFill>
            </a:endParaRPr>
          </a:p>
          <a:p>
            <a:endParaRPr lang="en-NZ" dirty="0"/>
          </a:p>
          <a:p>
            <a:endParaRPr lang="en-NZ" dirty="0"/>
          </a:p>
        </p:txBody>
      </p:sp>
    </p:spTree>
    <p:extLst>
      <p:ext uri="{BB962C8B-B14F-4D97-AF65-F5344CB8AC3E}">
        <p14:creationId xmlns:p14="http://schemas.microsoft.com/office/powerpoint/2010/main" val="621630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20. Marriage </a:t>
            </a:r>
            <a:r>
              <a:rPr lang="en-AU" dirty="0">
                <a:solidFill>
                  <a:srgbClr val="CBA9E5"/>
                </a:solidFill>
                <a:latin typeface="Segoe UI Semibold" panose="020B0702040204020203" pitchFamily="34" charset="0"/>
                <a:cs typeface="Segoe UI Semibold" panose="020B0702040204020203" pitchFamily="34" charset="0"/>
              </a:rPr>
              <a:t>retreat: Love the one you’re with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199" y="1825625"/>
            <a:ext cx="5305023" cy="4351338"/>
          </a:xfrm>
        </p:spPr>
        <p:txBody>
          <a:bodyPr/>
          <a:lstStyle/>
          <a:p>
            <a:r>
              <a:rPr lang="en-AU" dirty="0"/>
              <a:t>In his book, Love and Respect, Emerson </a:t>
            </a:r>
            <a:r>
              <a:rPr lang="en-AU" dirty="0" err="1"/>
              <a:t>Eggerichs</a:t>
            </a:r>
            <a:r>
              <a:rPr lang="en-AU" dirty="0"/>
              <a:t> teaches that, basically, men need respect and women need love. </a:t>
            </a:r>
            <a:endParaRPr lang="en-AU" dirty="0" smtClean="0"/>
          </a:p>
        </p:txBody>
      </p:sp>
      <p:pic>
        <p:nvPicPr>
          <p:cNvPr id="6146" name="Picture 2" descr="Image result for Love and Resp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584" y="1433591"/>
            <a:ext cx="2905308" cy="422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7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Be the friend you wish to have: Initiate f</a:t>
            </a:r>
            <a:r>
              <a:rPr lang="en-AU" dirty="0">
                <a:solidFill>
                  <a:schemeClr val="tx1">
                    <a:lumMod val="75000"/>
                  </a:schemeClr>
                </a:solidFill>
              </a:rPr>
              <a:t>riendship</a:t>
            </a:r>
          </a:p>
          <a:p>
            <a:r>
              <a:rPr lang="en-AU" dirty="0">
                <a:solidFill>
                  <a:schemeClr val="tx1">
                    <a:lumMod val="75000"/>
                  </a:schemeClr>
                </a:solidFill>
              </a:rPr>
              <a:t>Lead with vulnerability: Better together </a:t>
            </a:r>
            <a:endParaRPr lang="en-NZ" dirty="0">
              <a:solidFill>
                <a:schemeClr val="tx1">
                  <a:lumMod val="75000"/>
                </a:schemeClr>
              </a:solidFill>
            </a:endParaRPr>
          </a:p>
          <a:p>
            <a:r>
              <a:rPr lang="en-AU" dirty="0">
                <a:solidFill>
                  <a:schemeClr val="tx1">
                    <a:lumMod val="75000"/>
                  </a:schemeClr>
                </a:solidFill>
              </a:rPr>
              <a:t>Open-porch policy: Potluck over perfect</a:t>
            </a:r>
            <a:endParaRPr lang="en-NZ" dirty="0">
              <a:solidFill>
                <a:schemeClr val="tx1">
                  <a:lumMod val="75000"/>
                </a:schemeClr>
              </a:solidFill>
            </a:endParaRPr>
          </a:p>
          <a:p>
            <a:r>
              <a:rPr lang="en-AU" dirty="0">
                <a:solidFill>
                  <a:schemeClr val="tx1">
                    <a:lumMod val="75000"/>
                  </a:schemeClr>
                </a:solidFill>
              </a:rPr>
              <a:t>Bear </a:t>
            </a:r>
            <a:r>
              <a:rPr lang="en-AU" dirty="0">
                <a:solidFill>
                  <a:schemeClr val="tx1">
                    <a:lumMod val="75000"/>
                  </a:schemeClr>
                </a:solidFill>
              </a:rPr>
              <a:t>each other’s burdens: Carry the load </a:t>
            </a:r>
            <a:endParaRPr lang="en-NZ" dirty="0">
              <a:solidFill>
                <a:schemeClr val="tx1">
                  <a:lumMod val="75000"/>
                </a:schemeClr>
              </a:solidFill>
            </a:endParaRPr>
          </a:p>
          <a:p>
            <a:r>
              <a:rPr lang="en-AU" dirty="0">
                <a:solidFill>
                  <a:schemeClr val="tx1">
                    <a:lumMod val="75000"/>
                  </a:schemeClr>
                </a:solidFill>
              </a:rPr>
              <a:t>Hugs all around: The power of physical touch </a:t>
            </a:r>
            <a:endParaRPr lang="en-NZ" dirty="0">
              <a:solidFill>
                <a:schemeClr val="tx1">
                  <a:lumMod val="75000"/>
                </a:schemeClr>
              </a:solidFill>
            </a:endParaRPr>
          </a:p>
          <a:p>
            <a:r>
              <a:rPr lang="en-AU" dirty="0">
                <a:solidFill>
                  <a:schemeClr val="tx1">
                    <a:lumMod val="75000"/>
                  </a:schemeClr>
                </a:solidFill>
              </a:rPr>
              <a:t>Marriage retreat: Love the one you’re with </a:t>
            </a:r>
            <a:endParaRPr lang="en-NZ" dirty="0">
              <a:solidFill>
                <a:schemeClr val="tx1">
                  <a:lumMod val="75000"/>
                </a:schemeClr>
              </a:solidFill>
            </a:endParaRPr>
          </a:p>
          <a:p>
            <a:r>
              <a:rPr lang="en-AU" dirty="0">
                <a:solidFill>
                  <a:srgbClr val="CBA9E5"/>
                </a:solidFill>
              </a:rPr>
              <a:t>Apologise first: Time is short </a:t>
            </a:r>
            <a:endParaRPr lang="en-NZ" dirty="0">
              <a:solidFill>
                <a:srgbClr val="CBA9E5"/>
              </a:solidFill>
            </a:endParaRPr>
          </a:p>
          <a:p>
            <a:endParaRPr lang="en-NZ" dirty="0"/>
          </a:p>
          <a:p>
            <a:endParaRPr lang="en-NZ" dirty="0"/>
          </a:p>
        </p:txBody>
      </p:sp>
    </p:spTree>
    <p:extLst>
      <p:ext uri="{BB962C8B-B14F-4D97-AF65-F5344CB8AC3E}">
        <p14:creationId xmlns:p14="http://schemas.microsoft.com/office/powerpoint/2010/main" val="2252221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21. Apologise </a:t>
            </a:r>
            <a:r>
              <a:rPr lang="en-AU" dirty="0">
                <a:solidFill>
                  <a:srgbClr val="CBA9E5"/>
                </a:solidFill>
                <a:latin typeface="Segoe UI Semibold" panose="020B0702040204020203" pitchFamily="34" charset="0"/>
                <a:cs typeface="Segoe UI Semibold" panose="020B0702040204020203" pitchFamily="34" charset="0"/>
              </a:rPr>
              <a:t>first: Time is short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6452314" y="1825625"/>
            <a:ext cx="4901485" cy="4351338"/>
          </a:xfrm>
        </p:spPr>
        <p:txBody>
          <a:bodyPr/>
          <a:lstStyle/>
          <a:p>
            <a:r>
              <a:rPr lang="en-AU" i="1" dirty="0" smtClean="0"/>
              <a:t>“Never </a:t>
            </a:r>
            <a:r>
              <a:rPr lang="en-AU" i="1" dirty="0"/>
              <a:t>forget the nine most important words of any family—I love you. You are beautiful. Please forgive </a:t>
            </a:r>
            <a:r>
              <a:rPr lang="en-AU" i="1" dirty="0" smtClean="0"/>
              <a:t>me.”</a:t>
            </a:r>
          </a:p>
          <a:p>
            <a:pPr lvl="1" algn="r"/>
            <a:r>
              <a:rPr lang="en-AU" dirty="0" smtClean="0"/>
              <a:t>H</a:t>
            </a:r>
            <a:r>
              <a:rPr lang="en-AU" dirty="0"/>
              <a:t>. Jackson Brown Jr. </a:t>
            </a:r>
            <a:endParaRPr lang="en-NZ" dirty="0"/>
          </a:p>
          <a:p>
            <a:r>
              <a:rPr lang="en-AU" i="1" dirty="0"/>
              <a:t>“Do not let the sun go down while you are still angry, and do not give the devil a foothold</a:t>
            </a:r>
            <a:r>
              <a:rPr lang="en-AU" i="1" dirty="0" smtClean="0"/>
              <a:t>.”</a:t>
            </a:r>
          </a:p>
          <a:p>
            <a:pPr lvl="1" algn="r"/>
            <a:r>
              <a:rPr lang="en-AU" dirty="0" smtClean="0"/>
              <a:t>Ephesians 4:26</a:t>
            </a:r>
            <a:endParaRPr lang="en-NZ" dirty="0"/>
          </a:p>
          <a:p>
            <a:endParaRPr lang="en-NZ" dirty="0"/>
          </a:p>
        </p:txBody>
      </p:sp>
      <p:pic>
        <p:nvPicPr>
          <p:cNvPr id="7170" name="Picture 2" descr="Image result for Ephesians 4: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785" y="1825625"/>
            <a:ext cx="4220235" cy="422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4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CREATE</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rgbClr val="CBA9E5"/>
                </a:solidFill>
              </a:rPr>
              <a:t>Dream again: The road to meaning</a:t>
            </a:r>
            <a:r>
              <a:rPr lang="en-AU" dirty="0"/>
              <a:t> </a:t>
            </a:r>
            <a:endParaRPr lang="en-NZ" dirty="0"/>
          </a:p>
          <a:p>
            <a:endParaRPr lang="en-NZ" dirty="0"/>
          </a:p>
        </p:txBody>
      </p:sp>
      <p:pic>
        <p:nvPicPr>
          <p:cNvPr id="8194" name="Picture 2" descr="Image result for Viktor Frank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134" y="2622170"/>
            <a:ext cx="5713060" cy="355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22. Dream </a:t>
            </a:r>
            <a:r>
              <a:rPr lang="en-AU" dirty="0">
                <a:solidFill>
                  <a:srgbClr val="CBA9E5"/>
                </a:solidFill>
                <a:latin typeface="Segoe UI Semibold" panose="020B0702040204020203" pitchFamily="34" charset="0"/>
                <a:cs typeface="Segoe UI Semibold" panose="020B0702040204020203" pitchFamily="34" charset="0"/>
              </a:rPr>
              <a:t>again: The road to meaning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200" y="1825624"/>
            <a:ext cx="10515600" cy="4819015"/>
          </a:xfrm>
        </p:spPr>
        <p:txBody>
          <a:bodyPr>
            <a:normAutofit lnSpcReduction="10000"/>
          </a:bodyPr>
          <a:lstStyle/>
          <a:p>
            <a:r>
              <a:rPr lang="en-AU" dirty="0" smtClean="0"/>
              <a:t>In </a:t>
            </a:r>
            <a:r>
              <a:rPr lang="en-AU" dirty="0"/>
              <a:t>his famous book, “Man’s search for meaning”, Viktor </a:t>
            </a:r>
            <a:r>
              <a:rPr lang="en-AU" dirty="0"/>
              <a:t>Frankl </a:t>
            </a:r>
            <a:r>
              <a:rPr lang="en-AU" dirty="0" smtClean="0"/>
              <a:t>asserted that anxiety flows from a life without meaning and purpose. </a:t>
            </a:r>
          </a:p>
          <a:p>
            <a:r>
              <a:rPr lang="en-AU" dirty="0"/>
              <a:t>Neil </a:t>
            </a:r>
            <a:r>
              <a:rPr lang="en-AU" dirty="0" smtClean="0"/>
              <a:t>Postman’s “Amusing </a:t>
            </a:r>
            <a:r>
              <a:rPr lang="en-AU" dirty="0" smtClean="0"/>
              <a:t>ourselves to death” </a:t>
            </a:r>
          </a:p>
          <a:p>
            <a:r>
              <a:rPr lang="en-AU" dirty="0" smtClean="0"/>
              <a:t>If </a:t>
            </a:r>
            <a:r>
              <a:rPr lang="en-AU" dirty="0"/>
              <a:t>we have too much time on our hands, too little responsibility, and not enough entertainment, we’re headed into a crisis of identity and anxiety. </a:t>
            </a:r>
            <a:endParaRPr lang="en-NZ" dirty="0"/>
          </a:p>
          <a:p>
            <a:r>
              <a:rPr lang="en-AU" dirty="0" smtClean="0"/>
              <a:t>Consider </a:t>
            </a:r>
            <a:r>
              <a:rPr lang="en-AU" dirty="0"/>
              <a:t>taking a break from your go-to form of escape. </a:t>
            </a:r>
            <a:endParaRPr lang="en-NZ" dirty="0"/>
          </a:p>
          <a:p>
            <a:r>
              <a:rPr lang="en-AU" b="1" dirty="0"/>
              <a:t>Ask yourself, what do you want your life to look like in five or ten </a:t>
            </a:r>
            <a:r>
              <a:rPr lang="en-AU" b="1" dirty="0" smtClean="0"/>
              <a:t>years? </a:t>
            </a:r>
            <a:r>
              <a:rPr lang="en-AU" b="1" dirty="0"/>
              <a:t>Who am I meant to be? What am I meant to do? Remember what you loved to do most when you were </a:t>
            </a:r>
            <a:r>
              <a:rPr lang="en-AU" b="1" dirty="0" smtClean="0"/>
              <a:t>8, 9, 10, 11 or 12? </a:t>
            </a:r>
            <a:r>
              <a:rPr lang="en-AU" b="1" dirty="0"/>
              <a:t>What talents were obvious to those around you? Why did you stop? </a:t>
            </a:r>
            <a:endParaRPr lang="en-NZ" b="1" dirty="0"/>
          </a:p>
          <a:p>
            <a:endParaRPr lang="en-NZ" dirty="0"/>
          </a:p>
        </p:txBody>
      </p:sp>
    </p:spTree>
    <p:extLst>
      <p:ext uri="{BB962C8B-B14F-4D97-AF65-F5344CB8AC3E}">
        <p14:creationId xmlns:p14="http://schemas.microsoft.com/office/powerpoint/2010/main" val="10149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rgbClr val="CBA9E5"/>
                </a:solidFill>
              </a:rPr>
              <a:t>Be the friend you wish to have: Initiate Friendship </a:t>
            </a:r>
            <a:endParaRPr lang="en-NZ" dirty="0">
              <a:solidFill>
                <a:srgbClr val="CBA9E5"/>
              </a:solidFill>
            </a:endParaRPr>
          </a:p>
          <a:p>
            <a:endParaRPr lang="en-NZ" dirty="0"/>
          </a:p>
        </p:txBody>
      </p:sp>
      <p:pic>
        <p:nvPicPr>
          <p:cNvPr id="1026" name="Picture 2" descr="Image result for chinese children fri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096" y="2558490"/>
            <a:ext cx="58293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7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CREATE</a:t>
            </a:r>
            <a:endParaRPr lang="en-NZ" dirty="0"/>
          </a:p>
        </p:txBody>
      </p:sp>
      <p:sp>
        <p:nvSpPr>
          <p:cNvPr id="3" name="Content Placeholder 2"/>
          <p:cNvSpPr>
            <a:spLocks noGrp="1"/>
          </p:cNvSpPr>
          <p:nvPr>
            <p:ph idx="1"/>
          </p:nvPr>
        </p:nvSpPr>
        <p:spPr/>
        <p:txBody>
          <a:bodyPr/>
          <a:lstStyle/>
          <a:p>
            <a:r>
              <a:rPr lang="en-AU" dirty="0">
                <a:solidFill>
                  <a:schemeClr val="tx1">
                    <a:lumMod val="75000"/>
                  </a:schemeClr>
                </a:solidFill>
              </a:rPr>
              <a:t>Dream again: The road to meaning </a:t>
            </a:r>
            <a:endParaRPr lang="en-NZ" dirty="0">
              <a:solidFill>
                <a:schemeClr val="tx1">
                  <a:lumMod val="75000"/>
                </a:schemeClr>
              </a:solidFill>
            </a:endParaRPr>
          </a:p>
          <a:p>
            <a:r>
              <a:rPr lang="en-AU" dirty="0" smtClean="0">
                <a:solidFill>
                  <a:srgbClr val="CBA9E5"/>
                </a:solidFill>
              </a:rPr>
              <a:t>Recover your passion: Pulling weeds </a:t>
            </a:r>
            <a:endParaRPr lang="en-NZ" dirty="0">
              <a:solidFill>
                <a:srgbClr val="CBA9E5"/>
              </a:solidFill>
            </a:endParaRPr>
          </a:p>
        </p:txBody>
      </p:sp>
      <p:pic>
        <p:nvPicPr>
          <p:cNvPr id="9218" name="Picture 2" descr="Image result for Pulling w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132" y="3100589"/>
            <a:ext cx="4524464" cy="313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2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23. Recover </a:t>
            </a:r>
            <a:r>
              <a:rPr lang="en-AU" dirty="0">
                <a:solidFill>
                  <a:srgbClr val="CBA9E5"/>
                </a:solidFill>
                <a:latin typeface="Segoe UI Semibold" panose="020B0702040204020203" pitchFamily="34" charset="0"/>
                <a:cs typeface="Segoe UI Semibold" panose="020B0702040204020203" pitchFamily="34" charset="0"/>
              </a:rPr>
              <a:t>your passion: Pulling weeds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b="1" dirty="0"/>
              <a:t>What things do you need to pull from your life so you have the energy to partner with God in his creative purpose for you? </a:t>
            </a:r>
            <a:endParaRPr lang="en-AU" b="1" dirty="0" smtClean="0"/>
          </a:p>
          <a:p>
            <a:endParaRPr lang="en-NZ" dirty="0"/>
          </a:p>
        </p:txBody>
      </p:sp>
      <p:pic>
        <p:nvPicPr>
          <p:cNvPr id="4" name="Picture 2" descr="Image result for Pulling w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132" y="3100589"/>
            <a:ext cx="4524464" cy="313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59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CREATE</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Dream again: The road to meaning </a:t>
            </a:r>
            <a:endParaRPr lang="en-NZ" dirty="0">
              <a:solidFill>
                <a:schemeClr val="tx1">
                  <a:lumMod val="75000"/>
                </a:schemeClr>
              </a:solidFill>
            </a:endParaRPr>
          </a:p>
          <a:p>
            <a:r>
              <a:rPr lang="en-AU" dirty="0" smtClean="0">
                <a:solidFill>
                  <a:schemeClr val="tx1">
                    <a:lumMod val="75000"/>
                  </a:schemeClr>
                </a:solidFill>
              </a:rPr>
              <a:t>Recover your passion: Pulling weeds</a:t>
            </a:r>
          </a:p>
          <a:p>
            <a:r>
              <a:rPr lang="en-AU" dirty="0">
                <a:solidFill>
                  <a:srgbClr val="CBA9E5"/>
                </a:solidFill>
              </a:rPr>
              <a:t>Work with your hands: A pattern and a plan </a:t>
            </a:r>
            <a:endParaRPr lang="en-NZ" dirty="0">
              <a:solidFill>
                <a:srgbClr val="CBA9E5"/>
              </a:solidFill>
            </a:endParaRPr>
          </a:p>
        </p:txBody>
      </p:sp>
      <p:pic>
        <p:nvPicPr>
          <p:cNvPr id="10242" name="Picture 2" descr="Image result for Work with your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781" y="36830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1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BA9E5"/>
                </a:solidFill>
                <a:latin typeface="Segoe UI Semibold" panose="020B0702040204020203" pitchFamily="34" charset="0"/>
                <a:cs typeface="Segoe UI Semibold" panose="020B0702040204020203" pitchFamily="34" charset="0"/>
              </a:rPr>
              <a:t>24. Work </a:t>
            </a:r>
            <a:r>
              <a:rPr lang="en-AU" dirty="0">
                <a:solidFill>
                  <a:srgbClr val="CBA9E5"/>
                </a:solidFill>
                <a:latin typeface="Segoe UI Semibold" panose="020B0702040204020203" pitchFamily="34" charset="0"/>
                <a:cs typeface="Segoe UI Semibold" panose="020B0702040204020203" pitchFamily="34" charset="0"/>
              </a:rPr>
              <a:t>with your hands: A pattern and a </a:t>
            </a:r>
            <a:r>
              <a:rPr lang="en-AU" dirty="0">
                <a:solidFill>
                  <a:srgbClr val="CBA9E5"/>
                </a:solidFill>
                <a:latin typeface="Segoe UI Semibold" panose="020B0702040204020203" pitchFamily="34" charset="0"/>
                <a:cs typeface="Segoe UI Semibold" panose="020B0702040204020203" pitchFamily="34" charset="0"/>
              </a:rPr>
              <a:t>p</a:t>
            </a:r>
            <a:r>
              <a:rPr lang="en-AU" dirty="0">
                <a:solidFill>
                  <a:srgbClr val="CBA9E5"/>
                </a:solidFill>
                <a:latin typeface="Segoe UI Semibold" panose="020B0702040204020203" pitchFamily="34" charset="0"/>
                <a:cs typeface="Segoe UI Semibold" panose="020B0702040204020203" pitchFamily="34" charset="0"/>
              </a:rPr>
              <a:t>lan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i="1" dirty="0" smtClean="0"/>
              <a:t>“</a:t>
            </a:r>
            <a:r>
              <a:rPr lang="en-AU" i="1" dirty="0"/>
              <a:t>Research has shown that hand activity from knitting to woodworking to growing vegetables or chopping them are useful for decreasing stress, relieving anxiety, and modifying depression . . . Functioning hands also foster a flow in the mind that leads to spontaneous joyful, creative thought. Peak moments occur as one putters, ponders and daydreams</a:t>
            </a:r>
            <a:r>
              <a:rPr lang="en-AU" i="1" dirty="0" smtClean="0"/>
              <a:t>.”</a:t>
            </a:r>
          </a:p>
          <a:p>
            <a:pPr lvl="1" algn="r"/>
            <a:r>
              <a:rPr lang="en-AU" dirty="0"/>
              <a:t>Psychology Today </a:t>
            </a:r>
            <a:endParaRPr lang="en-NZ" dirty="0"/>
          </a:p>
          <a:p>
            <a:r>
              <a:rPr lang="en-AU" b="1" dirty="0"/>
              <a:t>When is the last time you made something with your hands? </a:t>
            </a:r>
            <a:endParaRPr lang="en-NZ" b="1" dirty="0"/>
          </a:p>
          <a:p>
            <a:endParaRPr lang="en-NZ" dirty="0"/>
          </a:p>
        </p:txBody>
      </p:sp>
    </p:spTree>
    <p:extLst>
      <p:ext uri="{BB962C8B-B14F-4D97-AF65-F5344CB8AC3E}">
        <p14:creationId xmlns:p14="http://schemas.microsoft.com/office/powerpoint/2010/main" val="93631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CREATE</a:t>
            </a:r>
            <a:endParaRPr lang="en-NZ" dirty="0"/>
          </a:p>
        </p:txBody>
      </p:sp>
      <p:sp>
        <p:nvSpPr>
          <p:cNvPr id="3" name="Content Placeholder 2"/>
          <p:cNvSpPr>
            <a:spLocks noGrp="1"/>
          </p:cNvSpPr>
          <p:nvPr>
            <p:ph idx="1"/>
          </p:nvPr>
        </p:nvSpPr>
        <p:spPr/>
        <p:txBody>
          <a:bodyPr/>
          <a:lstStyle/>
          <a:p>
            <a:r>
              <a:rPr lang="en-AU" dirty="0">
                <a:solidFill>
                  <a:schemeClr val="tx1">
                    <a:lumMod val="75000"/>
                  </a:schemeClr>
                </a:solidFill>
              </a:rPr>
              <a:t>Dream again: The road to meaning </a:t>
            </a:r>
            <a:endParaRPr lang="en-NZ" dirty="0">
              <a:solidFill>
                <a:schemeClr val="tx1">
                  <a:lumMod val="75000"/>
                </a:schemeClr>
              </a:solidFill>
            </a:endParaRPr>
          </a:p>
          <a:p>
            <a:r>
              <a:rPr lang="en-AU" dirty="0" smtClean="0">
                <a:solidFill>
                  <a:schemeClr val="tx1">
                    <a:lumMod val="75000"/>
                  </a:schemeClr>
                </a:solidFill>
              </a:rPr>
              <a:t>Recover your passion: Pulling weeds</a:t>
            </a:r>
          </a:p>
          <a:p>
            <a:r>
              <a:rPr lang="en-AU" dirty="0">
                <a:solidFill>
                  <a:schemeClr val="tx1">
                    <a:lumMod val="75000"/>
                  </a:schemeClr>
                </a:solidFill>
              </a:rPr>
              <a:t>Work with your hands: A pattern and a plan </a:t>
            </a:r>
            <a:endParaRPr lang="en-NZ" dirty="0">
              <a:solidFill>
                <a:schemeClr val="tx1">
                  <a:lumMod val="75000"/>
                </a:schemeClr>
              </a:solidFill>
            </a:endParaRPr>
          </a:p>
          <a:p>
            <a:r>
              <a:rPr lang="en-AU" dirty="0" smtClean="0">
                <a:solidFill>
                  <a:srgbClr val="CBA9E5"/>
                </a:solidFill>
              </a:rPr>
              <a:t>Learn </a:t>
            </a:r>
            <a:r>
              <a:rPr lang="en-AU" dirty="0" smtClean="0">
                <a:solidFill>
                  <a:srgbClr val="CBA9E5"/>
                </a:solidFill>
              </a:rPr>
              <a:t>something new: Take </a:t>
            </a:r>
            <a:r>
              <a:rPr lang="en-AU" dirty="0">
                <a:solidFill>
                  <a:srgbClr val="CBA9E5"/>
                </a:solidFill>
              </a:rPr>
              <a:t>a class</a:t>
            </a:r>
            <a:r>
              <a:rPr lang="en-AU" dirty="0"/>
              <a:t> </a:t>
            </a:r>
            <a:endParaRPr lang="en-NZ" dirty="0"/>
          </a:p>
          <a:p>
            <a:endParaRPr lang="en-NZ" dirty="0"/>
          </a:p>
        </p:txBody>
      </p:sp>
      <p:pic>
        <p:nvPicPr>
          <p:cNvPr id="12292" name="Picture 4" descr="Image result for Take a 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767" y="4089951"/>
            <a:ext cx="5372054" cy="222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97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25. Learn </a:t>
            </a:r>
            <a:r>
              <a:rPr lang="en-AU" dirty="0">
                <a:solidFill>
                  <a:srgbClr val="CBA9E5"/>
                </a:solidFill>
                <a:latin typeface="Segoe UI Semibold" panose="020B0702040204020203" pitchFamily="34" charset="0"/>
                <a:cs typeface="Segoe UI Semibold" panose="020B0702040204020203" pitchFamily="34" charset="0"/>
              </a:rPr>
              <a:t>something: New take a class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200" y="1825624"/>
            <a:ext cx="10515600" cy="4755479"/>
          </a:xfrm>
        </p:spPr>
        <p:txBody>
          <a:bodyPr>
            <a:normAutofit lnSpcReduction="10000"/>
          </a:bodyPr>
          <a:lstStyle/>
          <a:p>
            <a:r>
              <a:rPr lang="en-AU" dirty="0"/>
              <a:t>Author Julia Cameron recommends </a:t>
            </a:r>
            <a:r>
              <a:rPr lang="en-AU" dirty="0" smtClean="0"/>
              <a:t>“The </a:t>
            </a:r>
            <a:r>
              <a:rPr lang="en-AU" dirty="0"/>
              <a:t>Artist </a:t>
            </a:r>
            <a:r>
              <a:rPr lang="en-AU" dirty="0" smtClean="0"/>
              <a:t>Date” as a festive</a:t>
            </a:r>
            <a:r>
              <a:rPr lang="en-AU" dirty="0"/>
              <a:t>, solo expedition to explore something that interests you. </a:t>
            </a:r>
            <a:endParaRPr lang="en-AU" dirty="0" smtClean="0"/>
          </a:p>
          <a:p>
            <a:r>
              <a:rPr lang="en-AU" dirty="0" smtClean="0"/>
              <a:t>N</a:t>
            </a:r>
            <a:r>
              <a:rPr lang="en-AU" dirty="0" smtClean="0"/>
              <a:t>europlasticity: the </a:t>
            </a:r>
            <a:r>
              <a:rPr lang="en-AU" dirty="0"/>
              <a:t>understanding that “intelligence is not </a:t>
            </a:r>
            <a:r>
              <a:rPr lang="en-AU" dirty="0" smtClean="0"/>
              <a:t>fixed in </a:t>
            </a:r>
            <a:r>
              <a:rPr lang="en-AU" dirty="0"/>
              <a:t>our brains from birth. Rather, it’s forming and developing throughout our lives</a:t>
            </a:r>
            <a:r>
              <a:rPr lang="en-AU" dirty="0" smtClean="0"/>
              <a:t>.</a:t>
            </a:r>
            <a:endParaRPr lang="en-AU" dirty="0" smtClean="0"/>
          </a:p>
          <a:p>
            <a:r>
              <a:rPr lang="en-AU" dirty="0"/>
              <a:t>When we give ourselves new experiences, </a:t>
            </a:r>
            <a:r>
              <a:rPr lang="en-AU" dirty="0"/>
              <a:t>new electrochemical pathways are formed to connect past experiences and knowledge to new </a:t>
            </a:r>
            <a:r>
              <a:rPr lang="en-AU" dirty="0" smtClean="0"/>
              <a:t>ones.</a:t>
            </a:r>
          </a:p>
          <a:p>
            <a:r>
              <a:rPr lang="en-AU" dirty="0" smtClean="0"/>
              <a:t>When </a:t>
            </a:r>
            <a:r>
              <a:rPr lang="en-AU" dirty="0"/>
              <a:t>people stop practicing new things, </a:t>
            </a:r>
            <a:r>
              <a:rPr lang="en-AU" dirty="0"/>
              <a:t>the brain will eventually eliminate, or ‘prune,’ these connecting </a:t>
            </a:r>
            <a:r>
              <a:rPr lang="en-AU" dirty="0" smtClean="0"/>
              <a:t>cells.</a:t>
            </a:r>
            <a:endParaRPr lang="en-NZ" dirty="0"/>
          </a:p>
          <a:p>
            <a:r>
              <a:rPr lang="en-AU" b="1" dirty="0" smtClean="0"/>
              <a:t>Plan </a:t>
            </a:r>
            <a:r>
              <a:rPr lang="en-AU" b="1" dirty="0"/>
              <a:t>an artist date in the next month. What will it be? Journal your idea. </a:t>
            </a:r>
            <a:endParaRPr lang="en-NZ" b="1" dirty="0"/>
          </a:p>
          <a:p>
            <a:endParaRPr lang="en-NZ" dirty="0"/>
          </a:p>
        </p:txBody>
      </p:sp>
    </p:spTree>
    <p:extLst>
      <p:ext uri="{BB962C8B-B14F-4D97-AF65-F5344CB8AC3E}">
        <p14:creationId xmlns:p14="http://schemas.microsoft.com/office/powerpoint/2010/main" val="3088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CREATE</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Dream again: The road to meaning </a:t>
            </a:r>
            <a:endParaRPr lang="en-NZ" dirty="0">
              <a:solidFill>
                <a:schemeClr val="tx1">
                  <a:lumMod val="75000"/>
                </a:schemeClr>
              </a:solidFill>
            </a:endParaRPr>
          </a:p>
          <a:p>
            <a:r>
              <a:rPr lang="en-AU" dirty="0">
                <a:solidFill>
                  <a:schemeClr val="tx1">
                    <a:lumMod val="75000"/>
                  </a:schemeClr>
                </a:solidFill>
              </a:rPr>
              <a:t>Recover your passion: Pulling weeds</a:t>
            </a:r>
          </a:p>
          <a:p>
            <a:r>
              <a:rPr lang="en-AU" dirty="0">
                <a:solidFill>
                  <a:schemeClr val="tx1">
                    <a:lumMod val="75000"/>
                  </a:schemeClr>
                </a:solidFill>
              </a:rPr>
              <a:t>Work with your hands: A pattern and a plan </a:t>
            </a:r>
            <a:endParaRPr lang="en-NZ" dirty="0">
              <a:solidFill>
                <a:schemeClr val="tx1">
                  <a:lumMod val="75000"/>
                </a:schemeClr>
              </a:solidFill>
            </a:endParaRPr>
          </a:p>
          <a:p>
            <a:r>
              <a:rPr lang="en-AU" dirty="0">
                <a:solidFill>
                  <a:schemeClr val="tx1">
                    <a:lumMod val="75000"/>
                  </a:schemeClr>
                </a:solidFill>
              </a:rPr>
              <a:t>Learn </a:t>
            </a:r>
            <a:r>
              <a:rPr lang="en-AU" dirty="0">
                <a:solidFill>
                  <a:schemeClr val="tx1">
                    <a:lumMod val="75000"/>
                  </a:schemeClr>
                </a:solidFill>
              </a:rPr>
              <a:t>something: New take a class </a:t>
            </a:r>
            <a:endParaRPr lang="en-NZ" dirty="0">
              <a:solidFill>
                <a:schemeClr val="tx1">
                  <a:lumMod val="75000"/>
                </a:schemeClr>
              </a:solidFill>
            </a:endParaRPr>
          </a:p>
          <a:p>
            <a:r>
              <a:rPr lang="en-AU" dirty="0">
                <a:solidFill>
                  <a:srgbClr val="CBA9E5"/>
                </a:solidFill>
              </a:rPr>
              <a:t>Make a memory: Imaginative play </a:t>
            </a:r>
            <a:endParaRPr lang="en-NZ" dirty="0">
              <a:solidFill>
                <a:srgbClr val="CBA9E5"/>
              </a:solidFill>
            </a:endParaRPr>
          </a:p>
          <a:p>
            <a:endParaRPr lang="en-NZ" dirty="0"/>
          </a:p>
        </p:txBody>
      </p:sp>
    </p:spTree>
    <p:extLst>
      <p:ext uri="{BB962C8B-B14F-4D97-AF65-F5344CB8AC3E}">
        <p14:creationId xmlns:p14="http://schemas.microsoft.com/office/powerpoint/2010/main" val="1067439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26. Make </a:t>
            </a:r>
            <a:r>
              <a:rPr lang="en-AU" dirty="0">
                <a:solidFill>
                  <a:srgbClr val="CBA9E5"/>
                </a:solidFill>
                <a:latin typeface="Segoe UI Semibold" panose="020B0702040204020203" pitchFamily="34" charset="0"/>
                <a:cs typeface="Segoe UI Semibold" panose="020B0702040204020203" pitchFamily="34" charset="0"/>
              </a:rPr>
              <a:t>a memory: Imaginative play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b="1" dirty="0"/>
              <a:t>What are some of the creative things you have done with family or friends that have become lasting memories? What about those experiences made them so memorable? </a:t>
            </a:r>
            <a:endParaRPr lang="en-NZ" b="1" dirty="0"/>
          </a:p>
          <a:p>
            <a:endParaRPr lang="en-NZ" dirty="0"/>
          </a:p>
        </p:txBody>
      </p:sp>
      <p:pic>
        <p:nvPicPr>
          <p:cNvPr id="13314" name="Picture 2" descr="Image result for Imaginativ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84" y="3285365"/>
            <a:ext cx="4539803"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CREATE</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Dream again: The road to meaning </a:t>
            </a:r>
            <a:endParaRPr lang="en-NZ" dirty="0">
              <a:solidFill>
                <a:schemeClr val="tx1">
                  <a:lumMod val="75000"/>
                </a:schemeClr>
              </a:solidFill>
            </a:endParaRPr>
          </a:p>
          <a:p>
            <a:r>
              <a:rPr lang="en-AU" dirty="0">
                <a:solidFill>
                  <a:schemeClr val="tx1">
                    <a:lumMod val="75000"/>
                  </a:schemeClr>
                </a:solidFill>
              </a:rPr>
              <a:t>Recover your passion: Pulling weeds</a:t>
            </a:r>
          </a:p>
          <a:p>
            <a:r>
              <a:rPr lang="en-AU" dirty="0">
                <a:solidFill>
                  <a:schemeClr val="tx1">
                    <a:lumMod val="75000"/>
                  </a:schemeClr>
                </a:solidFill>
              </a:rPr>
              <a:t>Work with your hands: A pattern and a plan </a:t>
            </a:r>
            <a:endParaRPr lang="en-NZ" dirty="0">
              <a:solidFill>
                <a:schemeClr val="tx1">
                  <a:lumMod val="75000"/>
                </a:schemeClr>
              </a:solidFill>
            </a:endParaRPr>
          </a:p>
          <a:p>
            <a:r>
              <a:rPr lang="en-AU" dirty="0">
                <a:solidFill>
                  <a:schemeClr val="tx1">
                    <a:lumMod val="75000"/>
                  </a:schemeClr>
                </a:solidFill>
              </a:rPr>
              <a:t>Learn </a:t>
            </a:r>
            <a:r>
              <a:rPr lang="en-AU" dirty="0">
                <a:solidFill>
                  <a:schemeClr val="tx1">
                    <a:lumMod val="75000"/>
                  </a:schemeClr>
                </a:solidFill>
              </a:rPr>
              <a:t>something: New take a class </a:t>
            </a:r>
            <a:endParaRPr lang="en-NZ" dirty="0">
              <a:solidFill>
                <a:schemeClr val="tx1">
                  <a:lumMod val="75000"/>
                </a:schemeClr>
              </a:solidFill>
            </a:endParaRPr>
          </a:p>
          <a:p>
            <a:r>
              <a:rPr lang="en-AU" dirty="0">
                <a:solidFill>
                  <a:schemeClr val="tx1">
                    <a:lumMod val="75000"/>
                  </a:schemeClr>
                </a:solidFill>
              </a:rPr>
              <a:t>Make a memory: Imaginative play </a:t>
            </a:r>
            <a:endParaRPr lang="en-NZ" dirty="0">
              <a:solidFill>
                <a:schemeClr val="tx1">
                  <a:lumMod val="75000"/>
                </a:schemeClr>
              </a:solidFill>
            </a:endParaRPr>
          </a:p>
          <a:p>
            <a:r>
              <a:rPr lang="en-AU" dirty="0">
                <a:solidFill>
                  <a:srgbClr val="CBA9E5"/>
                </a:solidFill>
              </a:rPr>
              <a:t>Take care of something: Be responsible </a:t>
            </a:r>
            <a:endParaRPr lang="en-NZ" dirty="0">
              <a:solidFill>
                <a:srgbClr val="CBA9E5"/>
              </a:solidFill>
            </a:endParaRPr>
          </a:p>
          <a:p>
            <a:endParaRPr lang="en-NZ" dirty="0"/>
          </a:p>
        </p:txBody>
      </p:sp>
    </p:spTree>
    <p:extLst>
      <p:ext uri="{BB962C8B-B14F-4D97-AF65-F5344CB8AC3E}">
        <p14:creationId xmlns:p14="http://schemas.microsoft.com/office/powerpoint/2010/main" val="3515225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27. Take </a:t>
            </a:r>
            <a:r>
              <a:rPr lang="en-AU" dirty="0">
                <a:solidFill>
                  <a:srgbClr val="CBA9E5"/>
                </a:solidFill>
                <a:latin typeface="Segoe UI Semibold" panose="020B0702040204020203" pitchFamily="34" charset="0"/>
                <a:cs typeface="Segoe UI Semibold" panose="020B0702040204020203" pitchFamily="34" charset="0"/>
              </a:rPr>
              <a:t>care of something: Be responsible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t>Among school leavers, there is a steep decline in behaviours that we might call “</a:t>
            </a:r>
            <a:r>
              <a:rPr lang="en-AU" dirty="0" smtClean="0"/>
              <a:t>adult” </a:t>
            </a:r>
            <a:r>
              <a:rPr lang="en-AU" dirty="0"/>
              <a:t>over the last 25 years: 55 percent worked for pay, down from 76 percent; and 73 percent have drivers’ licenses, down from 88 percent. </a:t>
            </a:r>
            <a:endParaRPr lang="en-AU" dirty="0" smtClean="0"/>
          </a:p>
          <a:p>
            <a:r>
              <a:rPr lang="en-AU" dirty="0"/>
              <a:t>When I take on responsibilities, when I get out of bed and out the door and show up, it makes me feel needed and useful. When I succeed, I am filled with new confidence. </a:t>
            </a:r>
            <a:endParaRPr lang="en-NZ" dirty="0"/>
          </a:p>
          <a:p>
            <a:r>
              <a:rPr lang="en-AU" b="1" dirty="0"/>
              <a:t>What new areas of responsibility can you push into, areas that might give you a sense of accomplishment, confidence, and joy? </a:t>
            </a:r>
            <a:endParaRPr lang="en-NZ" b="1" dirty="0"/>
          </a:p>
          <a:p>
            <a:endParaRPr lang="en-NZ" dirty="0"/>
          </a:p>
        </p:txBody>
      </p:sp>
    </p:spTree>
    <p:extLst>
      <p:ext uri="{BB962C8B-B14F-4D97-AF65-F5344CB8AC3E}">
        <p14:creationId xmlns:p14="http://schemas.microsoft.com/office/powerpoint/2010/main" val="7238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solidFill>
                  <a:srgbClr val="CBA9E5"/>
                </a:solidFill>
                <a:latin typeface="Segoe UI Semibold" panose="020B0702040204020203" pitchFamily="34" charset="0"/>
                <a:cs typeface="Segoe UI Semibold" panose="020B0702040204020203" pitchFamily="34" charset="0"/>
              </a:rPr>
              <a:t>15. Be </a:t>
            </a:r>
            <a:r>
              <a:rPr lang="en-AU" dirty="0">
                <a:solidFill>
                  <a:srgbClr val="CBA9E5"/>
                </a:solidFill>
                <a:latin typeface="Segoe UI Semibold" panose="020B0702040204020203" pitchFamily="34" charset="0"/>
                <a:cs typeface="Segoe UI Semibold" panose="020B0702040204020203" pitchFamily="34" charset="0"/>
              </a:rPr>
              <a:t>the friend you wish to have: Initiate Friendship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smtClean="0"/>
              <a:t>Three types of friendships: those based </a:t>
            </a:r>
            <a:r>
              <a:rPr lang="en-AU" dirty="0"/>
              <a:t>on </a:t>
            </a:r>
            <a:r>
              <a:rPr lang="en-AU" dirty="0" smtClean="0"/>
              <a:t>utility, pleasure and virtue</a:t>
            </a:r>
            <a:r>
              <a:rPr lang="en-AU" dirty="0"/>
              <a:t>. </a:t>
            </a:r>
            <a:endParaRPr lang="en-AU" dirty="0" smtClean="0"/>
          </a:p>
          <a:p>
            <a:r>
              <a:rPr lang="en-AU" dirty="0" smtClean="0"/>
              <a:t>What </a:t>
            </a:r>
            <a:r>
              <a:rPr lang="en-AU" dirty="0" smtClean="0"/>
              <a:t>are the qualities of your ideal friend? How could you be this friend to another? </a:t>
            </a:r>
            <a:endParaRPr lang="en-NZ" dirty="0" smtClean="0"/>
          </a:p>
          <a:p>
            <a:endParaRPr lang="en-NZ" dirty="0"/>
          </a:p>
        </p:txBody>
      </p:sp>
      <p:pic>
        <p:nvPicPr>
          <p:cNvPr id="18434" name="Picture 2" descr="Image result for friends 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420" y="3352602"/>
            <a:ext cx="5260974" cy="295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CREATE</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Dream again: The road to meaning </a:t>
            </a:r>
            <a:endParaRPr lang="en-NZ" dirty="0">
              <a:solidFill>
                <a:schemeClr val="tx1">
                  <a:lumMod val="75000"/>
                </a:schemeClr>
              </a:solidFill>
            </a:endParaRPr>
          </a:p>
          <a:p>
            <a:r>
              <a:rPr lang="en-AU" dirty="0">
                <a:solidFill>
                  <a:schemeClr val="tx1">
                    <a:lumMod val="75000"/>
                  </a:schemeClr>
                </a:solidFill>
              </a:rPr>
              <a:t>Recover your passion: Pulling weeds</a:t>
            </a:r>
          </a:p>
          <a:p>
            <a:r>
              <a:rPr lang="en-AU" dirty="0">
                <a:solidFill>
                  <a:schemeClr val="tx1">
                    <a:lumMod val="75000"/>
                  </a:schemeClr>
                </a:solidFill>
              </a:rPr>
              <a:t>Work with your hands: A pattern and a plan </a:t>
            </a:r>
            <a:endParaRPr lang="en-NZ" dirty="0">
              <a:solidFill>
                <a:schemeClr val="tx1">
                  <a:lumMod val="75000"/>
                </a:schemeClr>
              </a:solidFill>
            </a:endParaRPr>
          </a:p>
          <a:p>
            <a:r>
              <a:rPr lang="en-AU" dirty="0">
                <a:solidFill>
                  <a:schemeClr val="tx1">
                    <a:lumMod val="75000"/>
                  </a:schemeClr>
                </a:solidFill>
              </a:rPr>
              <a:t>Learn </a:t>
            </a:r>
            <a:r>
              <a:rPr lang="en-AU" dirty="0">
                <a:solidFill>
                  <a:schemeClr val="tx1">
                    <a:lumMod val="75000"/>
                  </a:schemeClr>
                </a:solidFill>
              </a:rPr>
              <a:t>something: New take a class </a:t>
            </a:r>
            <a:endParaRPr lang="en-NZ" dirty="0">
              <a:solidFill>
                <a:schemeClr val="tx1">
                  <a:lumMod val="75000"/>
                </a:schemeClr>
              </a:solidFill>
            </a:endParaRPr>
          </a:p>
          <a:p>
            <a:r>
              <a:rPr lang="en-AU" dirty="0">
                <a:solidFill>
                  <a:schemeClr val="tx1">
                    <a:lumMod val="75000"/>
                  </a:schemeClr>
                </a:solidFill>
              </a:rPr>
              <a:t>Make a memory: Imaginative play </a:t>
            </a:r>
            <a:endParaRPr lang="en-NZ" dirty="0">
              <a:solidFill>
                <a:schemeClr val="tx1">
                  <a:lumMod val="75000"/>
                </a:schemeClr>
              </a:solidFill>
            </a:endParaRPr>
          </a:p>
          <a:p>
            <a:r>
              <a:rPr lang="en-AU" dirty="0">
                <a:solidFill>
                  <a:schemeClr val="tx1">
                    <a:lumMod val="75000"/>
                  </a:schemeClr>
                </a:solidFill>
              </a:rPr>
              <a:t>Take care of something: Be responsible </a:t>
            </a:r>
            <a:endParaRPr lang="en-NZ" dirty="0">
              <a:solidFill>
                <a:schemeClr val="tx1">
                  <a:lumMod val="75000"/>
                </a:schemeClr>
              </a:solidFill>
            </a:endParaRPr>
          </a:p>
          <a:p>
            <a:r>
              <a:rPr lang="en-AU" dirty="0">
                <a:solidFill>
                  <a:srgbClr val="CBA9E5"/>
                </a:solidFill>
              </a:rPr>
              <a:t>Say yes: Take a risk </a:t>
            </a:r>
            <a:endParaRPr lang="en-NZ" dirty="0">
              <a:solidFill>
                <a:srgbClr val="CBA9E5"/>
              </a:solidFill>
            </a:endParaRPr>
          </a:p>
          <a:p>
            <a:endParaRPr lang="en-NZ" dirty="0"/>
          </a:p>
        </p:txBody>
      </p:sp>
    </p:spTree>
    <p:extLst>
      <p:ext uri="{BB962C8B-B14F-4D97-AF65-F5344CB8AC3E}">
        <p14:creationId xmlns:p14="http://schemas.microsoft.com/office/powerpoint/2010/main" val="222669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28. Say </a:t>
            </a:r>
            <a:r>
              <a:rPr lang="en-AU" dirty="0">
                <a:solidFill>
                  <a:srgbClr val="CBA9E5"/>
                </a:solidFill>
                <a:latin typeface="Segoe UI Semibold" panose="020B0702040204020203" pitchFamily="34" charset="0"/>
                <a:cs typeface="Segoe UI Semibold" panose="020B0702040204020203" pitchFamily="34" charset="0"/>
              </a:rPr>
              <a:t>yes: Take a risk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200" y="4190999"/>
            <a:ext cx="10515600" cy="2506981"/>
          </a:xfrm>
        </p:spPr>
        <p:txBody>
          <a:bodyPr>
            <a:normAutofit/>
          </a:bodyPr>
          <a:lstStyle/>
          <a:p>
            <a:r>
              <a:rPr lang="en-AU" i="1" dirty="0"/>
              <a:t>“Life is either a daring adventure or </a:t>
            </a:r>
            <a:r>
              <a:rPr lang="en-AU" i="1" dirty="0" smtClean="0"/>
              <a:t>nothing.” </a:t>
            </a:r>
            <a:r>
              <a:rPr lang="en-AU" sz="2600" i="1" dirty="0" smtClean="0"/>
              <a:t>- </a:t>
            </a:r>
            <a:r>
              <a:rPr lang="en-AU" sz="2600" dirty="0" smtClean="0"/>
              <a:t>Helen </a:t>
            </a:r>
            <a:r>
              <a:rPr lang="en-AU" sz="2600" dirty="0"/>
              <a:t>Keller </a:t>
            </a:r>
            <a:endParaRPr lang="en-NZ" sz="2600" dirty="0"/>
          </a:p>
          <a:p>
            <a:r>
              <a:rPr lang="en-AU" dirty="0"/>
              <a:t>God can do far more through people completely yielded to him than we might think or imagine. </a:t>
            </a:r>
            <a:endParaRPr lang="en-AU" dirty="0" smtClean="0"/>
          </a:p>
          <a:p>
            <a:r>
              <a:rPr lang="en-AU" b="1" dirty="0" smtClean="0"/>
              <a:t>List </a:t>
            </a:r>
            <a:r>
              <a:rPr lang="en-AU" b="1" dirty="0"/>
              <a:t>the ways you might take a risk to partner with God. Is there a risk you know you need to act on immediately? </a:t>
            </a:r>
            <a:endParaRPr lang="en-NZ" b="1" dirty="0"/>
          </a:p>
          <a:p>
            <a:endParaRPr lang="en-NZ" dirty="0"/>
          </a:p>
        </p:txBody>
      </p:sp>
      <p:pic>
        <p:nvPicPr>
          <p:cNvPr id="14338" name="Picture 2" descr="Image result for Take a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210" y="1637348"/>
            <a:ext cx="4865755" cy="243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2344869"/>
              </p:ext>
            </p:extLst>
          </p:nvPr>
        </p:nvGraphicFramePr>
        <p:xfrm>
          <a:off x="0" y="0"/>
          <a:ext cx="12192000" cy="6857999"/>
        </p:xfrm>
        <a:graphic>
          <a:graphicData uri="http://schemas.openxmlformats.org/drawingml/2006/table">
            <a:tbl>
              <a:tblPr firstRow="1" bandRow="1">
                <a:tableStyleId>{F5AB1C69-6EDB-4FF4-983F-18BD219EF322}</a:tableStyleId>
              </a:tblPr>
              <a:tblGrid>
                <a:gridCol w="3048000"/>
                <a:gridCol w="3048000"/>
                <a:gridCol w="3048000"/>
                <a:gridCol w="3048000"/>
              </a:tblGrid>
              <a:tr h="538541">
                <a:tc>
                  <a:txBody>
                    <a:bodyPr/>
                    <a:lstStyle/>
                    <a:p>
                      <a:pPr algn="ctr"/>
                      <a:r>
                        <a:rPr lang="en-NZ" sz="2800" dirty="0" smtClean="0"/>
                        <a:t>REST</a:t>
                      </a:r>
                      <a:endParaRPr lang="en-NZ" sz="2800" dirty="0"/>
                    </a:p>
                  </a:txBody>
                  <a:tcPr>
                    <a:solidFill>
                      <a:srgbClr val="AE78D6"/>
                    </a:solidFill>
                  </a:tcPr>
                </a:tc>
                <a:tc>
                  <a:txBody>
                    <a:bodyPr/>
                    <a:lstStyle/>
                    <a:p>
                      <a:pPr algn="ctr"/>
                      <a:r>
                        <a:rPr lang="en-NZ" sz="2800" dirty="0" smtClean="0"/>
                        <a:t>RESTORE</a:t>
                      </a:r>
                      <a:endParaRPr lang="en-NZ" sz="2800" dirty="0"/>
                    </a:p>
                  </a:txBody>
                  <a:tcPr>
                    <a:solidFill>
                      <a:srgbClr val="AE78D6"/>
                    </a:solidFill>
                  </a:tcPr>
                </a:tc>
                <a:tc>
                  <a:txBody>
                    <a:bodyPr/>
                    <a:lstStyle/>
                    <a:p>
                      <a:pPr marL="0" algn="ctr" defTabSz="914400" rtl="0" eaLnBrk="1" latinLnBrk="0" hangingPunct="1"/>
                      <a:r>
                        <a:rPr lang="en-NZ" sz="2800" kern="1200" smtClean="0"/>
                        <a:t>CONNECT</a:t>
                      </a:r>
                      <a:endParaRPr lang="en-NZ" sz="2800" b="1" kern="1200">
                        <a:solidFill>
                          <a:schemeClr val="lt1"/>
                        </a:solidFill>
                        <a:latin typeface="+mn-lt"/>
                        <a:ea typeface="+mn-ea"/>
                        <a:cs typeface="+mn-cs"/>
                      </a:endParaRPr>
                    </a:p>
                  </a:txBody>
                  <a:tcPr>
                    <a:solidFill>
                      <a:srgbClr val="AE78D6"/>
                    </a:solidFill>
                  </a:tcPr>
                </a:tc>
                <a:tc>
                  <a:txBody>
                    <a:bodyPr/>
                    <a:lstStyle/>
                    <a:p>
                      <a:pPr marL="0" algn="ctr" defTabSz="914400" rtl="0" eaLnBrk="1" latinLnBrk="0" hangingPunct="1"/>
                      <a:r>
                        <a:rPr lang="en-NZ" sz="2800" kern="1200" smtClean="0"/>
                        <a:t>CREATE</a:t>
                      </a:r>
                      <a:endParaRPr lang="en-NZ" sz="2800" b="1" kern="1200">
                        <a:solidFill>
                          <a:schemeClr val="lt1"/>
                        </a:solidFill>
                        <a:latin typeface="+mn-lt"/>
                        <a:ea typeface="+mn-ea"/>
                        <a:cs typeface="+mn-cs"/>
                      </a:endParaRPr>
                    </a:p>
                  </a:txBody>
                  <a:tcPr>
                    <a:solidFill>
                      <a:srgbClr val="AE78D6"/>
                    </a:solidFill>
                  </a:tcPr>
                </a:tc>
              </a:tr>
              <a:tr h="1007142">
                <a:tc>
                  <a:txBody>
                    <a:bodyPr/>
                    <a:lstStyle/>
                    <a:p>
                      <a:pPr marL="0" indent="0">
                        <a:buNone/>
                      </a:pPr>
                      <a:r>
                        <a:rPr lang="en-NZ" sz="2000" dirty="0" smtClean="0"/>
                        <a:t>1. Take an inventory: Reflect and Journal</a:t>
                      </a:r>
                    </a:p>
                  </a:txBody>
                  <a:tcPr>
                    <a:solidFill>
                      <a:srgbClr val="E4D2F2"/>
                    </a:solidFill>
                  </a:tcPr>
                </a:tc>
                <a:tc>
                  <a:txBody>
                    <a:bodyPr/>
                    <a:lstStyle/>
                    <a:p>
                      <a:pPr marL="0" indent="0">
                        <a:buNone/>
                      </a:pPr>
                      <a:r>
                        <a:rPr lang="en-NZ" sz="2000" dirty="0" smtClean="0"/>
                        <a:t>8. Permission to Play - giving up control</a:t>
                      </a:r>
                    </a:p>
                  </a:txBody>
                  <a:tcPr>
                    <a:solidFill>
                      <a:srgbClr val="E4D2F2"/>
                    </a:solidFill>
                  </a:tcPr>
                </a:tc>
                <a:tc>
                  <a:txBody>
                    <a:bodyPr/>
                    <a:lstStyle/>
                    <a:p>
                      <a:r>
                        <a:rPr lang="en-AU" sz="2000" kern="1200" smtClean="0"/>
                        <a:t>15. Be the friend you wish to have: Initiate Friendship</a:t>
                      </a:r>
                      <a:endParaRPr lang="en-NZ" sz="2000" kern="1200">
                        <a:solidFill>
                          <a:schemeClr val="dk1"/>
                        </a:solidFill>
                        <a:latin typeface="+mn-lt"/>
                        <a:ea typeface="+mn-ea"/>
                        <a:cs typeface="+mn-cs"/>
                      </a:endParaRPr>
                    </a:p>
                  </a:txBody>
                  <a:tcPr>
                    <a:solidFill>
                      <a:srgbClr val="E4D2F2"/>
                    </a:solidFill>
                  </a:tcPr>
                </a:tc>
                <a:tc>
                  <a:txBody>
                    <a:bodyPr/>
                    <a:lstStyle/>
                    <a:p>
                      <a:r>
                        <a:rPr lang="en-AU" sz="2000" kern="1200" smtClean="0"/>
                        <a:t>22. Dream again: The road to meaning</a:t>
                      </a:r>
                      <a:endParaRPr lang="en-NZ" sz="2000" kern="1200">
                        <a:solidFill>
                          <a:schemeClr val="dk1"/>
                        </a:solidFill>
                        <a:latin typeface="+mn-lt"/>
                        <a:ea typeface="+mn-ea"/>
                        <a:cs typeface="+mn-cs"/>
                      </a:endParaRPr>
                    </a:p>
                  </a:txBody>
                  <a:tcPr>
                    <a:solidFill>
                      <a:srgbClr val="E4D2F2"/>
                    </a:solidFill>
                  </a:tcPr>
                </a:tc>
              </a:tr>
              <a:tr h="1009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2. Tech Detox: Silence the noise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9. Eat smart brain food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kern="1200" smtClean="0"/>
                        <a:t>16. Lead with vulnerability: Better together </a:t>
                      </a:r>
                      <a:endParaRPr lang="en-NZ" sz="2000" kern="1200" smtClean="0">
                        <a:solidFill>
                          <a:schemeClr val="dk1"/>
                        </a:solidFill>
                        <a:latin typeface="+mn-lt"/>
                        <a:ea typeface="+mn-ea"/>
                        <a:cs typeface="+mn-cs"/>
                      </a:endParaRPr>
                    </a:p>
                  </a:txBody>
                  <a:tcPr/>
                </a:tc>
                <a:tc>
                  <a:txBody>
                    <a:bodyPr/>
                    <a:lstStyle/>
                    <a:p>
                      <a:r>
                        <a:rPr lang="en-AU" sz="2000" kern="1200" smtClean="0"/>
                        <a:t>23. Recover your passion: Pulling weeds</a:t>
                      </a:r>
                      <a:endParaRPr lang="en-NZ" sz="2000" kern="1200">
                        <a:solidFill>
                          <a:schemeClr val="dk1"/>
                        </a:solidFill>
                        <a:latin typeface="+mn-lt"/>
                        <a:ea typeface="+mn-ea"/>
                        <a:cs typeface="+mn-cs"/>
                      </a:endParaRPr>
                    </a:p>
                  </a:txBody>
                  <a:tcPr/>
                </a:tc>
              </a:tr>
              <a:tr h="1007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3. Get quiet create space and listen</a:t>
                      </a:r>
                    </a:p>
                  </a:txBody>
                  <a:tcPr>
                    <a:solidFill>
                      <a:srgbClr val="E4D2F2"/>
                    </a:solidFill>
                  </a:tcPr>
                </a:tc>
                <a:tc>
                  <a:txBody>
                    <a:bodyP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lang="en-NZ" sz="2000" dirty="0" smtClean="0"/>
                        <a:t>10. Know your identity - labels don’t define you</a:t>
                      </a:r>
                    </a:p>
                  </a:txBody>
                  <a:tcPr>
                    <a:solidFill>
                      <a:srgbClr val="E4D2F2"/>
                    </a:solidFill>
                  </a:tcPr>
                </a:tc>
                <a:tc>
                  <a:txBody>
                    <a:bodyPr/>
                    <a:lstStyle/>
                    <a:p>
                      <a:r>
                        <a:rPr lang="en-AU" sz="2000" kern="1200" smtClean="0"/>
                        <a:t>17. Open-porch policy: Potluck over perfect</a:t>
                      </a:r>
                      <a:endParaRPr lang="en-NZ" sz="2000" kern="1200">
                        <a:solidFill>
                          <a:schemeClr val="dk1"/>
                        </a:solidFill>
                        <a:latin typeface="+mn-lt"/>
                        <a:ea typeface="+mn-ea"/>
                        <a:cs typeface="+mn-cs"/>
                      </a:endParaRPr>
                    </a:p>
                  </a:txBody>
                  <a:tcPr>
                    <a:solidFill>
                      <a:srgbClr val="E4D2F2"/>
                    </a:solidFill>
                  </a:tcPr>
                </a:tc>
                <a:tc>
                  <a:txBody>
                    <a:bodyPr/>
                    <a:lstStyle/>
                    <a:p>
                      <a:r>
                        <a:rPr lang="en-AU" sz="2000" kern="1200" smtClean="0"/>
                        <a:t>24. Work with your hands: A pattern and a plan</a:t>
                      </a:r>
                      <a:endParaRPr lang="en-NZ" sz="2000" kern="1200">
                        <a:solidFill>
                          <a:schemeClr val="dk1"/>
                        </a:solidFill>
                        <a:latin typeface="+mn-lt"/>
                        <a:ea typeface="+mn-ea"/>
                        <a:cs typeface="+mn-cs"/>
                      </a:endParaRPr>
                    </a:p>
                  </a:txBody>
                  <a:tcPr>
                    <a:solidFill>
                      <a:srgbClr val="E4D2F2"/>
                    </a:solidFill>
                  </a:tcPr>
                </a:tc>
              </a:tr>
              <a:tr h="786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4. Do the heart work: Examine and Confess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11. Take a walk - clear the brain fog</a:t>
                      </a:r>
                    </a:p>
                  </a:txBody>
                  <a:tcPr/>
                </a:tc>
                <a:tc>
                  <a:txBody>
                    <a:bodyPr/>
                    <a:lstStyle/>
                    <a:p>
                      <a:r>
                        <a:rPr lang="en-AU" sz="2000" kern="1200" smtClean="0"/>
                        <a:t>18. Bear each other’s burdens: Carry the load</a:t>
                      </a:r>
                      <a:endParaRPr lang="en-NZ" sz="2000" kern="1200">
                        <a:solidFill>
                          <a:schemeClr val="dk1"/>
                        </a:solidFill>
                        <a:latin typeface="+mn-lt"/>
                        <a:ea typeface="+mn-ea"/>
                        <a:cs typeface="+mn-cs"/>
                      </a:endParaRPr>
                    </a:p>
                  </a:txBody>
                  <a:tcPr/>
                </a:tc>
                <a:tc>
                  <a:txBody>
                    <a:bodyPr/>
                    <a:lstStyle/>
                    <a:p>
                      <a:r>
                        <a:rPr lang="en-AU" sz="2000" kern="1200" smtClean="0"/>
                        <a:t>25. Learn something new: Take a class</a:t>
                      </a:r>
                      <a:endParaRPr lang="en-NZ" sz="2000" kern="1200">
                        <a:solidFill>
                          <a:schemeClr val="dk1"/>
                        </a:solidFill>
                        <a:latin typeface="+mn-lt"/>
                        <a:ea typeface="+mn-ea"/>
                        <a:cs typeface="+mn-cs"/>
                      </a:endParaRPr>
                    </a:p>
                  </a:txBody>
                  <a:tcPr/>
                </a:tc>
              </a:tr>
              <a:tr h="786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5. </a:t>
                      </a:r>
                      <a:r>
                        <a:rPr lang="en-AU" sz="2000" dirty="0" smtClean="0"/>
                        <a:t>Routines for deep sleep</a:t>
                      </a:r>
                      <a:endParaRPr lang="en-NZ" sz="2000" dirty="0" smtClean="0"/>
                    </a:p>
                  </a:txBody>
                  <a:tcPr>
                    <a:solidFill>
                      <a:srgbClr val="E4D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12. Seek Adventure - take a trip</a:t>
                      </a:r>
                    </a:p>
                  </a:txBody>
                  <a:tcPr>
                    <a:solidFill>
                      <a:srgbClr val="E4D2F2"/>
                    </a:solidFill>
                  </a:tcPr>
                </a:tc>
                <a:tc>
                  <a:txBody>
                    <a:bodyPr/>
                    <a:lstStyle/>
                    <a:p>
                      <a:r>
                        <a:rPr lang="en-AU" sz="2000" kern="1200" smtClean="0"/>
                        <a:t>19. Hugs all around: The power of physical touch </a:t>
                      </a:r>
                      <a:endParaRPr lang="en-NZ" sz="2000" kern="1200">
                        <a:solidFill>
                          <a:schemeClr val="dk1"/>
                        </a:solidFill>
                        <a:latin typeface="+mn-lt"/>
                        <a:ea typeface="+mn-ea"/>
                        <a:cs typeface="+mn-cs"/>
                      </a:endParaRPr>
                    </a:p>
                  </a:txBody>
                  <a:tcPr>
                    <a:solidFill>
                      <a:srgbClr val="E4D2F2"/>
                    </a:solidFill>
                  </a:tcPr>
                </a:tc>
                <a:tc>
                  <a:txBody>
                    <a:bodyPr/>
                    <a:lstStyle/>
                    <a:p>
                      <a:r>
                        <a:rPr lang="en-AU" sz="2000" kern="1200" smtClean="0"/>
                        <a:t>26. Make a memory: Imaginative play</a:t>
                      </a:r>
                      <a:endParaRPr lang="en-NZ" sz="2000" kern="1200">
                        <a:solidFill>
                          <a:schemeClr val="dk1"/>
                        </a:solidFill>
                        <a:latin typeface="+mn-lt"/>
                        <a:ea typeface="+mn-ea"/>
                        <a:cs typeface="+mn-cs"/>
                      </a:endParaRPr>
                    </a:p>
                  </a:txBody>
                  <a:tcPr>
                    <a:solidFill>
                      <a:srgbClr val="E4D2F2"/>
                    </a:solidFill>
                  </a:tcPr>
                </a:tc>
              </a:tr>
              <a:tr h="1007142">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NZ" sz="2000" dirty="0" smtClean="0"/>
                        <a:t>6. Morning Routine - coffee, candle and a pen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13. Break a sweat - use the workout pants</a:t>
                      </a:r>
                    </a:p>
                  </a:txBody>
                  <a:tcPr/>
                </a:tc>
                <a:tc>
                  <a:txBody>
                    <a:bodyPr/>
                    <a:lstStyle/>
                    <a:p>
                      <a:r>
                        <a:rPr lang="en-AU" sz="2000" kern="1200" smtClean="0"/>
                        <a:t>20. Marriage retreat: Love the one you’re with</a:t>
                      </a:r>
                      <a:endParaRPr lang="en-NZ" sz="2000" kern="1200">
                        <a:solidFill>
                          <a:schemeClr val="dk1"/>
                        </a:solidFill>
                        <a:latin typeface="+mn-lt"/>
                        <a:ea typeface="+mn-ea"/>
                        <a:cs typeface="+mn-cs"/>
                      </a:endParaRPr>
                    </a:p>
                  </a:txBody>
                  <a:tcPr/>
                </a:tc>
                <a:tc>
                  <a:txBody>
                    <a:bodyPr/>
                    <a:lstStyle/>
                    <a:p>
                      <a:r>
                        <a:rPr lang="en-AU" sz="2000" kern="1200" smtClean="0"/>
                        <a:t>27. Take care of something: Be responsible</a:t>
                      </a:r>
                      <a:endParaRPr lang="en-NZ" sz="2000" kern="1200">
                        <a:solidFill>
                          <a:schemeClr val="dk1"/>
                        </a:solidFill>
                        <a:latin typeface="+mn-lt"/>
                        <a:ea typeface="+mn-ea"/>
                        <a:cs typeface="+mn-cs"/>
                      </a:endParaRPr>
                    </a:p>
                  </a:txBody>
                  <a:tcPr/>
                </a:tc>
              </a:tr>
              <a:tr h="71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7. Stop the work: Practise Sabbath</a:t>
                      </a:r>
                    </a:p>
                  </a:txBody>
                  <a:tcPr>
                    <a:solidFill>
                      <a:srgbClr val="E4D2F2"/>
                    </a:solidFill>
                  </a:tcPr>
                </a:tc>
                <a:tc>
                  <a:txBody>
                    <a:bodyP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lang="en-NZ" sz="2000" dirty="0" smtClean="0"/>
                        <a:t>14. Push </a:t>
                      </a:r>
                      <a:r>
                        <a:rPr lang="en-NZ" sz="2000" smtClean="0"/>
                        <a:t>yourself </a:t>
                      </a:r>
                      <a:r>
                        <a:rPr lang="en-NZ" sz="2000" smtClean="0"/>
                        <a:t>beyond </a:t>
                      </a:r>
                      <a:r>
                        <a:rPr lang="en-NZ" sz="2000" dirty="0" smtClean="0"/>
                        <a:t>your comfort zone</a:t>
                      </a:r>
                    </a:p>
                  </a:txBody>
                  <a:tcPr>
                    <a:solidFill>
                      <a:srgbClr val="E4D2F2"/>
                    </a:solidFill>
                  </a:tcPr>
                </a:tc>
                <a:tc>
                  <a:txBody>
                    <a:bodyPr/>
                    <a:lstStyle/>
                    <a:p>
                      <a:r>
                        <a:rPr lang="en-AU" sz="2000" kern="1200" smtClean="0"/>
                        <a:t>21. Apologise first: Time is short </a:t>
                      </a:r>
                      <a:endParaRPr lang="en-NZ" sz="2000" kern="1200">
                        <a:solidFill>
                          <a:schemeClr val="dk1"/>
                        </a:solidFill>
                        <a:latin typeface="+mn-lt"/>
                        <a:ea typeface="+mn-ea"/>
                        <a:cs typeface="+mn-cs"/>
                      </a:endParaRPr>
                    </a:p>
                  </a:txBody>
                  <a:tcPr>
                    <a:solidFill>
                      <a:srgbClr val="E4D2F2"/>
                    </a:solidFill>
                  </a:tcPr>
                </a:tc>
                <a:tc>
                  <a:txBody>
                    <a:bodyPr/>
                    <a:lstStyle/>
                    <a:p>
                      <a:r>
                        <a:rPr lang="en-AU" sz="2000" kern="1200" smtClean="0"/>
                        <a:t>28. Say yes: Take a risk</a:t>
                      </a:r>
                      <a:endParaRPr lang="en-NZ" sz="2000" kern="1200">
                        <a:solidFill>
                          <a:schemeClr val="dk1"/>
                        </a:solidFill>
                        <a:latin typeface="+mn-lt"/>
                        <a:ea typeface="+mn-ea"/>
                        <a:cs typeface="+mn-cs"/>
                      </a:endParaRPr>
                    </a:p>
                  </a:txBody>
                  <a:tcPr>
                    <a:solidFill>
                      <a:srgbClr val="E4D2F2"/>
                    </a:solidFill>
                  </a:tcPr>
                </a:tc>
              </a:tr>
            </a:tbl>
          </a:graphicData>
        </a:graphic>
      </p:graphicFrame>
    </p:spTree>
    <p:extLst>
      <p:ext uri="{BB962C8B-B14F-4D97-AF65-F5344CB8AC3E}">
        <p14:creationId xmlns:p14="http://schemas.microsoft.com/office/powerpoint/2010/main" val="3808844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a:t>
            </a:r>
            <a:r>
              <a:rPr lang="en-AU" dirty="0">
                <a:solidFill>
                  <a:srgbClr val="CBA9E5"/>
                </a:solidFill>
                <a:latin typeface="Segoe UI Semibold" panose="020B0702040204020203" pitchFamily="34" charset="0"/>
                <a:cs typeface="Segoe UI Semibold" panose="020B0702040204020203" pitchFamily="34" charset="0"/>
              </a:rPr>
              <a:t>O the </a:t>
            </a:r>
            <a:r>
              <a:rPr lang="en-AU" dirty="0">
                <a:solidFill>
                  <a:srgbClr val="CBA9E5"/>
                </a:solidFill>
                <a:latin typeface="Segoe UI Semibold" panose="020B0702040204020203" pitchFamily="34" charset="0"/>
                <a:cs typeface="Segoe UI Semibold" panose="020B0702040204020203" pitchFamily="34" charset="0"/>
              </a:rPr>
              <a:t>places </a:t>
            </a:r>
            <a:r>
              <a:rPr lang="en-AU" dirty="0">
                <a:solidFill>
                  <a:srgbClr val="CBA9E5"/>
                </a:solidFill>
                <a:latin typeface="Segoe UI Semibold" panose="020B0702040204020203" pitchFamily="34" charset="0"/>
                <a:cs typeface="Segoe UI Semibold" panose="020B0702040204020203" pitchFamily="34" charset="0"/>
              </a:rPr>
              <a:t>you’ll </a:t>
            </a:r>
            <a:r>
              <a:rPr lang="en-AU" dirty="0">
                <a:solidFill>
                  <a:srgbClr val="CBA9E5"/>
                </a:solidFill>
                <a:latin typeface="Segoe UI Semibold" panose="020B0702040204020203" pitchFamily="34" charset="0"/>
                <a:cs typeface="Segoe UI Semibold" panose="020B0702040204020203" pitchFamily="34" charset="0"/>
              </a:rPr>
              <a:t>go” - Dr Seuss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200" y="1825624"/>
            <a:ext cx="5511085" cy="5032375"/>
          </a:xfrm>
        </p:spPr>
        <p:txBody>
          <a:bodyPr>
            <a:normAutofit/>
          </a:bodyPr>
          <a:lstStyle/>
          <a:p>
            <a:r>
              <a:rPr lang="en-NZ" i="1" dirty="0"/>
              <a:t>When you're in a Slump, you're not in for much fun. </a:t>
            </a:r>
          </a:p>
          <a:p>
            <a:pPr marL="269875" indent="0">
              <a:buNone/>
            </a:pPr>
            <a:r>
              <a:rPr lang="en-NZ" i="1" dirty="0"/>
              <a:t>Un-slumping yourself is not easily done.</a:t>
            </a:r>
          </a:p>
          <a:p>
            <a:pPr marL="288000"/>
            <a:r>
              <a:rPr lang="en-NZ" i="1" dirty="0"/>
              <a:t>You’re off to Great Places! Today is your day! </a:t>
            </a:r>
          </a:p>
          <a:p>
            <a:pPr marL="269875" indent="0">
              <a:buNone/>
            </a:pPr>
            <a:r>
              <a:rPr lang="en-NZ" i="1" dirty="0"/>
              <a:t>Your mountain is waiting, So … get on your way!</a:t>
            </a:r>
          </a:p>
          <a:p>
            <a:endParaRPr lang="en-NZ" dirty="0"/>
          </a:p>
        </p:txBody>
      </p:sp>
      <p:pic>
        <p:nvPicPr>
          <p:cNvPr id="15364" name="Picture 4" descr="Image result for oh the places you'll go"/>
          <p:cNvPicPr>
            <a:picLocks noChangeAspect="1" noChangeArrowheads="1"/>
          </p:cNvPicPr>
          <p:nvPr/>
        </p:nvPicPr>
        <p:blipFill rotWithShape="1">
          <a:blip r:embed="rId3">
            <a:extLst>
              <a:ext uri="{28A0092B-C50C-407E-A947-70E740481C1C}">
                <a14:useLocalDpi xmlns:a14="http://schemas.microsoft.com/office/drawing/2010/main" val="0"/>
              </a:ext>
            </a:extLst>
          </a:blip>
          <a:srcRect l="4864" t="16945" r="4370" b="17202"/>
          <a:stretch/>
        </p:blipFill>
        <p:spPr bwMode="auto">
          <a:xfrm>
            <a:off x="6536028" y="1906075"/>
            <a:ext cx="4668592" cy="338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21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5640946" y="1825624"/>
            <a:ext cx="5712854" cy="4826313"/>
          </a:xfrm>
        </p:spPr>
        <p:txBody>
          <a:bodyPr>
            <a:normAutofit/>
          </a:bodyPr>
          <a:lstStyle/>
          <a:p>
            <a:pPr marL="288000"/>
            <a:r>
              <a:rPr lang="en-NZ" i="1" dirty="0" smtClean="0"/>
              <a:t>You will come to a place where the streets are not marked. </a:t>
            </a:r>
          </a:p>
          <a:p>
            <a:pPr marL="269875" indent="0">
              <a:buNone/>
            </a:pPr>
            <a:r>
              <a:rPr lang="en-NZ" i="1" dirty="0" smtClean="0"/>
              <a:t>Some windows are lighted. but mostly they're </a:t>
            </a:r>
            <a:r>
              <a:rPr lang="en-NZ" i="1" dirty="0" err="1" smtClean="0"/>
              <a:t>darked</a:t>
            </a:r>
            <a:r>
              <a:rPr lang="en-NZ" i="1" dirty="0" smtClean="0"/>
              <a:t>.</a:t>
            </a:r>
          </a:p>
          <a:p>
            <a:pPr marL="269875" indent="0">
              <a:buNone/>
            </a:pPr>
            <a:r>
              <a:rPr lang="en-NZ" i="1" dirty="0" smtClean="0"/>
              <a:t>A place you could sprain both your elbow and chin!</a:t>
            </a:r>
          </a:p>
          <a:p>
            <a:pPr marL="269875" indent="0">
              <a:buNone/>
            </a:pPr>
            <a:r>
              <a:rPr lang="en-NZ" i="1" dirty="0" smtClean="0"/>
              <a:t>Do you dare to stay out? Do you dare to go in?</a:t>
            </a:r>
          </a:p>
          <a:p>
            <a:pPr marL="269875" indent="0">
              <a:buNone/>
            </a:pPr>
            <a:r>
              <a:rPr lang="en-NZ" i="1" dirty="0" smtClean="0"/>
              <a:t>How much can you lose? How much can you win?</a:t>
            </a:r>
          </a:p>
          <a:p>
            <a:endParaRPr lang="en-NZ" dirty="0"/>
          </a:p>
        </p:txBody>
      </p:sp>
      <p:pic>
        <p:nvPicPr>
          <p:cNvPr id="17410" name="Picture 2" descr="Image result for You will come to a place where the streets are not mar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32120"/>
            <a:ext cx="4615958" cy="259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74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838200" y="1825625"/>
            <a:ext cx="4860701" cy="4351338"/>
          </a:xfrm>
        </p:spPr>
        <p:txBody>
          <a:bodyPr/>
          <a:lstStyle/>
          <a:p>
            <a:r>
              <a:rPr lang="en-NZ" i="1" dirty="0" smtClean="0"/>
              <a:t>So ... be your name </a:t>
            </a:r>
            <a:r>
              <a:rPr lang="en-NZ" i="1" dirty="0" err="1" smtClean="0"/>
              <a:t>Buxbaum</a:t>
            </a:r>
            <a:r>
              <a:rPr lang="en-NZ" i="1" dirty="0" smtClean="0"/>
              <a:t> or Bixby or Bray or Mordecai Ali Van Allen O'Shea, </a:t>
            </a:r>
          </a:p>
          <a:p>
            <a:pPr marL="269875" indent="0">
              <a:buNone/>
            </a:pPr>
            <a:r>
              <a:rPr lang="en-NZ" i="1" dirty="0" smtClean="0"/>
              <a:t>you're off to Great Places! Today is your day!</a:t>
            </a:r>
          </a:p>
          <a:p>
            <a:pPr marL="269875" indent="0">
              <a:buNone/>
            </a:pPr>
            <a:r>
              <a:rPr lang="en-NZ" i="1" dirty="0" smtClean="0"/>
              <a:t>Your mountain is waiting. </a:t>
            </a:r>
            <a:r>
              <a:rPr lang="en-NZ" i="1" dirty="0" err="1" smtClean="0"/>
              <a:t>So.</a:t>
            </a:r>
            <a:r>
              <a:rPr lang="en-NZ" i="1" dirty="0" smtClean="0"/>
              <a:t>..get on your way!</a:t>
            </a:r>
          </a:p>
          <a:p>
            <a:endParaRPr lang="en-NZ" dirty="0"/>
          </a:p>
        </p:txBody>
      </p:sp>
      <p:pic>
        <p:nvPicPr>
          <p:cNvPr id="16386" name="Picture 2" descr="Image result for OH the places you'll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1931831"/>
            <a:ext cx="5143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873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a:solidFill>
                  <a:srgbClr val="CBA9E5"/>
                </a:solidFill>
                <a:latin typeface="Segoe UI Semibold" panose="020B0702040204020203" pitchFamily="34" charset="0"/>
                <a:cs typeface="Segoe UI Semibold" panose="020B0702040204020203" pitchFamily="34" charset="0"/>
              </a:rPr>
              <a:t>Proverbs 27:5-17</a:t>
            </a:r>
          </a:p>
        </p:txBody>
      </p:sp>
      <p:sp>
        <p:nvSpPr>
          <p:cNvPr id="3" name="Content Placeholder 2"/>
          <p:cNvSpPr>
            <a:spLocks noGrp="1"/>
          </p:cNvSpPr>
          <p:nvPr>
            <p:ph idx="1"/>
          </p:nvPr>
        </p:nvSpPr>
        <p:spPr>
          <a:xfrm>
            <a:off x="838200" y="1825624"/>
            <a:ext cx="10515600" cy="5756275"/>
          </a:xfrm>
        </p:spPr>
        <p:txBody>
          <a:bodyPr>
            <a:normAutofit/>
          </a:bodyPr>
          <a:lstStyle/>
          <a:p>
            <a:r>
              <a:rPr lang="en-NZ" b="1" i="1" baseline="30000" smtClean="0"/>
              <a:t>5</a:t>
            </a:r>
            <a:r>
              <a:rPr lang="en-NZ" b="1" i="1" baseline="30000"/>
              <a:t> </a:t>
            </a:r>
            <a:r>
              <a:rPr lang="en-NZ" i="1"/>
              <a:t>Better is </a:t>
            </a:r>
            <a:r>
              <a:rPr lang="en-NZ" i="1"/>
              <a:t>open </a:t>
            </a:r>
            <a:r>
              <a:rPr lang="en-NZ" i="1" smtClean="0"/>
              <a:t>rebuke than </a:t>
            </a:r>
            <a:r>
              <a:rPr lang="en-NZ" i="1"/>
              <a:t>hidden love.</a:t>
            </a:r>
          </a:p>
          <a:p>
            <a:r>
              <a:rPr lang="en-NZ" b="1" i="1" baseline="30000"/>
              <a:t>6 </a:t>
            </a:r>
            <a:r>
              <a:rPr lang="en-NZ" i="1"/>
              <a:t>Wounds from a friend can be </a:t>
            </a:r>
            <a:r>
              <a:rPr lang="en-NZ" i="1"/>
              <a:t>trusted</a:t>
            </a:r>
            <a:r>
              <a:rPr lang="en-NZ" i="1" smtClean="0"/>
              <a:t>, but </a:t>
            </a:r>
            <a:r>
              <a:rPr lang="en-NZ" i="1"/>
              <a:t>an enemy </a:t>
            </a:r>
            <a:r>
              <a:rPr lang="en-NZ" i="1"/>
              <a:t>multiplies </a:t>
            </a:r>
            <a:r>
              <a:rPr lang="en-NZ" i="1" smtClean="0"/>
              <a:t>kisses…</a:t>
            </a:r>
            <a:endParaRPr lang="en-NZ" i="1"/>
          </a:p>
          <a:p>
            <a:r>
              <a:rPr lang="en-NZ" b="1" i="1" baseline="30000" smtClean="0"/>
              <a:t>9</a:t>
            </a:r>
            <a:r>
              <a:rPr lang="en-NZ" b="1" i="1" baseline="30000"/>
              <a:t> </a:t>
            </a:r>
            <a:r>
              <a:rPr lang="en-NZ" i="1"/>
              <a:t>Perfume and incense bring joy to the </a:t>
            </a:r>
            <a:r>
              <a:rPr lang="en-NZ" i="1"/>
              <a:t>heart</a:t>
            </a:r>
            <a:r>
              <a:rPr lang="en-NZ" i="1" smtClean="0"/>
              <a:t>, and </a:t>
            </a:r>
            <a:r>
              <a:rPr lang="en-NZ" i="1"/>
              <a:t>the pleasantness of </a:t>
            </a:r>
            <a:r>
              <a:rPr lang="en-NZ" i="1"/>
              <a:t>a </a:t>
            </a:r>
            <a:r>
              <a:rPr lang="en-NZ" i="1" smtClean="0"/>
              <a:t>friend springs </a:t>
            </a:r>
            <a:r>
              <a:rPr lang="en-NZ" i="1"/>
              <a:t>from their heartfelt advice.</a:t>
            </a:r>
          </a:p>
          <a:p>
            <a:r>
              <a:rPr lang="en-NZ" b="1" i="1" baseline="30000"/>
              <a:t>10 </a:t>
            </a:r>
            <a:r>
              <a:rPr lang="en-NZ" i="1"/>
              <a:t>Do not forsake your friend or a friend of your </a:t>
            </a:r>
            <a:r>
              <a:rPr lang="en-NZ" i="1"/>
              <a:t>family</a:t>
            </a:r>
            <a:r>
              <a:rPr lang="en-NZ" i="1" smtClean="0"/>
              <a:t>, and </a:t>
            </a:r>
            <a:r>
              <a:rPr lang="en-NZ" i="1"/>
              <a:t>do not go to your relative’s house when disaster strikes you</a:t>
            </a:r>
            <a:r>
              <a:rPr lang="en-NZ" i="1"/>
              <a:t> </a:t>
            </a:r>
            <a:r>
              <a:rPr lang="en-NZ" i="1" smtClean="0"/>
              <a:t>– better </a:t>
            </a:r>
            <a:r>
              <a:rPr lang="en-NZ" i="1"/>
              <a:t>a neighbour nearby than a relative </a:t>
            </a:r>
            <a:r>
              <a:rPr lang="en-NZ" i="1"/>
              <a:t>far </a:t>
            </a:r>
            <a:r>
              <a:rPr lang="en-NZ" i="1" smtClean="0"/>
              <a:t>away…</a:t>
            </a:r>
            <a:endParaRPr lang="en-NZ" i="1"/>
          </a:p>
          <a:p>
            <a:r>
              <a:rPr lang="en-NZ" b="1" i="1" baseline="30000" smtClean="0"/>
              <a:t>17</a:t>
            </a:r>
            <a:r>
              <a:rPr lang="en-NZ" b="1" i="1" baseline="30000"/>
              <a:t> </a:t>
            </a:r>
            <a:r>
              <a:rPr lang="en-NZ" i="1"/>
              <a:t>As iron sharpens </a:t>
            </a:r>
            <a:r>
              <a:rPr lang="en-NZ" i="1"/>
              <a:t>iron</a:t>
            </a:r>
            <a:r>
              <a:rPr lang="en-NZ" i="1" smtClean="0"/>
              <a:t>, so </a:t>
            </a:r>
            <a:r>
              <a:rPr lang="en-NZ" i="1"/>
              <a:t>one person </a:t>
            </a:r>
            <a:r>
              <a:rPr lang="en-NZ" i="1"/>
              <a:t>sharpens </a:t>
            </a:r>
            <a:r>
              <a:rPr lang="en-NZ" i="1" smtClean="0"/>
              <a:t>another.</a:t>
            </a:r>
            <a:endParaRPr lang="en-NZ" i="1"/>
          </a:p>
          <a:p>
            <a:endParaRPr lang="en-NZ"/>
          </a:p>
        </p:txBody>
      </p:sp>
    </p:spTree>
    <p:extLst>
      <p:ext uri="{BB962C8B-B14F-4D97-AF65-F5344CB8AC3E}">
        <p14:creationId xmlns:p14="http://schemas.microsoft.com/office/powerpoint/2010/main" val="118976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solidFill>
                  <a:srgbClr val="CBA9E5"/>
                </a:solidFill>
                <a:latin typeface="Segoe UI Semibold" panose="020B0702040204020203" pitchFamily="34" charset="0"/>
                <a:cs typeface="Segoe UI Semibold" panose="020B0702040204020203" pitchFamily="34" charset="0"/>
              </a:rPr>
              <a:t>15. Be </a:t>
            </a:r>
            <a:r>
              <a:rPr lang="en-AU" dirty="0">
                <a:solidFill>
                  <a:srgbClr val="CBA9E5"/>
                </a:solidFill>
                <a:latin typeface="Segoe UI Semibold" panose="020B0702040204020203" pitchFamily="34" charset="0"/>
                <a:cs typeface="Segoe UI Semibold" panose="020B0702040204020203" pitchFamily="34" charset="0"/>
              </a:rPr>
              <a:t>the friend you wish to have: Initiate Friendship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smtClean="0"/>
              <a:t>Three types of friendships: those based </a:t>
            </a:r>
            <a:r>
              <a:rPr lang="en-AU" dirty="0"/>
              <a:t>on </a:t>
            </a:r>
            <a:r>
              <a:rPr lang="en-AU" dirty="0" smtClean="0"/>
              <a:t>utility, pleasure and virtue</a:t>
            </a:r>
            <a:r>
              <a:rPr lang="en-AU" dirty="0"/>
              <a:t>. </a:t>
            </a:r>
            <a:endParaRPr lang="en-AU" dirty="0" smtClean="0"/>
          </a:p>
          <a:p>
            <a:r>
              <a:rPr lang="en-AU" dirty="0" smtClean="0"/>
              <a:t>What </a:t>
            </a:r>
            <a:r>
              <a:rPr lang="en-AU" dirty="0" smtClean="0"/>
              <a:t>are the qualities of your ideal friend? How could you be this friend to another? </a:t>
            </a:r>
            <a:endParaRPr lang="en-NZ" dirty="0" smtClean="0"/>
          </a:p>
          <a:p>
            <a:r>
              <a:rPr lang="en-AU" dirty="0"/>
              <a:t>David and Jonathan</a:t>
            </a:r>
          </a:p>
          <a:p>
            <a:r>
              <a:rPr lang="en-AU" dirty="0" smtClean="0"/>
              <a:t>Do </a:t>
            </a:r>
            <a:r>
              <a:rPr lang="en-AU" dirty="0"/>
              <a:t>I have meaningful connections in my life, connections that help me maintain spiritual and mental health? </a:t>
            </a:r>
            <a:endParaRPr lang="en-NZ" dirty="0"/>
          </a:p>
          <a:p>
            <a:endParaRPr lang="en-NZ" dirty="0"/>
          </a:p>
        </p:txBody>
      </p:sp>
    </p:spTree>
    <p:extLst>
      <p:ext uri="{BB962C8B-B14F-4D97-AF65-F5344CB8AC3E}">
        <p14:creationId xmlns:p14="http://schemas.microsoft.com/office/powerpoint/2010/main" val="9077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solidFill>
                  <a:schemeClr val="tx1">
                    <a:lumMod val="75000"/>
                  </a:schemeClr>
                </a:solidFill>
              </a:rPr>
              <a:t>Be the friend you wish to have: Initiate </a:t>
            </a:r>
            <a:r>
              <a:rPr lang="en-AU" dirty="0" smtClean="0">
                <a:solidFill>
                  <a:schemeClr val="tx1">
                    <a:lumMod val="75000"/>
                  </a:schemeClr>
                </a:solidFill>
              </a:rPr>
              <a:t>friendship</a:t>
            </a:r>
          </a:p>
          <a:p>
            <a:r>
              <a:rPr lang="en-AU" dirty="0">
                <a:solidFill>
                  <a:srgbClr val="CBA9E5"/>
                </a:solidFill>
              </a:rPr>
              <a:t>Lead with vulnerability: Better together </a:t>
            </a:r>
            <a:endParaRPr lang="en-NZ" dirty="0">
              <a:solidFill>
                <a:srgbClr val="CBA9E5"/>
              </a:solidFill>
            </a:endParaRPr>
          </a:p>
          <a:p>
            <a:endParaRPr lang="en-NZ" dirty="0"/>
          </a:p>
          <a:p>
            <a:endParaRPr lang="en-NZ" dirty="0"/>
          </a:p>
        </p:txBody>
      </p:sp>
      <p:pic>
        <p:nvPicPr>
          <p:cNvPr id="2050" name="Picture 2" descr="Image result for Brené 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657" y="3103808"/>
            <a:ext cx="5786137" cy="302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39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CBA9E5"/>
                </a:solidFill>
                <a:latin typeface="Segoe UI Semibold" panose="020B0702040204020203" pitchFamily="34" charset="0"/>
                <a:cs typeface="Segoe UI Semibold" panose="020B0702040204020203" pitchFamily="34" charset="0"/>
              </a:rPr>
              <a:t>16. Lead </a:t>
            </a:r>
            <a:r>
              <a:rPr lang="en-AU" dirty="0">
                <a:solidFill>
                  <a:srgbClr val="CBA9E5"/>
                </a:solidFill>
                <a:latin typeface="Segoe UI Semibold" panose="020B0702040204020203" pitchFamily="34" charset="0"/>
                <a:cs typeface="Segoe UI Semibold" panose="020B0702040204020203" pitchFamily="34" charset="0"/>
              </a:rPr>
              <a:t>with vulnerability: Better together </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i="1" dirty="0" smtClean="0"/>
              <a:t>“</a:t>
            </a:r>
            <a:r>
              <a:rPr lang="en-AU" i="1" dirty="0"/>
              <a:t>Vulnerability is the birthplace of love, belonging, joy, courage, empathy, and creativity. It is the source of hope, empathy, accountability, and authenticity. If we want greater clarity in our purpose or deeper and more meaningful spiritual lives, vulnerability is the path</a:t>
            </a:r>
            <a:r>
              <a:rPr lang="en-AU" i="1" dirty="0" smtClean="0"/>
              <a:t>.”</a:t>
            </a:r>
          </a:p>
          <a:p>
            <a:pPr lvl="1" algn="r"/>
            <a:r>
              <a:rPr lang="en-AU" dirty="0" err="1"/>
              <a:t>Brené</a:t>
            </a:r>
            <a:r>
              <a:rPr lang="en-AU" dirty="0"/>
              <a:t> Brown </a:t>
            </a:r>
            <a:endParaRPr lang="en-NZ" dirty="0"/>
          </a:p>
          <a:p>
            <a:r>
              <a:rPr lang="en-AU" b="1" dirty="0"/>
              <a:t>Is there someone you can you share your deepest thoughts with? Is it with your spouse, your child, your parents, a friend? Pick up the phone and make a call. Connect—really connect in true vulnerability—with those you love.</a:t>
            </a:r>
            <a:endParaRPr lang="en-NZ" b="1" dirty="0"/>
          </a:p>
        </p:txBody>
      </p:sp>
    </p:spTree>
    <p:extLst>
      <p:ext uri="{BB962C8B-B14F-4D97-AF65-F5344CB8AC3E}">
        <p14:creationId xmlns:p14="http://schemas.microsoft.com/office/powerpoint/2010/main" val="9305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CBA9E5"/>
                </a:solidFill>
                <a:latin typeface="Segoe UI Semibold" panose="020B0702040204020203" pitchFamily="34" charset="0"/>
                <a:cs typeface="Segoe UI Semibold" panose="020B0702040204020203" pitchFamily="34" charset="0"/>
              </a:rPr>
              <a:t>CONNECT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838200" y="1825625"/>
            <a:ext cx="4319789" cy="4351338"/>
          </a:xfrm>
        </p:spPr>
        <p:txBody>
          <a:bodyPr/>
          <a:lstStyle/>
          <a:p>
            <a:r>
              <a:rPr lang="en-AU" dirty="0">
                <a:solidFill>
                  <a:schemeClr val="tx1">
                    <a:lumMod val="75000"/>
                  </a:schemeClr>
                </a:solidFill>
              </a:rPr>
              <a:t>Be the friend you wish to have: Initiate </a:t>
            </a:r>
            <a:r>
              <a:rPr lang="en-AU" dirty="0">
                <a:solidFill>
                  <a:schemeClr val="tx1">
                    <a:lumMod val="75000"/>
                  </a:schemeClr>
                </a:solidFill>
              </a:rPr>
              <a:t>friendship</a:t>
            </a:r>
          </a:p>
          <a:p>
            <a:r>
              <a:rPr lang="en-AU" dirty="0">
                <a:solidFill>
                  <a:schemeClr val="tx1">
                    <a:lumMod val="75000"/>
                  </a:schemeClr>
                </a:solidFill>
              </a:rPr>
              <a:t>Lead with vulnerability: Better together </a:t>
            </a:r>
            <a:endParaRPr lang="en-NZ" dirty="0">
              <a:solidFill>
                <a:schemeClr val="tx1">
                  <a:lumMod val="75000"/>
                </a:schemeClr>
              </a:solidFill>
            </a:endParaRPr>
          </a:p>
          <a:p>
            <a:r>
              <a:rPr lang="en-AU" dirty="0">
                <a:solidFill>
                  <a:srgbClr val="CBA9E5"/>
                </a:solidFill>
              </a:rPr>
              <a:t>Open-porch policy: Potluck over perfect</a:t>
            </a:r>
            <a:endParaRPr lang="en-NZ" dirty="0">
              <a:solidFill>
                <a:srgbClr val="CBA9E5"/>
              </a:solidFill>
            </a:endParaRPr>
          </a:p>
          <a:p>
            <a:endParaRPr lang="en-NZ" dirty="0"/>
          </a:p>
        </p:txBody>
      </p:sp>
      <p:pic>
        <p:nvPicPr>
          <p:cNvPr id="3074" name="Picture 2" descr="Image result for summer bbq neighb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568" y="1774400"/>
            <a:ext cx="5215944" cy="406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8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BA9E5"/>
                </a:solidFill>
                <a:latin typeface="Segoe UI Semibold" panose="020B0702040204020203" pitchFamily="34" charset="0"/>
                <a:cs typeface="Segoe UI Semibold" panose="020B0702040204020203" pitchFamily="34" charset="0"/>
              </a:rPr>
              <a:t>17. Open-porch </a:t>
            </a:r>
            <a:r>
              <a:rPr lang="en-AU" dirty="0">
                <a:solidFill>
                  <a:srgbClr val="CBA9E5"/>
                </a:solidFill>
                <a:latin typeface="Segoe UI Semibold" panose="020B0702040204020203" pitchFamily="34" charset="0"/>
                <a:cs typeface="Segoe UI Semibold" panose="020B0702040204020203" pitchFamily="34" charset="0"/>
              </a:rPr>
              <a:t>policy: Potluck over perfect</a:t>
            </a:r>
            <a:endParaRPr lang="en-NZ" dirty="0">
              <a:solidFill>
                <a:srgbClr val="CBA9E5"/>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AU" dirty="0"/>
              <a:t>“Come on over and bring the whole family - we can’t wait to see you</a:t>
            </a:r>
            <a:r>
              <a:rPr lang="en-AU" dirty="0" smtClean="0"/>
              <a:t>!”</a:t>
            </a:r>
          </a:p>
          <a:p>
            <a:r>
              <a:rPr lang="en-AU" dirty="0" smtClean="0"/>
              <a:t>“Casual frequency” - getting </a:t>
            </a:r>
            <a:r>
              <a:rPr lang="en-AU" dirty="0"/>
              <a:t>together often, coming as you are, hosting as you are. </a:t>
            </a:r>
            <a:endParaRPr lang="en-NZ" dirty="0"/>
          </a:p>
          <a:p>
            <a:r>
              <a:rPr lang="en-AU" dirty="0"/>
              <a:t>A recent survey conducted by the YMCA found that </a:t>
            </a:r>
            <a:r>
              <a:rPr lang="en-AU" dirty="0" smtClean="0"/>
              <a:t>1/3 </a:t>
            </a:r>
            <a:r>
              <a:rPr lang="en-AU" dirty="0" smtClean="0"/>
              <a:t>of </a:t>
            </a:r>
            <a:r>
              <a:rPr lang="en-AU" dirty="0"/>
              <a:t>kiwis would like to know their neighbours more. </a:t>
            </a:r>
            <a:endParaRPr lang="en-AU" dirty="0" smtClean="0"/>
          </a:p>
          <a:p>
            <a:r>
              <a:rPr lang="en-AU" b="1" dirty="0"/>
              <a:t>Who is the most hospitable person you know? What characteristics of hospitality do they exude? </a:t>
            </a:r>
            <a:endParaRPr lang="en-NZ" b="1" dirty="0"/>
          </a:p>
          <a:p>
            <a:endParaRPr lang="en-NZ" dirty="0"/>
          </a:p>
        </p:txBody>
      </p:sp>
    </p:spTree>
    <p:extLst>
      <p:ext uri="{BB962C8B-B14F-4D97-AF65-F5344CB8AC3E}">
        <p14:creationId xmlns:p14="http://schemas.microsoft.com/office/powerpoint/2010/main" val="5286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2393</TotalTime>
  <Words>3944</Words>
  <Application>Microsoft Office PowerPoint</Application>
  <PresentationFormat>Widescreen</PresentationFormat>
  <Paragraphs>300</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Segoe UI Semibold</vt:lpstr>
      <vt:lpstr>Office Theme</vt:lpstr>
      <vt:lpstr>Rhythms of Renewal</vt:lpstr>
      <vt:lpstr>CONNECT</vt:lpstr>
      <vt:lpstr>15. Be the friend you wish to have: Initiate Friendship </vt:lpstr>
      <vt:lpstr>Proverbs 27:5-17</vt:lpstr>
      <vt:lpstr>15. Be the friend you wish to have: Initiate Friendship </vt:lpstr>
      <vt:lpstr>CONNECT</vt:lpstr>
      <vt:lpstr>16. Lead with vulnerability: Better together </vt:lpstr>
      <vt:lpstr>CONNECT</vt:lpstr>
      <vt:lpstr>17. Open-porch policy: Potluck over perfect</vt:lpstr>
      <vt:lpstr>CONNECT</vt:lpstr>
      <vt:lpstr>18. Bear each other’s burdens: Carry the load </vt:lpstr>
      <vt:lpstr>CONNECT</vt:lpstr>
      <vt:lpstr>19. Hugs all around: The power of physical touch </vt:lpstr>
      <vt:lpstr>CONNECT</vt:lpstr>
      <vt:lpstr>20. Marriage retreat: Love the one you’re with </vt:lpstr>
      <vt:lpstr>CONNECT</vt:lpstr>
      <vt:lpstr>21. Apologise first: Time is short </vt:lpstr>
      <vt:lpstr>CREATE</vt:lpstr>
      <vt:lpstr>22. Dream again: The road to meaning </vt:lpstr>
      <vt:lpstr>CREATE</vt:lpstr>
      <vt:lpstr>23. Recover your passion: Pulling weeds </vt:lpstr>
      <vt:lpstr>CREATE</vt:lpstr>
      <vt:lpstr>24. Work with your hands: A pattern and a plan </vt:lpstr>
      <vt:lpstr>CREATE</vt:lpstr>
      <vt:lpstr>25. Learn something: New take a class </vt:lpstr>
      <vt:lpstr>CREATE</vt:lpstr>
      <vt:lpstr>26. Make a memory: Imaginative play </vt:lpstr>
      <vt:lpstr>CREATE</vt:lpstr>
      <vt:lpstr>27. Take care of something: Be responsible </vt:lpstr>
      <vt:lpstr>CREATE</vt:lpstr>
      <vt:lpstr>28. Say yes: Take a risk </vt:lpstr>
      <vt:lpstr>PowerPoint Presentation</vt:lpstr>
      <vt:lpstr>“O the places you’ll go” - Dr Seuss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Rhythms of Renewal</dc:title>
  <dc:creator>Andrew Cox</dc:creator>
  <cp:lastModifiedBy>Andrew Cox</cp:lastModifiedBy>
  <cp:revision>23</cp:revision>
  <dcterms:created xsi:type="dcterms:W3CDTF">2020-01-22T04:14:28Z</dcterms:created>
  <dcterms:modified xsi:type="dcterms:W3CDTF">2020-01-25T19:10:38Z</dcterms:modified>
</cp:coreProperties>
</file>