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6" r:id="rId13"/>
    <p:sldId id="267" r:id="rId14"/>
    <p:sldId id="268" r:id="rId15"/>
    <p:sldId id="269" r:id="rId16"/>
    <p:sldId id="270" r:id="rId17"/>
    <p:sldId id="273" r:id="rId18"/>
    <p:sldId id="271"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60" d="100"/>
          <a:sy n="60" d="100"/>
        </p:scale>
        <p:origin x="51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2CA38-3E92-4A58-B611-1FFFB94CA42C}" type="datetimeFigureOut">
              <a:rPr lang="en-NZ" smtClean="0"/>
              <a:t>23/10/2020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379532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2CA38-3E92-4A58-B611-1FFFB94CA42C}" type="datetimeFigureOut">
              <a:rPr lang="en-NZ" smtClean="0"/>
              <a:t>23/10/2020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135980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2CA38-3E92-4A58-B611-1FFFB94CA42C}" type="datetimeFigureOut">
              <a:rPr lang="en-NZ" smtClean="0"/>
              <a:t>23/10/2020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358916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2CA38-3E92-4A58-B611-1FFFB94CA42C}" type="datetimeFigureOut">
              <a:rPr lang="en-NZ" smtClean="0"/>
              <a:t>23/10/2020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12609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2CA38-3E92-4A58-B611-1FFFB94CA42C}" type="datetimeFigureOut">
              <a:rPr lang="en-NZ" smtClean="0"/>
              <a:t>23/10/2020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290082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82CA38-3E92-4A58-B611-1FFFB94CA42C}" type="datetimeFigureOut">
              <a:rPr lang="en-NZ" smtClean="0"/>
              <a:t>23/10/2020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26985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2CA38-3E92-4A58-B611-1FFFB94CA42C}" type="datetimeFigureOut">
              <a:rPr lang="en-NZ" smtClean="0"/>
              <a:t>23/10/2020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384564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2CA38-3E92-4A58-B611-1FFFB94CA42C}" type="datetimeFigureOut">
              <a:rPr lang="en-NZ" smtClean="0"/>
              <a:t>23/10/2020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831706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2CA38-3E92-4A58-B611-1FFFB94CA42C}" type="datetimeFigureOut">
              <a:rPr lang="en-NZ" smtClean="0"/>
              <a:t>23/10/2020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2248460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2CA38-3E92-4A58-B611-1FFFB94CA42C}" type="datetimeFigureOut">
              <a:rPr lang="en-NZ" smtClean="0"/>
              <a:t>23/10/2020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96381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2CA38-3E92-4A58-B611-1FFFB94CA42C}" type="datetimeFigureOut">
              <a:rPr lang="en-NZ" smtClean="0"/>
              <a:t>23/10/2020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232AD2D-EA92-455B-8C23-1A9D8327134E}" type="slidenum">
              <a:rPr lang="en-NZ" smtClean="0"/>
              <a:t>‹#›</a:t>
            </a:fld>
            <a:endParaRPr lang="en-NZ"/>
          </a:p>
        </p:txBody>
      </p:sp>
    </p:spTree>
    <p:extLst>
      <p:ext uri="{BB962C8B-B14F-4D97-AF65-F5344CB8AC3E}">
        <p14:creationId xmlns:p14="http://schemas.microsoft.com/office/powerpoint/2010/main" val="264269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2CA38-3E92-4A58-B611-1FFFB94CA42C}" type="datetimeFigureOut">
              <a:rPr lang="en-NZ" smtClean="0"/>
              <a:t>23/10/2020</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2AD2D-EA92-455B-8C23-1A9D8327134E}" type="slidenum">
              <a:rPr lang="en-NZ" smtClean="0"/>
              <a:t>‹#›</a:t>
            </a:fld>
            <a:endParaRPr lang="en-NZ"/>
          </a:p>
        </p:txBody>
      </p:sp>
    </p:spTree>
    <p:extLst>
      <p:ext uri="{BB962C8B-B14F-4D97-AF65-F5344CB8AC3E}">
        <p14:creationId xmlns:p14="http://schemas.microsoft.com/office/powerpoint/2010/main" val="33978543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83677"/>
          </a:xfrm>
        </p:spPr>
        <p:txBody>
          <a:bodyPr>
            <a:normAutofit/>
          </a:bodyPr>
          <a:lstStyle/>
          <a:p>
            <a:r>
              <a:rPr lang="en-NZ" b="1" dirty="0">
                <a:solidFill>
                  <a:srgbClr val="FFFFAB"/>
                </a:solidFill>
              </a:rPr>
              <a:t>Being a 3D Witness</a:t>
            </a:r>
            <a:r>
              <a:rPr lang="en-NZ" dirty="0">
                <a:solidFill>
                  <a:srgbClr val="FFFFAB"/>
                </a:solidFill>
              </a:rPr>
              <a:t/>
            </a:r>
            <a:br>
              <a:rPr lang="en-NZ" dirty="0">
                <a:solidFill>
                  <a:srgbClr val="FFFFAB"/>
                </a:solidFill>
              </a:rPr>
            </a:br>
            <a:r>
              <a:rPr lang="en-NZ" sz="4000" b="1" dirty="0" smtClean="0">
                <a:solidFill>
                  <a:srgbClr val="FFFFAB"/>
                </a:solidFill>
              </a:rPr>
              <a:t>Discover Stories</a:t>
            </a:r>
            <a:endParaRPr lang="en-NZ" dirty="0">
              <a:solidFill>
                <a:srgbClr val="FFFFAB"/>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1234" y="2426617"/>
            <a:ext cx="3585080" cy="4266597"/>
          </a:xfrm>
          <a:prstGeom prst="rect">
            <a:avLst/>
          </a:prstGeom>
        </p:spPr>
      </p:pic>
    </p:spTree>
    <p:extLst>
      <p:ext uri="{BB962C8B-B14F-4D97-AF65-F5344CB8AC3E}">
        <p14:creationId xmlns:p14="http://schemas.microsoft.com/office/powerpoint/2010/main" val="544020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AB"/>
                </a:solidFill>
              </a:rPr>
              <a:t>B.  </a:t>
            </a:r>
            <a:r>
              <a:rPr lang="en-NZ" b="1" u="sng" dirty="0">
                <a:solidFill>
                  <a:srgbClr val="FFFFAB"/>
                </a:solidFill>
              </a:rPr>
              <a:t>Successful</a:t>
            </a:r>
            <a:r>
              <a:rPr lang="en-NZ" b="1" dirty="0">
                <a:solidFill>
                  <a:srgbClr val="FFFFAB"/>
                </a:solidFill>
              </a:rPr>
              <a:t> </a:t>
            </a:r>
            <a:r>
              <a:rPr lang="en-NZ" b="1" dirty="0">
                <a:solidFill>
                  <a:srgbClr val="FFFFAB"/>
                </a:solidFill>
              </a:rPr>
              <a:t>Conversations</a:t>
            </a:r>
            <a:endParaRPr lang="en-NZ" b="1" dirty="0">
              <a:solidFill>
                <a:srgbClr val="FFFFAB"/>
              </a:solidFill>
            </a:endParaRPr>
          </a:p>
        </p:txBody>
      </p:sp>
      <p:sp>
        <p:nvSpPr>
          <p:cNvPr id="3" name="Content Placeholder 2"/>
          <p:cNvSpPr>
            <a:spLocks noGrp="1"/>
          </p:cNvSpPr>
          <p:nvPr>
            <p:ph idx="1"/>
          </p:nvPr>
        </p:nvSpPr>
        <p:spPr/>
        <p:txBody>
          <a:bodyPr/>
          <a:lstStyle/>
          <a:p>
            <a:r>
              <a:rPr lang="en-NZ" dirty="0"/>
              <a:t>Some folks believe that a </a:t>
            </a:r>
            <a:r>
              <a:rPr lang="en-NZ" dirty="0" smtClean="0"/>
              <a:t>conversation </a:t>
            </a:r>
            <a:r>
              <a:rPr lang="en-NZ" dirty="0"/>
              <a:t>has been unsuccessful unless the </a:t>
            </a:r>
            <a:r>
              <a:rPr lang="en-NZ" u="sng" dirty="0">
                <a:solidFill>
                  <a:schemeClr val="bg1"/>
                </a:solidFill>
              </a:rPr>
              <a:t>plan</a:t>
            </a:r>
            <a:r>
              <a:rPr lang="en-NZ" dirty="0">
                <a:solidFill>
                  <a:schemeClr val="bg1"/>
                </a:solidFill>
              </a:rPr>
              <a:t> </a:t>
            </a:r>
            <a:r>
              <a:rPr lang="en-NZ" u="sng" dirty="0">
                <a:solidFill>
                  <a:schemeClr val="bg1"/>
                </a:solidFill>
              </a:rPr>
              <a:t>of</a:t>
            </a:r>
            <a:r>
              <a:rPr lang="en-NZ" dirty="0">
                <a:solidFill>
                  <a:schemeClr val="bg1"/>
                </a:solidFill>
              </a:rPr>
              <a:t> </a:t>
            </a:r>
            <a:r>
              <a:rPr lang="en-NZ" u="sng" dirty="0">
                <a:solidFill>
                  <a:schemeClr val="bg1"/>
                </a:solidFill>
              </a:rPr>
              <a:t>salvation</a:t>
            </a:r>
            <a:r>
              <a:rPr lang="en-NZ" dirty="0">
                <a:solidFill>
                  <a:schemeClr val="bg1"/>
                </a:solidFill>
              </a:rPr>
              <a:t> </a:t>
            </a:r>
            <a:r>
              <a:rPr lang="en-NZ" dirty="0"/>
              <a:t>has been clearly explained. </a:t>
            </a:r>
          </a:p>
          <a:p>
            <a:endParaRPr lang="en-NZ" dirty="0"/>
          </a:p>
        </p:txBody>
      </p:sp>
      <p:cxnSp>
        <p:nvCxnSpPr>
          <p:cNvPr id="5" name="Straight Connector 4"/>
          <p:cNvCxnSpPr/>
          <p:nvPr/>
        </p:nvCxnSpPr>
        <p:spPr>
          <a:xfrm flipV="1">
            <a:off x="1691642" y="2573381"/>
            <a:ext cx="2397034" cy="130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748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B.  </a:t>
            </a:r>
            <a:r>
              <a:rPr lang="en-NZ" b="1" u="sng" dirty="0">
                <a:solidFill>
                  <a:srgbClr val="FFFFAB"/>
                </a:solidFill>
              </a:rPr>
              <a:t>Successful</a:t>
            </a:r>
            <a:r>
              <a:rPr lang="en-NZ" b="1" dirty="0">
                <a:solidFill>
                  <a:srgbClr val="FFFFAB"/>
                </a:solidFill>
              </a:rPr>
              <a:t> </a:t>
            </a:r>
            <a:r>
              <a:rPr lang="en-NZ" b="1" dirty="0" smtClean="0">
                <a:solidFill>
                  <a:srgbClr val="FFFFAB"/>
                </a:solidFill>
              </a:rPr>
              <a:t>Conversations</a:t>
            </a:r>
            <a:endParaRPr lang="en-NZ" dirty="0">
              <a:solidFill>
                <a:srgbClr val="FFFFAB"/>
              </a:solidFill>
            </a:endParaRPr>
          </a:p>
        </p:txBody>
      </p:sp>
      <p:sp>
        <p:nvSpPr>
          <p:cNvPr id="3" name="Content Placeholder 2"/>
          <p:cNvSpPr>
            <a:spLocks noGrp="1"/>
          </p:cNvSpPr>
          <p:nvPr>
            <p:ph idx="1"/>
          </p:nvPr>
        </p:nvSpPr>
        <p:spPr/>
        <p:txBody>
          <a:bodyPr/>
          <a:lstStyle/>
          <a:p>
            <a:r>
              <a:rPr lang="en-NZ" dirty="0"/>
              <a:t>Some folks believe that a </a:t>
            </a:r>
            <a:r>
              <a:rPr lang="en-NZ" dirty="0" smtClean="0"/>
              <a:t>conversation </a:t>
            </a:r>
            <a:r>
              <a:rPr lang="en-NZ" dirty="0"/>
              <a:t>has been unsuccessful unless the </a:t>
            </a:r>
            <a:r>
              <a:rPr lang="en-NZ" u="sng" dirty="0"/>
              <a:t>plan</a:t>
            </a:r>
            <a:r>
              <a:rPr lang="en-NZ" dirty="0"/>
              <a:t> </a:t>
            </a:r>
            <a:r>
              <a:rPr lang="en-NZ" u="sng" dirty="0"/>
              <a:t>of</a:t>
            </a:r>
            <a:r>
              <a:rPr lang="en-NZ" dirty="0"/>
              <a:t> </a:t>
            </a:r>
            <a:r>
              <a:rPr lang="en-NZ" u="sng" dirty="0"/>
              <a:t>salvation</a:t>
            </a:r>
            <a:r>
              <a:rPr lang="en-NZ" dirty="0"/>
              <a:t> has been clearly explained. </a:t>
            </a:r>
          </a:p>
          <a:p>
            <a:endParaRPr lang="en-NZ" dirty="0"/>
          </a:p>
        </p:txBody>
      </p:sp>
      <p:pic>
        <p:nvPicPr>
          <p:cNvPr id="6146" name="Picture 2" descr="Some seed fell on good soil… – Fuel for the jour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379" y="3079823"/>
            <a:ext cx="4628878" cy="309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86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AB"/>
                </a:solidFill>
              </a:rPr>
              <a:t>The Sower – John 4:31-38</a:t>
            </a:r>
            <a:endParaRPr lang="en-NZ" b="1" dirty="0">
              <a:solidFill>
                <a:srgbClr val="FFFFAB"/>
              </a:solidFill>
            </a:endParaRPr>
          </a:p>
        </p:txBody>
      </p:sp>
      <p:sp>
        <p:nvSpPr>
          <p:cNvPr id="3" name="Content Placeholder 2"/>
          <p:cNvSpPr>
            <a:spLocks noGrp="1"/>
          </p:cNvSpPr>
          <p:nvPr>
            <p:ph idx="1"/>
          </p:nvPr>
        </p:nvSpPr>
        <p:spPr>
          <a:xfrm>
            <a:off x="838200" y="1825625"/>
            <a:ext cx="10515600" cy="4947466"/>
          </a:xfrm>
        </p:spPr>
        <p:txBody>
          <a:bodyPr>
            <a:normAutofit/>
          </a:bodyPr>
          <a:lstStyle/>
          <a:p>
            <a:r>
              <a:rPr lang="en-NZ" i="1" baseline="30000" dirty="0"/>
              <a:t>31</a:t>
            </a:r>
            <a:r>
              <a:rPr lang="en-NZ" i="1" dirty="0"/>
              <a:t> Meanwhile his disciples urged him, ‘Rabbi, eat something.’ </a:t>
            </a:r>
            <a:r>
              <a:rPr lang="en-NZ" i="1" baseline="30000" dirty="0"/>
              <a:t>32</a:t>
            </a:r>
            <a:r>
              <a:rPr lang="en-NZ" i="1" dirty="0"/>
              <a:t> But he said to them, ‘I have food to eat that you know nothing about.’ </a:t>
            </a:r>
            <a:r>
              <a:rPr lang="en-NZ" i="1" baseline="30000" dirty="0"/>
              <a:t>33</a:t>
            </a:r>
            <a:r>
              <a:rPr lang="en-NZ" i="1" dirty="0"/>
              <a:t> Then his disciples said to each other, ‘Could someone have brought him food?’ </a:t>
            </a:r>
            <a:r>
              <a:rPr lang="en-NZ" i="1" baseline="30000" dirty="0"/>
              <a:t>34</a:t>
            </a:r>
            <a:r>
              <a:rPr lang="en-NZ" i="1" dirty="0"/>
              <a:t> ‘My food,’ said Jesus, ‘is to do the will of him who sent me and to finish his work. </a:t>
            </a:r>
            <a:r>
              <a:rPr lang="en-NZ" i="1" baseline="30000" dirty="0"/>
              <a:t>35</a:t>
            </a:r>
            <a:r>
              <a:rPr lang="en-NZ" i="1" dirty="0"/>
              <a:t> Don’t you have a saying, “It’s still four months until harvest”? I tell you, open your eyes and look at the fields! They are ripe for harvest. </a:t>
            </a:r>
            <a:r>
              <a:rPr lang="en-NZ" i="1" baseline="30000" dirty="0"/>
              <a:t>36</a:t>
            </a:r>
            <a:r>
              <a:rPr lang="en-NZ" i="1" dirty="0"/>
              <a:t> Even now the one who reaps draws a wage and harvests a crop for eternal life, so that the sower and the reaper may be glad together. </a:t>
            </a:r>
            <a:r>
              <a:rPr lang="en-NZ" i="1" baseline="30000" dirty="0"/>
              <a:t>37</a:t>
            </a:r>
            <a:r>
              <a:rPr lang="en-NZ" i="1" dirty="0"/>
              <a:t> Thus the saying “One sows and another reaps” is true. </a:t>
            </a:r>
            <a:r>
              <a:rPr lang="en-NZ" i="1" baseline="30000" dirty="0"/>
              <a:t>38</a:t>
            </a:r>
            <a:r>
              <a:rPr lang="en-NZ" i="1" dirty="0"/>
              <a:t> I sent you to reap what you have not worked for. Others have done the hard work, and you have reaped the benefits of their labour.</a:t>
            </a:r>
          </a:p>
          <a:p>
            <a:endParaRPr lang="en-NZ" dirty="0"/>
          </a:p>
        </p:txBody>
      </p:sp>
    </p:spTree>
    <p:extLst>
      <p:ext uri="{BB962C8B-B14F-4D97-AF65-F5344CB8AC3E}">
        <p14:creationId xmlns:p14="http://schemas.microsoft.com/office/powerpoint/2010/main" val="320228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800" b="1" dirty="0" smtClean="0">
                <a:solidFill>
                  <a:srgbClr val="FFFFAB"/>
                </a:solidFill>
              </a:rPr>
              <a:t>The Faith Scale</a:t>
            </a:r>
            <a:endParaRPr lang="en-NZ" sz="4800" b="1" dirty="0">
              <a:solidFill>
                <a:srgbClr val="FFFFAB"/>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0254923"/>
              </p:ext>
            </p:extLst>
          </p:nvPr>
        </p:nvGraphicFramePr>
        <p:xfrm>
          <a:off x="341813" y="1881051"/>
          <a:ext cx="11501844" cy="2259876"/>
        </p:xfrm>
        <a:graphic>
          <a:graphicData uri="http://schemas.openxmlformats.org/drawingml/2006/table">
            <a:tbl>
              <a:tblPr/>
              <a:tblGrid>
                <a:gridCol w="1179840"/>
                <a:gridCol w="2721140"/>
                <a:gridCol w="1078020"/>
                <a:gridCol w="1728395"/>
                <a:gridCol w="1893852"/>
                <a:gridCol w="1141657"/>
                <a:gridCol w="1758940"/>
              </a:tblGrid>
              <a:tr h="962513">
                <a:tc>
                  <a:txBody>
                    <a:bodyPr/>
                    <a:lstStyle/>
                    <a:p>
                      <a:pPr marL="270510" marR="0">
                        <a:lnSpc>
                          <a:spcPct val="106000"/>
                        </a:lnSpc>
                        <a:spcBef>
                          <a:spcPts val="0"/>
                        </a:spcBef>
                        <a:spcAft>
                          <a:spcPts val="800"/>
                        </a:spcAft>
                      </a:pPr>
                      <a:r>
                        <a:rPr lang="en-N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2800" dirty="0">
                          <a:effectLst/>
                          <a:latin typeface="Calibri" panose="020F0502020204030204" pitchFamily="34" charset="0"/>
                          <a:ea typeface="Times New Roman" panose="02020603050405020304" pitchFamily="18" charset="0"/>
                          <a:cs typeface="Times New Roman" panose="02020603050405020304" pitchFamily="18" charset="0"/>
                        </a:rPr>
                        <a:t>Pre-Christian</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11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2800" dirty="0">
                          <a:effectLst/>
                          <a:latin typeface="Calibri" panose="020F0502020204030204" pitchFamily="34" charset="0"/>
                          <a:ea typeface="Times New Roman" panose="02020603050405020304" pitchFamily="18" charset="0"/>
                          <a:cs typeface="Times New Roman" panose="02020603050405020304" pitchFamily="18" charset="0"/>
                        </a:rPr>
                        <a:t>Christian</a:t>
                      </a:r>
                      <a:endParaRPr lang="en-NZ"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a:lnL>
                      <a:noFill/>
                    </a:lnL>
                    <a:lnR>
                      <a:noFill/>
                    </a:lnR>
                    <a:lnT>
                      <a:noFill/>
                    </a:lnT>
                    <a:lnB w="12700" cap="flat" cmpd="sng" algn="ctr">
                      <a:solidFill>
                        <a:srgbClr val="000000"/>
                      </a:solidFill>
                      <a:prstDash val="solid"/>
                      <a:round/>
                      <a:headEnd type="none" w="med" len="med"/>
                      <a:tailEnd type="none" w="med" len="med"/>
                    </a:lnB>
                  </a:tcPr>
                </a:tc>
                <a:tc>
                  <a:txBody>
                    <a:bodyPr/>
                    <a:lstStyle/>
                    <a:p>
                      <a:pPr marL="270510" marR="0">
                        <a:lnSpc>
                          <a:spcPct val="106000"/>
                        </a:lnSpc>
                        <a:spcBef>
                          <a:spcPts val="0"/>
                        </a:spcBef>
                        <a:spcAft>
                          <a:spcPts val="800"/>
                        </a:spcAft>
                      </a:pPr>
                      <a:r>
                        <a:rPr lang="en-NZ" sz="11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a:lnL>
                      <a:noFill/>
                    </a:lnL>
                    <a:lnR>
                      <a:noFill/>
                    </a:lnR>
                    <a:lnT>
                      <a:noFill/>
                    </a:lnT>
                    <a:lnB w="12700" cap="flat" cmpd="sng" algn="ctr">
                      <a:solidFill>
                        <a:srgbClr val="000000"/>
                      </a:solidFill>
                      <a:prstDash val="solid"/>
                      <a:round/>
                      <a:headEnd type="none" w="med" len="med"/>
                      <a:tailEnd type="none" w="med" len="med"/>
                    </a:lnB>
                  </a:tcPr>
                </a:tc>
              </a:tr>
              <a:tr h="1297363">
                <a:tc>
                  <a:txBody>
                    <a:bodyPr/>
                    <a:lstStyle/>
                    <a:p>
                      <a:pPr marL="0" marR="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ATHEIST</a:t>
                      </a:r>
                      <a:endParaRPr lang="en-NZ"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6985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GOD-ACKNOWLEDGER</a:t>
                      </a: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SEEKER</a:t>
                      </a: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6985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CONVERSION</a:t>
                      </a: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13970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FOLLOWER</a:t>
                      </a: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OWNER</a:t>
                      </a:r>
                    </a:p>
                  </a:txBody>
                  <a:tcPr marL="68580" marR="6858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ct val="106000"/>
                        </a:lnSpc>
                        <a:spcBef>
                          <a:spcPts val="0"/>
                        </a:spcBef>
                        <a:spcAft>
                          <a:spcPts val="800"/>
                        </a:spcAft>
                      </a:pPr>
                      <a:r>
                        <a:rPr lang="en-NZ" sz="2000" dirty="0">
                          <a:effectLst/>
                          <a:latin typeface="Calibri" panose="020F0502020204030204" pitchFamily="34" charset="0"/>
                          <a:ea typeface="Times New Roman" panose="02020603050405020304" pitchFamily="18" charset="0"/>
                          <a:cs typeface="Times New Roman" panose="02020603050405020304" pitchFamily="18" charset="0"/>
                        </a:rPr>
                        <a:t>REPRODUCER</a:t>
                      </a:r>
                    </a:p>
                  </a:txBody>
                  <a:tcPr marL="68580" marR="68580">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Rectangle 1"/>
          <p:cNvSpPr>
            <a:spLocks noChangeArrowheads="1"/>
          </p:cNvSpPr>
          <p:nvPr/>
        </p:nvSpPr>
        <p:spPr bwMode="auto">
          <a:xfrm>
            <a:off x="-4162625" y="-300615"/>
            <a:ext cx="2035706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Char char="•"/>
              <a:tabLst/>
            </a:pPr>
            <a:r>
              <a:rPr kumimoji="0" lang="en-US" altLang="en-US"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The faith scale:</a:t>
            </a:r>
            <a:endParaRPr kumimoji="0" lang="en-US" altLang="en-US" sz="2000" b="0" i="0" u="none" strike="noStrike" cap="none" normalizeH="0" baseline="0" smtClean="0">
              <a:ln>
                <a:noFill/>
              </a:ln>
              <a:solidFill>
                <a:schemeClr val="tx1"/>
              </a:solidFill>
              <a:effectLst/>
              <a:latin typeface="Arial" panose="020B0604020202020204" pitchFamily="34" charset="0"/>
            </a:endParaRPr>
          </a:p>
        </p:txBody>
      </p:sp>
      <p:cxnSp>
        <p:nvCxnSpPr>
          <p:cNvPr id="6" name="Straight Connector 5"/>
          <p:cNvCxnSpPr/>
          <p:nvPr/>
        </p:nvCxnSpPr>
        <p:spPr>
          <a:xfrm>
            <a:off x="365762" y="2736669"/>
            <a:ext cx="11090364" cy="19595"/>
          </a:xfrm>
          <a:prstGeom prst="line">
            <a:avLst/>
          </a:prstGeom>
          <a:ln w="38100">
            <a:gradFill flip="none" rotWithShape="1">
              <a:gsLst>
                <a:gs pos="0">
                  <a:schemeClr val="accent4">
                    <a:lumMod val="5000"/>
                    <a:lumOff val="95000"/>
                  </a:schemeClr>
                </a:gs>
                <a:gs pos="70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3077120" y="3595355"/>
            <a:ext cx="6223634" cy="2665278"/>
          </a:xfrm>
          <a:prstGeom prst="rect">
            <a:avLst/>
          </a:prstGeom>
        </p:spPr>
      </p:pic>
    </p:spTree>
    <p:extLst>
      <p:ext uri="{BB962C8B-B14F-4D97-AF65-F5344CB8AC3E}">
        <p14:creationId xmlns:p14="http://schemas.microsoft.com/office/powerpoint/2010/main" val="4177103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C.   Getting to know </a:t>
            </a:r>
            <a:r>
              <a:rPr lang="en-NZ" b="1" u="sng" dirty="0" smtClean="0">
                <a:solidFill>
                  <a:srgbClr val="FFFFAB"/>
                </a:solidFill>
              </a:rPr>
              <a:t>people</a:t>
            </a:r>
            <a:endParaRPr lang="en-NZ" b="1" dirty="0">
              <a:solidFill>
                <a:srgbClr val="FFFFAB"/>
              </a:solidFill>
            </a:endParaRPr>
          </a:p>
        </p:txBody>
      </p:sp>
      <p:sp>
        <p:nvSpPr>
          <p:cNvPr id="3" name="Content Placeholder 2"/>
          <p:cNvSpPr>
            <a:spLocks noGrp="1"/>
          </p:cNvSpPr>
          <p:nvPr>
            <p:ph idx="1"/>
          </p:nvPr>
        </p:nvSpPr>
        <p:spPr/>
        <p:txBody>
          <a:bodyPr>
            <a:normAutofit/>
          </a:bodyPr>
          <a:lstStyle/>
          <a:p>
            <a:pPr lvl="0"/>
            <a:r>
              <a:rPr lang="en-NZ" dirty="0"/>
              <a:t>Where did you grow up? Where have you lived?</a:t>
            </a:r>
          </a:p>
          <a:p>
            <a:pPr lvl="0"/>
            <a:r>
              <a:rPr lang="en-NZ" dirty="0"/>
              <a:t>What was your family background like for you?</a:t>
            </a:r>
          </a:p>
          <a:p>
            <a:pPr lvl="0"/>
            <a:r>
              <a:rPr lang="en-NZ" dirty="0"/>
              <a:t>What is your current family situation? (Married, single, children, etc.)</a:t>
            </a:r>
          </a:p>
          <a:p>
            <a:pPr lvl="0"/>
            <a:r>
              <a:rPr lang="en-NZ" dirty="0"/>
              <a:t>Where do you work? What do you like about your work? What do you dislike?</a:t>
            </a:r>
          </a:p>
          <a:p>
            <a:pPr lvl="0"/>
            <a:r>
              <a:rPr lang="en-NZ" dirty="0"/>
              <a:t>What do you do for fun?</a:t>
            </a:r>
          </a:p>
          <a:p>
            <a:pPr marL="0" indent="0">
              <a:buNone/>
            </a:pPr>
            <a:endParaRPr lang="en-NZ" dirty="0"/>
          </a:p>
          <a:p>
            <a:endParaRPr lang="en-NZ" dirty="0"/>
          </a:p>
        </p:txBody>
      </p:sp>
    </p:spTree>
    <p:extLst>
      <p:ext uri="{BB962C8B-B14F-4D97-AF65-F5344CB8AC3E}">
        <p14:creationId xmlns:p14="http://schemas.microsoft.com/office/powerpoint/2010/main" val="562785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AB"/>
                </a:solidFill>
              </a:rPr>
              <a:t>Questions about their spiritual journey</a:t>
            </a:r>
            <a:endParaRPr lang="en-NZ" b="1" dirty="0">
              <a:solidFill>
                <a:srgbClr val="FFFFAB"/>
              </a:solidFill>
            </a:endParaRPr>
          </a:p>
        </p:txBody>
      </p:sp>
      <p:sp>
        <p:nvSpPr>
          <p:cNvPr id="3" name="Content Placeholder 2"/>
          <p:cNvSpPr>
            <a:spLocks noGrp="1"/>
          </p:cNvSpPr>
          <p:nvPr>
            <p:ph idx="1"/>
          </p:nvPr>
        </p:nvSpPr>
        <p:spPr/>
        <p:txBody>
          <a:bodyPr/>
          <a:lstStyle/>
          <a:p>
            <a:pPr lvl="0"/>
            <a:r>
              <a:rPr lang="en-NZ" dirty="0" smtClean="0"/>
              <a:t>I'd be interested in hearing about your spiritual journey.</a:t>
            </a:r>
          </a:p>
          <a:p>
            <a:pPr lvl="0"/>
            <a:r>
              <a:rPr lang="en-NZ" dirty="0" smtClean="0"/>
              <a:t>May I ask you about your religious background?</a:t>
            </a:r>
          </a:p>
          <a:p>
            <a:pPr lvl="0"/>
            <a:r>
              <a:rPr lang="en-NZ" dirty="0" smtClean="0"/>
              <a:t>I'd like to hear where you are in your journey toward God.</a:t>
            </a:r>
          </a:p>
          <a:p>
            <a:endParaRPr lang="en-NZ" dirty="0" smtClean="0"/>
          </a:p>
          <a:p>
            <a:r>
              <a:rPr lang="en-NZ" dirty="0" smtClean="0"/>
              <a:t>Follow Up questions:</a:t>
            </a:r>
          </a:p>
          <a:p>
            <a:r>
              <a:rPr lang="en-NZ" dirty="0" smtClean="0"/>
              <a:t>"How </a:t>
            </a:r>
            <a:r>
              <a:rPr lang="en-NZ" dirty="0"/>
              <a:t>did your religious training affect you?"</a:t>
            </a:r>
          </a:p>
          <a:p>
            <a:pPr lvl="0"/>
            <a:r>
              <a:rPr lang="en-NZ" dirty="0"/>
              <a:t>"What level of importance do you place on your religious beliefs?"</a:t>
            </a:r>
          </a:p>
          <a:p>
            <a:endParaRPr lang="en-NZ" dirty="0"/>
          </a:p>
        </p:txBody>
      </p:sp>
    </p:spTree>
    <p:extLst>
      <p:ext uri="{BB962C8B-B14F-4D97-AF65-F5344CB8AC3E}">
        <p14:creationId xmlns:p14="http://schemas.microsoft.com/office/powerpoint/2010/main" val="1763228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D.   Principles for Good </a:t>
            </a:r>
            <a:r>
              <a:rPr lang="en-NZ" b="1" u="sng" dirty="0" smtClean="0">
                <a:solidFill>
                  <a:srgbClr val="FFFFAB"/>
                </a:solidFill>
              </a:rPr>
              <a:t>Listening</a:t>
            </a:r>
            <a:endParaRPr lang="en-NZ" dirty="0">
              <a:solidFill>
                <a:srgbClr val="FFFFAB"/>
              </a:solidFill>
            </a:endParaRPr>
          </a:p>
        </p:txBody>
      </p:sp>
      <p:sp>
        <p:nvSpPr>
          <p:cNvPr id="3" name="Content Placeholder 2"/>
          <p:cNvSpPr>
            <a:spLocks noGrp="1"/>
          </p:cNvSpPr>
          <p:nvPr>
            <p:ph idx="1"/>
          </p:nvPr>
        </p:nvSpPr>
        <p:spPr>
          <a:xfrm>
            <a:off x="838200" y="1825625"/>
            <a:ext cx="10515600" cy="4660084"/>
          </a:xfrm>
        </p:spPr>
        <p:txBody>
          <a:bodyPr>
            <a:normAutofit/>
          </a:bodyPr>
          <a:lstStyle/>
          <a:p>
            <a:r>
              <a:rPr lang="en-NZ" dirty="0" smtClean="0"/>
              <a:t>Tune </a:t>
            </a:r>
            <a:r>
              <a:rPr lang="en-NZ" dirty="0"/>
              <a:t>in – look at them, show visual and verbal approval</a:t>
            </a:r>
          </a:p>
          <a:p>
            <a:r>
              <a:rPr lang="en-NZ" dirty="0" smtClean="0"/>
              <a:t>Use conversation expanders - WWWWWH </a:t>
            </a:r>
          </a:p>
          <a:p>
            <a:r>
              <a:rPr lang="en-NZ" dirty="0"/>
              <a:t>Find common ground – not your pet hobby horse</a:t>
            </a:r>
          </a:p>
          <a:p>
            <a:r>
              <a:rPr lang="en-NZ" dirty="0"/>
              <a:t>Pick up on the big issues – What are their dreams, concerns, needs?</a:t>
            </a:r>
          </a:p>
          <a:p>
            <a:r>
              <a:rPr lang="en-NZ" dirty="0"/>
              <a:t>Ask </a:t>
            </a:r>
            <a:r>
              <a:rPr lang="en-NZ" u="sng" dirty="0">
                <a:solidFill>
                  <a:schemeClr val="bg1"/>
                </a:solidFill>
              </a:rPr>
              <a:t>wondering</a:t>
            </a:r>
            <a:r>
              <a:rPr lang="en-NZ" dirty="0">
                <a:solidFill>
                  <a:schemeClr val="bg1"/>
                </a:solidFill>
              </a:rPr>
              <a:t> </a:t>
            </a:r>
            <a:r>
              <a:rPr lang="en-NZ" u="sng" dirty="0" smtClean="0">
                <a:solidFill>
                  <a:schemeClr val="bg1"/>
                </a:solidFill>
              </a:rPr>
              <a:t>questions</a:t>
            </a:r>
            <a:endParaRPr lang="en-NZ" dirty="0"/>
          </a:p>
          <a:p>
            <a:endParaRPr lang="en-NZ" dirty="0" smtClean="0"/>
          </a:p>
        </p:txBody>
      </p:sp>
      <p:cxnSp>
        <p:nvCxnSpPr>
          <p:cNvPr id="4" name="Straight Connector 3"/>
          <p:cNvCxnSpPr/>
          <p:nvPr/>
        </p:nvCxnSpPr>
        <p:spPr>
          <a:xfrm flipV="1">
            <a:off x="1704705" y="4265025"/>
            <a:ext cx="2971798" cy="65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97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D.   Principles for Good </a:t>
            </a:r>
            <a:r>
              <a:rPr lang="en-NZ" b="1" u="sng" dirty="0" smtClean="0">
                <a:solidFill>
                  <a:srgbClr val="FFFFAB"/>
                </a:solidFill>
              </a:rPr>
              <a:t>Listening</a:t>
            </a:r>
            <a:endParaRPr lang="en-NZ" dirty="0">
              <a:solidFill>
                <a:srgbClr val="FFFFAB"/>
              </a:solidFill>
            </a:endParaRPr>
          </a:p>
        </p:txBody>
      </p:sp>
      <p:sp>
        <p:nvSpPr>
          <p:cNvPr id="3" name="Content Placeholder 2"/>
          <p:cNvSpPr>
            <a:spLocks noGrp="1"/>
          </p:cNvSpPr>
          <p:nvPr>
            <p:ph idx="1"/>
          </p:nvPr>
        </p:nvSpPr>
        <p:spPr>
          <a:xfrm>
            <a:off x="838200" y="1825625"/>
            <a:ext cx="10515600" cy="4934404"/>
          </a:xfrm>
        </p:spPr>
        <p:txBody>
          <a:bodyPr>
            <a:normAutofit/>
          </a:bodyPr>
          <a:lstStyle/>
          <a:p>
            <a:r>
              <a:rPr lang="en-NZ" dirty="0" smtClean="0"/>
              <a:t>Tune </a:t>
            </a:r>
            <a:r>
              <a:rPr lang="en-NZ" dirty="0"/>
              <a:t>in – look at them, show visual and verbal approval</a:t>
            </a:r>
          </a:p>
          <a:p>
            <a:r>
              <a:rPr lang="en-NZ" dirty="0" smtClean="0"/>
              <a:t>Use conversation expanders - WWWWWH </a:t>
            </a:r>
          </a:p>
          <a:p>
            <a:r>
              <a:rPr lang="en-NZ" dirty="0"/>
              <a:t>Find common ground – not your pet hobby horse</a:t>
            </a:r>
          </a:p>
          <a:p>
            <a:r>
              <a:rPr lang="en-NZ" dirty="0"/>
              <a:t>Pick up on the big issues – What are their dreams, concerns, needs?</a:t>
            </a:r>
          </a:p>
          <a:p>
            <a:r>
              <a:rPr lang="en-NZ" dirty="0"/>
              <a:t>Ask </a:t>
            </a:r>
            <a:r>
              <a:rPr lang="en-NZ" u="sng" dirty="0"/>
              <a:t>wondering</a:t>
            </a:r>
            <a:r>
              <a:rPr lang="en-NZ" dirty="0"/>
              <a:t> </a:t>
            </a:r>
            <a:r>
              <a:rPr lang="en-NZ" u="sng" dirty="0" smtClean="0"/>
              <a:t>questions</a:t>
            </a:r>
            <a:r>
              <a:rPr lang="en-NZ" dirty="0" smtClean="0"/>
              <a:t>, </a:t>
            </a:r>
          </a:p>
          <a:p>
            <a:endParaRPr lang="en-NZ" sz="600" dirty="0" smtClean="0"/>
          </a:p>
          <a:p>
            <a:pPr lvl="1"/>
            <a:r>
              <a:rPr lang="en-NZ" dirty="0" smtClean="0"/>
              <a:t>e.g. </a:t>
            </a:r>
            <a:r>
              <a:rPr lang="en-NZ" dirty="0"/>
              <a:t>WORLD EVENTS </a:t>
            </a:r>
            <a:endParaRPr lang="en-NZ" dirty="0" smtClean="0"/>
          </a:p>
          <a:p>
            <a:endParaRPr lang="en-NZ" sz="100" dirty="0" smtClean="0"/>
          </a:p>
          <a:p>
            <a:pPr marL="1795463" lvl="1" indent="-541338">
              <a:buFont typeface="+mj-lt"/>
              <a:buAutoNum type="arabicPeriod"/>
            </a:pPr>
            <a:r>
              <a:rPr lang="en-NZ" dirty="0" smtClean="0"/>
              <a:t>How </a:t>
            </a:r>
            <a:r>
              <a:rPr lang="en-NZ" dirty="0"/>
              <a:t>has 2020 affected the way you look at life</a:t>
            </a:r>
            <a:r>
              <a:rPr lang="en-NZ" dirty="0" smtClean="0"/>
              <a:t>?</a:t>
            </a:r>
          </a:p>
          <a:p>
            <a:pPr marL="1795463" lvl="1" indent="-541338">
              <a:buFont typeface="+mj-lt"/>
              <a:buAutoNum type="arabicPeriod"/>
            </a:pPr>
            <a:r>
              <a:rPr lang="en-NZ" dirty="0" smtClean="0"/>
              <a:t>What </a:t>
            </a:r>
            <a:r>
              <a:rPr lang="en-NZ" dirty="0"/>
              <a:t>conclusions have you drawn about the nature of </a:t>
            </a:r>
            <a:r>
              <a:rPr lang="en-NZ" dirty="0" smtClean="0"/>
              <a:t>humanity?</a:t>
            </a:r>
          </a:p>
          <a:p>
            <a:pPr marL="1795463" lvl="1" indent="-541338">
              <a:buFont typeface="+mj-lt"/>
              <a:buAutoNum type="arabicPeriod"/>
            </a:pPr>
            <a:r>
              <a:rPr lang="en-NZ" dirty="0" smtClean="0"/>
              <a:t>Do </a:t>
            </a:r>
            <a:r>
              <a:rPr lang="en-NZ" dirty="0"/>
              <a:t>you believe there is a solution to problems of racism, injustice, sexual abuse and even pandemics?</a:t>
            </a:r>
          </a:p>
          <a:p>
            <a:endParaRPr lang="en-NZ" dirty="0"/>
          </a:p>
          <a:p>
            <a:endParaRPr lang="en-NZ" dirty="0" smtClean="0"/>
          </a:p>
        </p:txBody>
      </p:sp>
    </p:spTree>
    <p:extLst>
      <p:ext uri="{BB962C8B-B14F-4D97-AF65-F5344CB8AC3E}">
        <p14:creationId xmlns:p14="http://schemas.microsoft.com/office/powerpoint/2010/main" val="4184984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E.   Getting </a:t>
            </a:r>
            <a:r>
              <a:rPr lang="en-NZ" b="1" u="sng" dirty="0" smtClean="0">
                <a:solidFill>
                  <a:srgbClr val="FFFFAB"/>
                </a:solidFill>
              </a:rPr>
              <a:t>Permission</a:t>
            </a:r>
            <a:endParaRPr lang="en-NZ" dirty="0">
              <a:solidFill>
                <a:srgbClr val="FFFFAB"/>
              </a:solidFill>
            </a:endParaRPr>
          </a:p>
        </p:txBody>
      </p:sp>
      <p:sp>
        <p:nvSpPr>
          <p:cNvPr id="3" name="Content Placeholder 2"/>
          <p:cNvSpPr>
            <a:spLocks noGrp="1"/>
          </p:cNvSpPr>
          <p:nvPr>
            <p:ph idx="1"/>
          </p:nvPr>
        </p:nvSpPr>
        <p:spPr/>
        <p:txBody>
          <a:bodyPr/>
          <a:lstStyle/>
          <a:p>
            <a:r>
              <a:rPr lang="en-NZ" dirty="0" smtClean="0"/>
              <a:t>Open-ended </a:t>
            </a:r>
            <a:r>
              <a:rPr lang="en-NZ" dirty="0"/>
              <a:t>answers </a:t>
            </a:r>
            <a:r>
              <a:rPr lang="en-NZ" dirty="0" smtClean="0"/>
              <a:t>often </a:t>
            </a:r>
            <a:r>
              <a:rPr lang="en-NZ" dirty="0"/>
              <a:t>causes a sceptic to ask more questions and share more about </a:t>
            </a:r>
            <a:r>
              <a:rPr lang="en-NZ" dirty="0" smtClean="0"/>
              <a:t>themselves.</a:t>
            </a:r>
            <a:endParaRPr lang="en-NZ" dirty="0"/>
          </a:p>
          <a:p>
            <a:endParaRPr lang="en-NZ" dirty="0"/>
          </a:p>
        </p:txBody>
      </p:sp>
      <p:pic>
        <p:nvPicPr>
          <p:cNvPr id="7170" name="Picture 2" descr="Airline evangelization: Prudence and charity are fundame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615" y="3049587"/>
            <a:ext cx="6349728" cy="31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69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Next week</a:t>
            </a:r>
          </a:p>
        </p:txBody>
      </p:sp>
      <p:sp>
        <p:nvSpPr>
          <p:cNvPr id="3" name="Content Placeholder 2"/>
          <p:cNvSpPr>
            <a:spLocks noGrp="1"/>
          </p:cNvSpPr>
          <p:nvPr>
            <p:ph idx="1"/>
          </p:nvPr>
        </p:nvSpPr>
        <p:spPr>
          <a:xfrm>
            <a:off x="838200" y="1825625"/>
            <a:ext cx="5823857" cy="4351338"/>
          </a:xfrm>
        </p:spPr>
        <p:txBody>
          <a:bodyPr/>
          <a:lstStyle/>
          <a:p>
            <a:r>
              <a:rPr lang="en-NZ" dirty="0" smtClean="0"/>
              <a:t>Discerning Next Steps </a:t>
            </a:r>
            <a:r>
              <a:rPr lang="en-NZ" dirty="0"/>
              <a:t>- this is where things can go in any direction - and that’s OK. God is in charge. He is </a:t>
            </a:r>
            <a:r>
              <a:rPr lang="en-NZ" dirty="0" smtClean="0"/>
              <a:t>at work</a:t>
            </a:r>
            <a:r>
              <a:rPr lang="en-NZ" dirty="0"/>
              <a:t>. As Paul says in </a:t>
            </a:r>
            <a:endParaRPr lang="en-NZ" dirty="0" smtClean="0"/>
          </a:p>
          <a:p>
            <a:r>
              <a:rPr lang="en-NZ" i="1" dirty="0" smtClean="0"/>
              <a:t>I </a:t>
            </a:r>
            <a:r>
              <a:rPr lang="en-NZ" i="1" dirty="0"/>
              <a:t>planted the seed, Apollos watered it, but God has been making it grow. </a:t>
            </a:r>
            <a:endParaRPr lang="en-NZ" i="1" dirty="0" smtClean="0"/>
          </a:p>
          <a:p>
            <a:pPr algn="r"/>
            <a:r>
              <a:rPr lang="en-NZ" dirty="0"/>
              <a:t>1 </a:t>
            </a:r>
            <a:r>
              <a:rPr lang="en-NZ" dirty="0" err="1"/>
              <a:t>Cor</a:t>
            </a:r>
            <a:r>
              <a:rPr lang="en-NZ" dirty="0"/>
              <a:t> </a:t>
            </a:r>
            <a:r>
              <a:rPr lang="en-NZ" dirty="0" smtClean="0"/>
              <a:t>3:6</a:t>
            </a:r>
          </a:p>
          <a:p>
            <a:endParaRPr lang="en-NZ" dirty="0"/>
          </a:p>
        </p:txBody>
      </p:sp>
      <p:pic>
        <p:nvPicPr>
          <p:cNvPr id="8194" name="Picture 2" descr="Determining the Proper Depth to Plant Se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1979022"/>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0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endParaRPr lang="en-NZ" dirty="0"/>
          </a:p>
        </p:txBody>
      </p:sp>
      <p:pic>
        <p:nvPicPr>
          <p:cNvPr id="3078" name="Picture 6" descr="Avatar (2009) Sci-Fi, Action - Dir. James Cameron | Avatar movie, Avatar  full movie, Avatar fil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6981" y="1491638"/>
            <a:ext cx="3155801" cy="41557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oy Story (1995) - IMD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8565" y="1516562"/>
            <a:ext cx="2769335" cy="413333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Lord of the Rings: The Two Towers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994" y="1489166"/>
            <a:ext cx="2821830" cy="41557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Jurassic Park (film)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099" y="1502806"/>
            <a:ext cx="2869931" cy="427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838200" y="5329645"/>
            <a:ext cx="10515600" cy="1123405"/>
          </a:xfrm>
        </p:spPr>
        <p:txBody>
          <a:bodyPr/>
          <a:lstStyle/>
          <a:p>
            <a:pPr algn="ctr"/>
            <a:r>
              <a:rPr lang="en-NZ" dirty="0"/>
              <a:t>The transformational gospel plus a vivid 3D portrayal is a powerful </a:t>
            </a:r>
            <a:r>
              <a:rPr lang="en-NZ" dirty="0" smtClean="0"/>
              <a:t>combination</a:t>
            </a:r>
            <a:endParaRPr lang="en-NZ" dirty="0"/>
          </a:p>
          <a:p>
            <a:endParaRPr lang="en-NZ"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5206" y="-91058"/>
            <a:ext cx="4859382" cy="5732020"/>
          </a:xfrm>
          <a:prstGeom prst="rect">
            <a:avLst/>
          </a:prstGeom>
        </p:spPr>
      </p:pic>
    </p:spTree>
    <p:extLst>
      <p:ext uri="{BB962C8B-B14F-4D97-AF65-F5344CB8AC3E}">
        <p14:creationId xmlns:p14="http://schemas.microsoft.com/office/powerpoint/2010/main" val="3468361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7D, 2D, </a:t>
            </a:r>
            <a:r>
              <a:rPr lang="en-NZ" b="1" dirty="0" smtClean="0">
                <a:solidFill>
                  <a:srgbClr val="FFFFAB"/>
                </a:solidFill>
              </a:rPr>
              <a:t>1D</a:t>
            </a:r>
            <a:endParaRPr lang="en-NZ" b="1" dirty="0">
              <a:solidFill>
                <a:srgbClr val="FFFFAB"/>
              </a:solidFill>
            </a:endParaRPr>
          </a:p>
        </p:txBody>
      </p:sp>
      <p:sp>
        <p:nvSpPr>
          <p:cNvPr id="3" name="Content Placeholder 2"/>
          <p:cNvSpPr>
            <a:spLocks noGrp="1"/>
          </p:cNvSpPr>
          <p:nvPr>
            <p:ph idx="1"/>
          </p:nvPr>
        </p:nvSpPr>
        <p:spPr>
          <a:xfrm>
            <a:off x="838200" y="1825624"/>
            <a:ext cx="7144910" cy="4670591"/>
          </a:xfrm>
        </p:spPr>
        <p:txBody>
          <a:bodyPr/>
          <a:lstStyle/>
          <a:p>
            <a:r>
              <a:rPr lang="en-NZ" dirty="0"/>
              <a:t>7D</a:t>
            </a:r>
          </a:p>
          <a:p>
            <a:pPr lvl="1"/>
            <a:r>
              <a:rPr lang="en-NZ" dirty="0"/>
              <a:t>True Life, Shared Life, Pure Life, Deep Life, Full Life, Serving Life and Bold Life</a:t>
            </a:r>
          </a:p>
          <a:p>
            <a:r>
              <a:rPr lang="en-NZ" dirty="0" smtClean="0"/>
              <a:t>2D</a:t>
            </a:r>
          </a:p>
          <a:p>
            <a:pPr lvl="1"/>
            <a:r>
              <a:rPr lang="en-NZ" dirty="0"/>
              <a:t>2 or 3 disciples meeting regularly to encourage each other in the Word, their Walk and their Witness for Christ</a:t>
            </a:r>
          </a:p>
          <a:p>
            <a:r>
              <a:rPr lang="en-NZ" dirty="0"/>
              <a:t>1D</a:t>
            </a:r>
          </a:p>
          <a:p>
            <a:pPr lvl="1"/>
            <a:r>
              <a:rPr lang="en-NZ" dirty="0"/>
              <a:t>Having a goal of raising your personal “evangelistic temperature” by one degree</a:t>
            </a:r>
          </a:p>
          <a:p>
            <a:endParaRPr lang="en-NZ" dirty="0"/>
          </a:p>
        </p:txBody>
      </p:sp>
      <p:pic>
        <p:nvPicPr>
          <p:cNvPr id="4" name="Picture 3"/>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8576032" y="292930"/>
            <a:ext cx="3024258" cy="6277207"/>
          </a:xfrm>
          <a:prstGeom prst="rect">
            <a:avLst/>
          </a:prstGeom>
          <a:noFill/>
          <a:ln>
            <a:noFill/>
          </a:ln>
        </p:spPr>
      </p:pic>
    </p:spTree>
    <p:extLst>
      <p:ext uri="{BB962C8B-B14F-4D97-AF65-F5344CB8AC3E}">
        <p14:creationId xmlns:p14="http://schemas.microsoft.com/office/powerpoint/2010/main" val="67699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AB"/>
                </a:solidFill>
              </a:rPr>
              <a:t>So what is 3D</a:t>
            </a:r>
            <a:r>
              <a:rPr lang="en-NZ" b="1" dirty="0">
                <a:solidFill>
                  <a:srgbClr val="FFFFAB"/>
                </a:solidFill>
              </a:rPr>
              <a:t>?</a:t>
            </a:r>
            <a:endParaRPr lang="en-NZ" b="1" dirty="0">
              <a:solidFill>
                <a:srgbClr val="FFFFAB"/>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NZ" dirty="0"/>
              <a:t>DEVELOP </a:t>
            </a:r>
            <a:r>
              <a:rPr lang="en-NZ" dirty="0" smtClean="0"/>
              <a:t>FRIENDSHIPS</a:t>
            </a:r>
          </a:p>
          <a:p>
            <a:pPr marL="514350" indent="-514350">
              <a:buFont typeface="+mj-lt"/>
              <a:buAutoNum type="arabicPeriod"/>
            </a:pPr>
            <a:r>
              <a:rPr lang="en-NZ" dirty="0" smtClean="0"/>
              <a:t>DISCOVER STORIES</a:t>
            </a:r>
          </a:p>
          <a:p>
            <a:pPr marL="514350" indent="-514350">
              <a:buFont typeface="+mj-lt"/>
              <a:buAutoNum type="arabicPeriod"/>
            </a:pPr>
            <a:r>
              <a:rPr lang="en-NZ" dirty="0" smtClean="0"/>
              <a:t>DISCERN </a:t>
            </a:r>
            <a:r>
              <a:rPr lang="en-NZ" dirty="0"/>
              <a:t>NEXT </a:t>
            </a:r>
            <a:r>
              <a:rPr lang="en-NZ" dirty="0" smtClean="0"/>
              <a:t>STEPS</a:t>
            </a:r>
          </a:p>
          <a:p>
            <a:pPr marL="514350" indent="-514350">
              <a:buFont typeface="+mj-lt"/>
              <a:buAutoNum type="arabicPeriod"/>
            </a:pPr>
            <a:endParaRPr lang="en-NZ" dirty="0"/>
          </a:p>
          <a:p>
            <a:pPr marL="514350" indent="-514350">
              <a:buFont typeface="+mj-lt"/>
              <a:buAutoNum type="arabicPeriod"/>
            </a:pPr>
            <a:endParaRPr lang="en-NZ" dirty="0" smtClean="0"/>
          </a:p>
          <a:p>
            <a:endParaRPr lang="en-NZ" dirty="0"/>
          </a:p>
        </p:txBody>
      </p:sp>
      <p:pic>
        <p:nvPicPr>
          <p:cNvPr id="4098" name="Picture 2" descr="Just Walk Across the Room: Simple Steps Pointing People to Faith by Bill  Hy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59880">
            <a:off x="6308641" y="725911"/>
            <a:ext cx="3583870" cy="531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089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AB"/>
                </a:solidFill>
              </a:rPr>
              <a:t>Outline</a:t>
            </a:r>
            <a:endParaRPr lang="en-NZ" b="1" dirty="0">
              <a:solidFill>
                <a:srgbClr val="FFFFAB"/>
              </a:solidFill>
            </a:endParaRPr>
          </a:p>
        </p:txBody>
      </p:sp>
      <p:sp>
        <p:nvSpPr>
          <p:cNvPr id="3" name="Content Placeholder 2"/>
          <p:cNvSpPr>
            <a:spLocks noGrp="1"/>
          </p:cNvSpPr>
          <p:nvPr>
            <p:ph idx="1"/>
          </p:nvPr>
        </p:nvSpPr>
        <p:spPr/>
        <p:txBody>
          <a:bodyPr/>
          <a:lstStyle/>
          <a:p>
            <a:r>
              <a:rPr lang="en-NZ" dirty="0" smtClean="0"/>
              <a:t>25/10	2</a:t>
            </a:r>
            <a:r>
              <a:rPr lang="en-NZ" dirty="0"/>
              <a:t>. Discover Stories - Andrew</a:t>
            </a:r>
          </a:p>
          <a:p>
            <a:r>
              <a:rPr lang="en-NZ" dirty="0" smtClean="0"/>
              <a:t>1/11		3</a:t>
            </a:r>
            <a:r>
              <a:rPr lang="en-NZ" dirty="0"/>
              <a:t>. Discern next steps - Andrew</a:t>
            </a:r>
          </a:p>
          <a:p>
            <a:r>
              <a:rPr lang="en-NZ" dirty="0" smtClean="0"/>
              <a:t>8/11		1</a:t>
            </a:r>
            <a:r>
              <a:rPr lang="en-NZ" dirty="0"/>
              <a:t>. Develop friendships I - Rob</a:t>
            </a:r>
          </a:p>
          <a:p>
            <a:r>
              <a:rPr lang="en-NZ" dirty="0" smtClean="0"/>
              <a:t>15/11	1</a:t>
            </a:r>
            <a:r>
              <a:rPr lang="en-NZ" dirty="0"/>
              <a:t>. Develop friendships II - Andrew</a:t>
            </a:r>
          </a:p>
          <a:p>
            <a:r>
              <a:rPr lang="en-NZ" dirty="0"/>
              <a:t>22/11  1-2-3. Redemptive Family - Howard Webb</a:t>
            </a:r>
          </a:p>
          <a:p>
            <a:endParaRPr lang="en-NZ" dirty="0"/>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3194" y="1515674"/>
            <a:ext cx="2729461" cy="3219612"/>
          </a:xfrm>
          <a:prstGeom prst="rect">
            <a:avLst/>
          </a:prstGeom>
        </p:spPr>
      </p:pic>
    </p:spTree>
    <p:extLst>
      <p:ext uri="{BB962C8B-B14F-4D97-AF65-F5344CB8AC3E}">
        <p14:creationId xmlns:p14="http://schemas.microsoft.com/office/powerpoint/2010/main" val="2357360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AB"/>
                </a:solidFill>
              </a:rPr>
              <a:t>Overview</a:t>
            </a:r>
            <a:endParaRPr lang="en-NZ" b="1" dirty="0">
              <a:solidFill>
                <a:srgbClr val="FFFFAB"/>
              </a:solidFill>
            </a:endParaRPr>
          </a:p>
        </p:txBody>
      </p:sp>
      <p:sp>
        <p:nvSpPr>
          <p:cNvPr id="3" name="Content Placeholder 2"/>
          <p:cNvSpPr>
            <a:spLocks noGrp="1"/>
          </p:cNvSpPr>
          <p:nvPr>
            <p:ph idx="1"/>
          </p:nvPr>
        </p:nvSpPr>
        <p:spPr/>
        <p:txBody>
          <a:bodyPr/>
          <a:lstStyle/>
          <a:p>
            <a:r>
              <a:rPr lang="en-NZ" i="1" dirty="0"/>
              <a:t>Dear children, let us not love with words or speech but with actions and in truth.</a:t>
            </a:r>
          </a:p>
          <a:p>
            <a:pPr lvl="1" algn="r"/>
            <a:r>
              <a:rPr lang="en-NZ" dirty="0"/>
              <a:t>1 John 3:18</a:t>
            </a:r>
          </a:p>
          <a:p>
            <a:r>
              <a:rPr lang="en-NZ" i="1" dirty="0" smtClean="0"/>
              <a:t>Jesus </a:t>
            </a:r>
            <a:r>
              <a:rPr lang="en-NZ" i="1" dirty="0"/>
              <a:t>of Nazareth … went around doing good and healing all who were under the power of the devil …</a:t>
            </a:r>
          </a:p>
          <a:p>
            <a:pPr lvl="1" algn="r"/>
            <a:r>
              <a:rPr lang="en-NZ" dirty="0"/>
              <a:t>Acts 10:38</a:t>
            </a:r>
          </a:p>
          <a:p>
            <a:r>
              <a:rPr lang="en-NZ" i="1" baseline="30000" dirty="0" smtClean="0"/>
              <a:t>36</a:t>
            </a:r>
            <a:r>
              <a:rPr lang="en-NZ" i="1" dirty="0" smtClean="0"/>
              <a:t> </a:t>
            </a:r>
            <a:r>
              <a:rPr lang="en-NZ" i="1" dirty="0"/>
              <a:t>God announced the Good News of peace through Jesus Christ.</a:t>
            </a:r>
          </a:p>
          <a:p>
            <a:r>
              <a:rPr lang="en-NZ" i="1" baseline="30000" dirty="0"/>
              <a:t>42</a:t>
            </a:r>
            <a:r>
              <a:rPr lang="en-NZ" i="1" dirty="0" smtClean="0"/>
              <a:t> </a:t>
            </a:r>
            <a:r>
              <a:rPr lang="en-NZ" i="1" dirty="0"/>
              <a:t>He commanded us to preach to the people and to testify that he is the one whom God appointed as judge of the living and the dead.</a:t>
            </a:r>
          </a:p>
          <a:p>
            <a:endParaRPr lang="en-NZ" dirty="0"/>
          </a:p>
          <a:p>
            <a:endParaRPr lang="en-NZ" dirty="0" smtClean="0"/>
          </a:p>
        </p:txBody>
      </p:sp>
    </p:spTree>
    <p:extLst>
      <p:ext uri="{BB962C8B-B14F-4D97-AF65-F5344CB8AC3E}">
        <p14:creationId xmlns:p14="http://schemas.microsoft.com/office/powerpoint/2010/main" val="11636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AB"/>
                </a:solidFill>
              </a:rPr>
              <a:t>Overview</a:t>
            </a:r>
            <a:endParaRPr lang="en-NZ" b="1" dirty="0">
              <a:solidFill>
                <a:srgbClr val="FFFFAB"/>
              </a:solidFill>
            </a:endParaRPr>
          </a:p>
        </p:txBody>
      </p:sp>
      <p:sp>
        <p:nvSpPr>
          <p:cNvPr id="3" name="Content Placeholder 2"/>
          <p:cNvSpPr>
            <a:spLocks noGrp="1"/>
          </p:cNvSpPr>
          <p:nvPr>
            <p:ph idx="1"/>
          </p:nvPr>
        </p:nvSpPr>
        <p:spPr>
          <a:xfrm>
            <a:off x="7086600" y="1825625"/>
            <a:ext cx="4267200" cy="4764586"/>
          </a:xfrm>
        </p:spPr>
        <p:txBody>
          <a:bodyPr>
            <a:normAutofit/>
          </a:bodyPr>
          <a:lstStyle/>
          <a:p>
            <a:r>
              <a:rPr lang="en-NZ" dirty="0" smtClean="0"/>
              <a:t>A </a:t>
            </a:r>
            <a:r>
              <a:rPr lang="en-NZ" dirty="0"/>
              <a:t>3D Witness gets to know people, goes beyond the surface level, learns about that person’s life, sharing something of their life too and is sensitive to the Holy Spirit for opportunities to invite them to things, talk about their faith etc</a:t>
            </a:r>
            <a:r>
              <a:rPr lang="en-NZ" dirty="0" smtClean="0"/>
              <a:t>.</a:t>
            </a:r>
          </a:p>
          <a:p>
            <a:r>
              <a:rPr lang="en-NZ" dirty="0" smtClean="0"/>
              <a:t>Step 2: Discover Stories</a:t>
            </a:r>
            <a:endParaRPr lang="en-NZ" dirty="0"/>
          </a:p>
          <a:p>
            <a:endParaRPr lang="en-NZ" dirty="0"/>
          </a:p>
        </p:txBody>
      </p:sp>
      <p:pic>
        <p:nvPicPr>
          <p:cNvPr id="5122" name="Picture 2" descr="28 Inspiring Urban Agriculture Projects – Food T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19493"/>
            <a:ext cx="5921829" cy="354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8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AB"/>
                </a:solidFill>
              </a:rPr>
              <a:t>Lessons from Jesus (John 3 &amp; 4)</a:t>
            </a:r>
            <a:endParaRPr lang="en-NZ" b="1" dirty="0">
              <a:solidFill>
                <a:srgbClr val="FFFFAB"/>
              </a:solidFill>
            </a:endParaRPr>
          </a:p>
        </p:txBody>
      </p:sp>
      <p:sp>
        <p:nvSpPr>
          <p:cNvPr id="3" name="Content Placeholder 2"/>
          <p:cNvSpPr>
            <a:spLocks noGrp="1"/>
          </p:cNvSpPr>
          <p:nvPr>
            <p:ph idx="1"/>
          </p:nvPr>
        </p:nvSpPr>
        <p:spPr>
          <a:xfrm>
            <a:off x="5989320" y="1825625"/>
            <a:ext cx="5364480" cy="4351338"/>
          </a:xfrm>
        </p:spPr>
        <p:txBody>
          <a:bodyPr>
            <a:normAutofit/>
          </a:bodyPr>
          <a:lstStyle/>
          <a:p>
            <a:r>
              <a:rPr lang="en-NZ" u="sng" dirty="0" smtClean="0"/>
              <a:t>Talk Life</a:t>
            </a:r>
          </a:p>
          <a:p>
            <a:r>
              <a:rPr lang="en-NZ" u="sng" dirty="0" smtClean="0"/>
              <a:t>Love</a:t>
            </a:r>
          </a:p>
          <a:p>
            <a:r>
              <a:rPr lang="en-NZ" u="sng" dirty="0" smtClean="0"/>
              <a:t>Listen</a:t>
            </a:r>
            <a:endParaRPr lang="en-NZ" u="sng" dirty="0"/>
          </a:p>
          <a:p>
            <a:r>
              <a:rPr lang="en-NZ" u="sng" dirty="0"/>
              <a:t>Ask the hard questions</a:t>
            </a:r>
          </a:p>
          <a:p>
            <a:r>
              <a:rPr lang="en-NZ" u="sng" dirty="0"/>
              <a:t>Speak the hard truth</a:t>
            </a:r>
          </a:p>
          <a:p>
            <a:r>
              <a:rPr lang="en-NZ" u="sng" dirty="0"/>
              <a:t>See the felt need and address the real need</a:t>
            </a:r>
          </a:p>
          <a:p>
            <a:endParaRPr lang="en-NZ" dirty="0"/>
          </a:p>
        </p:txBody>
      </p:sp>
      <p:pic>
        <p:nvPicPr>
          <p:cNvPr id="9218" name="Picture 2" descr="Living Water (Jesus and the Samaritan Wo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764763"/>
            <a:ext cx="4893219" cy="4067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4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1939</TotalTime>
  <Words>860</Words>
  <Application>Microsoft Office PowerPoint</Application>
  <PresentationFormat>Widescreen</PresentationFormat>
  <Paragraphs>97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Being a 3D Witness Discover Stories</vt:lpstr>
      <vt:lpstr>PowerPoint Presentation</vt:lpstr>
      <vt:lpstr>PowerPoint Presentation</vt:lpstr>
      <vt:lpstr>7D, 2D, 1D</vt:lpstr>
      <vt:lpstr>So what is 3D?</vt:lpstr>
      <vt:lpstr>Outline</vt:lpstr>
      <vt:lpstr>Overview</vt:lpstr>
      <vt:lpstr>Overview</vt:lpstr>
      <vt:lpstr>Lessons from Jesus (John 3 &amp; 4)</vt:lpstr>
      <vt:lpstr>B.  Successful Conversations</vt:lpstr>
      <vt:lpstr>B.  Successful Conversations</vt:lpstr>
      <vt:lpstr>The Sower – John 4:31-38</vt:lpstr>
      <vt:lpstr>The Faith Scale</vt:lpstr>
      <vt:lpstr>C.   Getting to know people</vt:lpstr>
      <vt:lpstr>Questions about their spiritual journey</vt:lpstr>
      <vt:lpstr>D.   Principles for Good Listening</vt:lpstr>
      <vt:lpstr>D.   Principles for Good Listening</vt:lpstr>
      <vt:lpstr>E.   Getting Permission</vt:lpstr>
      <vt:lpstr>Next week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a 3D Witness Part 2: Discover Stories</dc:title>
  <dc:creator>Andrew Cox</dc:creator>
  <cp:lastModifiedBy>Andrew Cox</cp:lastModifiedBy>
  <cp:revision>16</cp:revision>
  <dcterms:created xsi:type="dcterms:W3CDTF">2020-10-22T22:23:07Z</dcterms:created>
  <dcterms:modified xsi:type="dcterms:W3CDTF">2020-10-24T06:42:56Z</dcterms:modified>
</cp:coreProperties>
</file>