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61" r:id="rId3"/>
    <p:sldId id="276" r:id="rId4"/>
    <p:sldId id="265" r:id="rId5"/>
    <p:sldId id="266" r:id="rId6"/>
    <p:sldId id="257" r:id="rId7"/>
    <p:sldId id="268" r:id="rId8"/>
    <p:sldId id="273" r:id="rId9"/>
    <p:sldId id="269" r:id="rId10"/>
    <p:sldId id="270" r:id="rId11"/>
    <p:sldId id="277" r:id="rId12"/>
    <p:sldId id="264" r:id="rId13"/>
    <p:sldId id="272" r:id="rId14"/>
    <p:sldId id="259" r:id="rId15"/>
    <p:sldId id="275"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EEE3CA"/>
    <a:srgbClr val="E6E3D9"/>
    <a:srgbClr val="F5E3D9"/>
    <a:srgbClr val="EEE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92" autoAdjust="0"/>
    <p:restoredTop sz="70027" autoAdjust="0"/>
  </p:normalViewPr>
  <p:slideViewPr>
    <p:cSldViewPr snapToGrid="0">
      <p:cViewPr>
        <p:scale>
          <a:sx n="62" d="100"/>
          <a:sy n="62" d="100"/>
        </p:scale>
        <p:origin x="60" y="180"/>
      </p:cViewPr>
      <p:guideLst/>
    </p:cSldViewPr>
  </p:slideViewPr>
  <p:notesTextViewPr>
    <p:cViewPr>
      <p:scale>
        <a:sx n="1" d="1"/>
        <a:sy n="1" d="1"/>
      </p:scale>
      <p:origin x="0" y="0"/>
    </p:cViewPr>
  </p:notesTextViewPr>
  <p:notesViewPr>
    <p:cSldViewPr snapToGrid="0">
      <p:cViewPr varScale="1">
        <p:scale>
          <a:sx n="75" d="100"/>
          <a:sy n="75" d="100"/>
        </p:scale>
        <p:origin x="1980"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5A674D0-D861-4CF9-9BFE-541563CF6288}"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en-NZ"/>
        </a:p>
      </dgm:t>
    </dgm:pt>
    <dgm:pt modelId="{36DAE110-22DC-4613-BB41-48BB71A87177}">
      <dgm:prSet phldrT="[Text]"/>
      <dgm:spPr/>
      <dgm:t>
        <a:bodyPr/>
        <a:lstStyle/>
        <a:p>
          <a:r>
            <a:rPr lang="en-NZ" dirty="0" smtClean="0"/>
            <a:t>Sunday messages 18 August to 22 Sept</a:t>
          </a:r>
          <a:endParaRPr lang="en-NZ" dirty="0"/>
        </a:p>
      </dgm:t>
    </dgm:pt>
    <dgm:pt modelId="{D9A394EE-A710-43DC-926E-2D7186AA2BBD}" type="parTrans" cxnId="{76016530-21C8-48DA-9633-1C4818272465}">
      <dgm:prSet/>
      <dgm:spPr/>
      <dgm:t>
        <a:bodyPr/>
        <a:lstStyle/>
        <a:p>
          <a:endParaRPr lang="en-NZ"/>
        </a:p>
      </dgm:t>
    </dgm:pt>
    <dgm:pt modelId="{8D0269DE-0A04-4808-8FE2-D74C761ACB5E}" type="sibTrans" cxnId="{76016530-21C8-48DA-9633-1C4818272465}">
      <dgm:prSet/>
      <dgm:spPr/>
      <dgm:t>
        <a:bodyPr/>
        <a:lstStyle/>
        <a:p>
          <a:endParaRPr lang="en-NZ"/>
        </a:p>
      </dgm:t>
    </dgm:pt>
    <dgm:pt modelId="{0AEAD70A-51BA-4BB1-A7D9-94839602AE1A}">
      <dgm:prSet phldrT="[Text]"/>
      <dgm:spPr/>
      <dgm:t>
        <a:bodyPr/>
        <a:lstStyle/>
        <a:p>
          <a:r>
            <a:rPr lang="en-NZ" dirty="0" smtClean="0"/>
            <a:t>Small Group Discussions</a:t>
          </a:r>
          <a:endParaRPr lang="en-NZ" dirty="0"/>
        </a:p>
      </dgm:t>
    </dgm:pt>
    <dgm:pt modelId="{221EBB88-101A-42A9-A805-900DE734653D}" type="parTrans" cxnId="{E7BD1838-9952-468F-9C9B-6846A4110A04}">
      <dgm:prSet/>
      <dgm:spPr/>
      <dgm:t>
        <a:bodyPr/>
        <a:lstStyle/>
        <a:p>
          <a:endParaRPr lang="en-NZ"/>
        </a:p>
      </dgm:t>
    </dgm:pt>
    <dgm:pt modelId="{399C72A8-43C1-4E80-8EDA-187CB240CA9C}" type="sibTrans" cxnId="{E7BD1838-9952-468F-9C9B-6846A4110A04}">
      <dgm:prSet/>
      <dgm:spPr/>
      <dgm:t>
        <a:bodyPr/>
        <a:lstStyle/>
        <a:p>
          <a:endParaRPr lang="en-NZ"/>
        </a:p>
      </dgm:t>
    </dgm:pt>
    <dgm:pt modelId="{138B7812-7755-45AF-BC40-0F7431DD9419}">
      <dgm:prSet phldrT="[Text]"/>
      <dgm:spPr/>
      <dgm:t>
        <a:bodyPr/>
        <a:lstStyle/>
        <a:p>
          <a:r>
            <a:rPr lang="en-NZ" dirty="0" smtClean="0"/>
            <a:t>Daily Devotion  Weekly Survey</a:t>
          </a:r>
        </a:p>
      </dgm:t>
    </dgm:pt>
    <dgm:pt modelId="{5D376651-7473-4BFB-A24B-16C6FFE57C01}" type="parTrans" cxnId="{736F5A66-475F-4F8A-8A02-FE5BA8BB053C}">
      <dgm:prSet/>
      <dgm:spPr/>
      <dgm:t>
        <a:bodyPr/>
        <a:lstStyle/>
        <a:p>
          <a:endParaRPr lang="en-NZ"/>
        </a:p>
      </dgm:t>
    </dgm:pt>
    <dgm:pt modelId="{A19D7642-B0FD-4533-BCD8-93332EFCD013}" type="sibTrans" cxnId="{736F5A66-475F-4F8A-8A02-FE5BA8BB053C}">
      <dgm:prSet/>
      <dgm:spPr/>
      <dgm:t>
        <a:bodyPr/>
        <a:lstStyle/>
        <a:p>
          <a:endParaRPr lang="en-NZ"/>
        </a:p>
      </dgm:t>
    </dgm:pt>
    <dgm:pt modelId="{869A98A2-6E7F-4839-A722-72FF649DA458}" type="pres">
      <dgm:prSet presAssocID="{A5A674D0-D861-4CF9-9BFE-541563CF6288}" presName="cycle" presStyleCnt="0">
        <dgm:presLayoutVars>
          <dgm:dir/>
          <dgm:resizeHandles val="exact"/>
        </dgm:presLayoutVars>
      </dgm:prSet>
      <dgm:spPr/>
      <dgm:t>
        <a:bodyPr/>
        <a:lstStyle/>
        <a:p>
          <a:endParaRPr lang="en-NZ"/>
        </a:p>
      </dgm:t>
    </dgm:pt>
    <dgm:pt modelId="{A9E65640-3CA6-44F5-BF6B-2DFDDFA50399}" type="pres">
      <dgm:prSet presAssocID="{36DAE110-22DC-4613-BB41-48BB71A87177}" presName="node" presStyleLbl="node1" presStyleIdx="0" presStyleCnt="3">
        <dgm:presLayoutVars>
          <dgm:bulletEnabled val="1"/>
        </dgm:presLayoutVars>
      </dgm:prSet>
      <dgm:spPr/>
      <dgm:t>
        <a:bodyPr/>
        <a:lstStyle/>
        <a:p>
          <a:endParaRPr lang="en-NZ"/>
        </a:p>
      </dgm:t>
    </dgm:pt>
    <dgm:pt modelId="{4F6202FD-D4D1-4125-B75D-C0D795ACA36D}" type="pres">
      <dgm:prSet presAssocID="{8D0269DE-0A04-4808-8FE2-D74C761ACB5E}" presName="sibTrans" presStyleLbl="sibTrans2D1" presStyleIdx="0" presStyleCnt="3"/>
      <dgm:spPr/>
      <dgm:t>
        <a:bodyPr/>
        <a:lstStyle/>
        <a:p>
          <a:endParaRPr lang="en-NZ"/>
        </a:p>
      </dgm:t>
    </dgm:pt>
    <dgm:pt modelId="{6D5F6AA1-04E1-4919-A41E-8631C48DC355}" type="pres">
      <dgm:prSet presAssocID="{8D0269DE-0A04-4808-8FE2-D74C761ACB5E}" presName="connectorText" presStyleLbl="sibTrans2D1" presStyleIdx="0" presStyleCnt="3"/>
      <dgm:spPr/>
      <dgm:t>
        <a:bodyPr/>
        <a:lstStyle/>
        <a:p>
          <a:endParaRPr lang="en-NZ"/>
        </a:p>
      </dgm:t>
    </dgm:pt>
    <dgm:pt modelId="{FB436E3D-FFB7-4E4D-8ED8-452C207DCB5C}" type="pres">
      <dgm:prSet presAssocID="{0AEAD70A-51BA-4BB1-A7D9-94839602AE1A}" presName="node" presStyleLbl="node1" presStyleIdx="1" presStyleCnt="3">
        <dgm:presLayoutVars>
          <dgm:bulletEnabled val="1"/>
        </dgm:presLayoutVars>
      </dgm:prSet>
      <dgm:spPr/>
      <dgm:t>
        <a:bodyPr/>
        <a:lstStyle/>
        <a:p>
          <a:endParaRPr lang="en-NZ"/>
        </a:p>
      </dgm:t>
    </dgm:pt>
    <dgm:pt modelId="{D8C8E63E-ADFA-4A9F-BDB4-5FCBBBB305D5}" type="pres">
      <dgm:prSet presAssocID="{399C72A8-43C1-4E80-8EDA-187CB240CA9C}" presName="sibTrans" presStyleLbl="sibTrans2D1" presStyleIdx="1" presStyleCnt="3"/>
      <dgm:spPr/>
      <dgm:t>
        <a:bodyPr/>
        <a:lstStyle/>
        <a:p>
          <a:endParaRPr lang="en-NZ"/>
        </a:p>
      </dgm:t>
    </dgm:pt>
    <dgm:pt modelId="{BCB56BCE-7B5B-4694-A7E9-285D8D43EEF8}" type="pres">
      <dgm:prSet presAssocID="{399C72A8-43C1-4E80-8EDA-187CB240CA9C}" presName="connectorText" presStyleLbl="sibTrans2D1" presStyleIdx="1" presStyleCnt="3"/>
      <dgm:spPr/>
      <dgm:t>
        <a:bodyPr/>
        <a:lstStyle/>
        <a:p>
          <a:endParaRPr lang="en-NZ"/>
        </a:p>
      </dgm:t>
    </dgm:pt>
    <dgm:pt modelId="{0839AA13-58A9-401F-A261-294744984ACD}" type="pres">
      <dgm:prSet presAssocID="{138B7812-7755-45AF-BC40-0F7431DD9419}" presName="node" presStyleLbl="node1" presStyleIdx="2" presStyleCnt="3">
        <dgm:presLayoutVars>
          <dgm:bulletEnabled val="1"/>
        </dgm:presLayoutVars>
      </dgm:prSet>
      <dgm:spPr/>
      <dgm:t>
        <a:bodyPr/>
        <a:lstStyle/>
        <a:p>
          <a:endParaRPr lang="en-NZ"/>
        </a:p>
      </dgm:t>
    </dgm:pt>
    <dgm:pt modelId="{ADF39469-7049-4F63-BF8A-84AD02B5B27A}" type="pres">
      <dgm:prSet presAssocID="{A19D7642-B0FD-4533-BCD8-93332EFCD013}" presName="sibTrans" presStyleLbl="sibTrans2D1" presStyleIdx="2" presStyleCnt="3"/>
      <dgm:spPr/>
      <dgm:t>
        <a:bodyPr/>
        <a:lstStyle/>
        <a:p>
          <a:endParaRPr lang="en-NZ"/>
        </a:p>
      </dgm:t>
    </dgm:pt>
    <dgm:pt modelId="{179A52AD-45C2-4BEC-9B2B-AE1B2B1EBEE9}" type="pres">
      <dgm:prSet presAssocID="{A19D7642-B0FD-4533-BCD8-93332EFCD013}" presName="connectorText" presStyleLbl="sibTrans2D1" presStyleIdx="2" presStyleCnt="3"/>
      <dgm:spPr/>
      <dgm:t>
        <a:bodyPr/>
        <a:lstStyle/>
        <a:p>
          <a:endParaRPr lang="en-NZ"/>
        </a:p>
      </dgm:t>
    </dgm:pt>
  </dgm:ptLst>
  <dgm:cxnLst>
    <dgm:cxn modelId="{DE15C38A-C669-4D4B-93D1-9B6369C30E7B}" type="presOf" srcId="{0AEAD70A-51BA-4BB1-A7D9-94839602AE1A}" destId="{FB436E3D-FFB7-4E4D-8ED8-452C207DCB5C}" srcOrd="0" destOrd="0" presId="urn:microsoft.com/office/officeart/2005/8/layout/cycle2"/>
    <dgm:cxn modelId="{559FD548-CC0C-45D1-8623-8AA0E1361633}" type="presOf" srcId="{399C72A8-43C1-4E80-8EDA-187CB240CA9C}" destId="{D8C8E63E-ADFA-4A9F-BDB4-5FCBBBB305D5}" srcOrd="0" destOrd="0" presId="urn:microsoft.com/office/officeart/2005/8/layout/cycle2"/>
    <dgm:cxn modelId="{F37A452B-8E5E-4D78-8E1A-A8A0024CAD70}" type="presOf" srcId="{A5A674D0-D861-4CF9-9BFE-541563CF6288}" destId="{869A98A2-6E7F-4839-A722-72FF649DA458}" srcOrd="0" destOrd="0" presId="urn:microsoft.com/office/officeart/2005/8/layout/cycle2"/>
    <dgm:cxn modelId="{9364E0E5-ECA8-4C47-8E03-9FD4820A4CE0}" type="presOf" srcId="{399C72A8-43C1-4E80-8EDA-187CB240CA9C}" destId="{BCB56BCE-7B5B-4694-A7E9-285D8D43EEF8}" srcOrd="1" destOrd="0" presId="urn:microsoft.com/office/officeart/2005/8/layout/cycle2"/>
    <dgm:cxn modelId="{76016530-21C8-48DA-9633-1C4818272465}" srcId="{A5A674D0-D861-4CF9-9BFE-541563CF6288}" destId="{36DAE110-22DC-4613-BB41-48BB71A87177}" srcOrd="0" destOrd="0" parTransId="{D9A394EE-A710-43DC-926E-2D7186AA2BBD}" sibTransId="{8D0269DE-0A04-4808-8FE2-D74C761ACB5E}"/>
    <dgm:cxn modelId="{C4C72ED2-141C-4753-B0A0-9C317582E0A4}" type="presOf" srcId="{8D0269DE-0A04-4808-8FE2-D74C761ACB5E}" destId="{4F6202FD-D4D1-4125-B75D-C0D795ACA36D}" srcOrd="0" destOrd="0" presId="urn:microsoft.com/office/officeart/2005/8/layout/cycle2"/>
    <dgm:cxn modelId="{7C270081-F5AC-4764-805D-95490AC17A11}" type="presOf" srcId="{8D0269DE-0A04-4808-8FE2-D74C761ACB5E}" destId="{6D5F6AA1-04E1-4919-A41E-8631C48DC355}" srcOrd="1" destOrd="0" presId="urn:microsoft.com/office/officeart/2005/8/layout/cycle2"/>
    <dgm:cxn modelId="{178933DA-C9D3-4EB1-B03C-D16792034F31}" type="presOf" srcId="{A19D7642-B0FD-4533-BCD8-93332EFCD013}" destId="{179A52AD-45C2-4BEC-9B2B-AE1B2B1EBEE9}" srcOrd="1" destOrd="0" presId="urn:microsoft.com/office/officeart/2005/8/layout/cycle2"/>
    <dgm:cxn modelId="{736F5A66-475F-4F8A-8A02-FE5BA8BB053C}" srcId="{A5A674D0-D861-4CF9-9BFE-541563CF6288}" destId="{138B7812-7755-45AF-BC40-0F7431DD9419}" srcOrd="2" destOrd="0" parTransId="{5D376651-7473-4BFB-A24B-16C6FFE57C01}" sibTransId="{A19D7642-B0FD-4533-BCD8-93332EFCD013}"/>
    <dgm:cxn modelId="{E7BD1838-9952-468F-9C9B-6846A4110A04}" srcId="{A5A674D0-D861-4CF9-9BFE-541563CF6288}" destId="{0AEAD70A-51BA-4BB1-A7D9-94839602AE1A}" srcOrd="1" destOrd="0" parTransId="{221EBB88-101A-42A9-A805-900DE734653D}" sibTransId="{399C72A8-43C1-4E80-8EDA-187CB240CA9C}"/>
    <dgm:cxn modelId="{EF3F36A0-4A4D-4717-94FD-0E872B20A7A2}" type="presOf" srcId="{36DAE110-22DC-4613-BB41-48BB71A87177}" destId="{A9E65640-3CA6-44F5-BF6B-2DFDDFA50399}" srcOrd="0" destOrd="0" presId="urn:microsoft.com/office/officeart/2005/8/layout/cycle2"/>
    <dgm:cxn modelId="{5B78D50D-C65E-4A2E-9283-3A537F1024A1}" type="presOf" srcId="{A19D7642-B0FD-4533-BCD8-93332EFCD013}" destId="{ADF39469-7049-4F63-BF8A-84AD02B5B27A}" srcOrd="0" destOrd="0" presId="urn:microsoft.com/office/officeart/2005/8/layout/cycle2"/>
    <dgm:cxn modelId="{2BB599C8-902F-4107-B6FF-55A89A4D7374}" type="presOf" srcId="{138B7812-7755-45AF-BC40-0F7431DD9419}" destId="{0839AA13-58A9-401F-A261-294744984ACD}" srcOrd="0" destOrd="0" presId="urn:microsoft.com/office/officeart/2005/8/layout/cycle2"/>
    <dgm:cxn modelId="{038679ED-45C4-423A-B29A-DDFA2AEFB4E6}" type="presParOf" srcId="{869A98A2-6E7F-4839-A722-72FF649DA458}" destId="{A9E65640-3CA6-44F5-BF6B-2DFDDFA50399}" srcOrd="0" destOrd="0" presId="urn:microsoft.com/office/officeart/2005/8/layout/cycle2"/>
    <dgm:cxn modelId="{2E7A54F6-AA19-4893-A22D-10FB50FF7248}" type="presParOf" srcId="{869A98A2-6E7F-4839-A722-72FF649DA458}" destId="{4F6202FD-D4D1-4125-B75D-C0D795ACA36D}" srcOrd="1" destOrd="0" presId="urn:microsoft.com/office/officeart/2005/8/layout/cycle2"/>
    <dgm:cxn modelId="{8D179C86-4773-4765-8AC8-14D2EA07614E}" type="presParOf" srcId="{4F6202FD-D4D1-4125-B75D-C0D795ACA36D}" destId="{6D5F6AA1-04E1-4919-A41E-8631C48DC355}" srcOrd="0" destOrd="0" presId="urn:microsoft.com/office/officeart/2005/8/layout/cycle2"/>
    <dgm:cxn modelId="{DAB6D08C-888E-4AFA-A61C-5CFC82AE42CB}" type="presParOf" srcId="{869A98A2-6E7F-4839-A722-72FF649DA458}" destId="{FB436E3D-FFB7-4E4D-8ED8-452C207DCB5C}" srcOrd="2" destOrd="0" presId="urn:microsoft.com/office/officeart/2005/8/layout/cycle2"/>
    <dgm:cxn modelId="{96DF4F41-1178-4CA2-A627-15BE3ECD1022}" type="presParOf" srcId="{869A98A2-6E7F-4839-A722-72FF649DA458}" destId="{D8C8E63E-ADFA-4A9F-BDB4-5FCBBBB305D5}" srcOrd="3" destOrd="0" presId="urn:microsoft.com/office/officeart/2005/8/layout/cycle2"/>
    <dgm:cxn modelId="{17652E9A-7D02-4344-B2E8-C5817728889D}" type="presParOf" srcId="{D8C8E63E-ADFA-4A9F-BDB4-5FCBBBB305D5}" destId="{BCB56BCE-7B5B-4694-A7E9-285D8D43EEF8}" srcOrd="0" destOrd="0" presId="urn:microsoft.com/office/officeart/2005/8/layout/cycle2"/>
    <dgm:cxn modelId="{88083300-7F2C-47D3-BB01-9D4821B09A03}" type="presParOf" srcId="{869A98A2-6E7F-4839-A722-72FF649DA458}" destId="{0839AA13-58A9-401F-A261-294744984ACD}" srcOrd="4" destOrd="0" presId="urn:microsoft.com/office/officeart/2005/8/layout/cycle2"/>
    <dgm:cxn modelId="{280D1076-6E1F-46F5-B721-3D57FABBE920}" type="presParOf" srcId="{869A98A2-6E7F-4839-A722-72FF649DA458}" destId="{ADF39469-7049-4F63-BF8A-84AD02B5B27A}" srcOrd="5" destOrd="0" presId="urn:microsoft.com/office/officeart/2005/8/layout/cycle2"/>
    <dgm:cxn modelId="{784F8FF9-AABB-45B6-97A1-BCD143119F58}" type="presParOf" srcId="{ADF39469-7049-4F63-BF8A-84AD02B5B27A}" destId="{179A52AD-45C2-4BEC-9B2B-AE1B2B1EBEE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65640-3CA6-44F5-BF6B-2DFDDFA50399}">
      <dsp:nvSpPr>
        <dsp:cNvPr id="0" name=""/>
        <dsp:cNvSpPr/>
      </dsp:nvSpPr>
      <dsp:spPr>
        <a:xfrm>
          <a:off x="2302371" y="1050"/>
          <a:ext cx="1990021" cy="19900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NZ" sz="2200" kern="1200" dirty="0" smtClean="0"/>
            <a:t>Sunday messages 18 August to 22 Sept</a:t>
          </a:r>
          <a:endParaRPr lang="en-NZ" sz="2200" kern="1200" dirty="0"/>
        </a:p>
      </dsp:txBody>
      <dsp:txXfrm>
        <a:off x="2593803" y="292482"/>
        <a:ext cx="1407157" cy="1407157"/>
      </dsp:txXfrm>
    </dsp:sp>
    <dsp:sp modelId="{4F6202FD-D4D1-4125-B75D-C0D795ACA36D}">
      <dsp:nvSpPr>
        <dsp:cNvPr id="0" name=""/>
        <dsp:cNvSpPr/>
      </dsp:nvSpPr>
      <dsp:spPr>
        <a:xfrm rot="3600000">
          <a:off x="3772395" y="1941816"/>
          <a:ext cx="529803" cy="6716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a:p>
      </dsp:txBody>
      <dsp:txXfrm>
        <a:off x="3812130" y="2007319"/>
        <a:ext cx="370862" cy="402980"/>
      </dsp:txXfrm>
    </dsp:sp>
    <dsp:sp modelId="{FB436E3D-FFB7-4E4D-8ED8-452C207DCB5C}">
      <dsp:nvSpPr>
        <dsp:cNvPr id="0" name=""/>
        <dsp:cNvSpPr/>
      </dsp:nvSpPr>
      <dsp:spPr>
        <a:xfrm>
          <a:off x="3797197" y="2590164"/>
          <a:ext cx="1990021" cy="19900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NZ" sz="2200" kern="1200" dirty="0" smtClean="0"/>
            <a:t>Small Group Discussions</a:t>
          </a:r>
          <a:endParaRPr lang="en-NZ" sz="2200" kern="1200" dirty="0"/>
        </a:p>
      </dsp:txBody>
      <dsp:txXfrm>
        <a:off x="4088629" y="2881596"/>
        <a:ext cx="1407157" cy="1407157"/>
      </dsp:txXfrm>
    </dsp:sp>
    <dsp:sp modelId="{D8C8E63E-ADFA-4A9F-BDB4-5FCBBBB305D5}">
      <dsp:nvSpPr>
        <dsp:cNvPr id="0" name=""/>
        <dsp:cNvSpPr/>
      </dsp:nvSpPr>
      <dsp:spPr>
        <a:xfrm rot="10800000">
          <a:off x="3047474" y="3249358"/>
          <a:ext cx="529803" cy="6716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a:p>
      </dsp:txBody>
      <dsp:txXfrm rot="10800000">
        <a:off x="3206415" y="3383684"/>
        <a:ext cx="370862" cy="402980"/>
      </dsp:txXfrm>
    </dsp:sp>
    <dsp:sp modelId="{0839AA13-58A9-401F-A261-294744984ACD}">
      <dsp:nvSpPr>
        <dsp:cNvPr id="0" name=""/>
        <dsp:cNvSpPr/>
      </dsp:nvSpPr>
      <dsp:spPr>
        <a:xfrm>
          <a:off x="807545" y="2590164"/>
          <a:ext cx="1990021" cy="19900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NZ" sz="2200" kern="1200" dirty="0" smtClean="0"/>
            <a:t>Daily Devotion  Weekly Survey</a:t>
          </a:r>
        </a:p>
      </dsp:txBody>
      <dsp:txXfrm>
        <a:off x="1098977" y="2881596"/>
        <a:ext cx="1407157" cy="1407157"/>
      </dsp:txXfrm>
    </dsp:sp>
    <dsp:sp modelId="{ADF39469-7049-4F63-BF8A-84AD02B5B27A}">
      <dsp:nvSpPr>
        <dsp:cNvPr id="0" name=""/>
        <dsp:cNvSpPr/>
      </dsp:nvSpPr>
      <dsp:spPr>
        <a:xfrm rot="18000000">
          <a:off x="2277569" y="1967787"/>
          <a:ext cx="529803" cy="6716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NZ" sz="1800" kern="1200"/>
        </a:p>
      </dsp:txBody>
      <dsp:txXfrm>
        <a:off x="2317304" y="2170936"/>
        <a:ext cx="370862" cy="40298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DAB56-054E-453C-ABD9-ACDFB752B7C0}" type="datetimeFigureOut">
              <a:rPr lang="en-NZ" smtClean="0"/>
              <a:t>22/08/2019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91180-32E0-4D69-9016-256B151ADFC5}" type="slidenum">
              <a:rPr lang="en-NZ" smtClean="0"/>
              <a:t>‹#›</a:t>
            </a:fld>
            <a:endParaRPr lang="en-NZ"/>
          </a:p>
        </p:txBody>
      </p:sp>
    </p:spTree>
    <p:extLst>
      <p:ext uri="{BB962C8B-B14F-4D97-AF65-F5344CB8AC3E}">
        <p14:creationId xmlns:p14="http://schemas.microsoft.com/office/powerpoint/2010/main" val="2341306285"/>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2891180-32E0-4D69-9016-256B151ADFC5}" type="slidenum">
              <a:rPr lang="en-NZ" smtClean="0"/>
              <a:t>1</a:t>
            </a:fld>
            <a:endParaRPr lang="en-NZ"/>
          </a:p>
        </p:txBody>
      </p:sp>
    </p:spTree>
    <p:extLst>
      <p:ext uri="{BB962C8B-B14F-4D97-AF65-F5344CB8AC3E}">
        <p14:creationId xmlns:p14="http://schemas.microsoft.com/office/powerpoint/2010/main" val="2259473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One of the most powerful examples of hospitality is Patrick of Ireland.  Patrick was called by God to go to the “barbarians” over in Ireland – the very same barbarians who had kidnapped him from England when he was 16 years old!  </a:t>
            </a:r>
          </a:p>
          <a:p>
            <a:r>
              <a:rPr lang="en-NZ" sz="1200" kern="1200" dirty="0" smtClean="0">
                <a:solidFill>
                  <a:schemeClr val="tx1"/>
                </a:solidFill>
                <a:effectLst/>
                <a:latin typeface="+mn-lt"/>
                <a:ea typeface="+mn-ea"/>
                <a:cs typeface="+mn-cs"/>
              </a:rPr>
              <a:t>By the time of his death, the gospel had spread throughout the land.  How?  Did he travel all over the place preaching?  Not so much.  He did it through hospitality.</a:t>
            </a:r>
          </a:p>
          <a:p>
            <a:r>
              <a:rPr lang="en-NZ" sz="1200" kern="1200" dirty="0" smtClean="0">
                <a:solidFill>
                  <a:schemeClr val="tx1"/>
                </a:solidFill>
                <a:effectLst/>
                <a:latin typeface="+mn-lt"/>
                <a:ea typeface="+mn-ea"/>
                <a:cs typeface="+mn-cs"/>
              </a:rPr>
              <a:t>Travellers and seekers would be invited to be guests of the community.  They would meet someone at the entrance who would welcome them and introduce them to the rest of the community.  </a:t>
            </a:r>
          </a:p>
          <a:p>
            <a:r>
              <a:rPr lang="en-NZ" sz="1200" kern="1200" dirty="0" smtClean="0">
                <a:solidFill>
                  <a:schemeClr val="tx1"/>
                </a:solidFill>
                <a:effectLst/>
                <a:latin typeface="+mn-lt"/>
                <a:ea typeface="+mn-ea"/>
                <a:cs typeface="+mn-cs"/>
              </a:rPr>
              <a:t>Everyone would welcome the person wholeheartedly.  The abbot (the leader of the monastery) would gently ask the person what had led them to the community, he would read a scripture, offer a prayer for the person and wash their feet. </a:t>
            </a:r>
          </a:p>
          <a:p>
            <a:r>
              <a:rPr lang="en-NZ" sz="1200" kern="1200" dirty="0" smtClean="0">
                <a:solidFill>
                  <a:schemeClr val="tx1"/>
                </a:solidFill>
                <a:effectLst/>
                <a:latin typeface="+mn-lt"/>
                <a:ea typeface="+mn-ea"/>
                <a:cs typeface="+mn-cs"/>
              </a:rPr>
              <a:t>After that they stayed in the guest house and  ate at the abbot’s table for meals.  Soon they would be given a “soul friend”, a small group and a place for periods of silence.  </a:t>
            </a:r>
          </a:p>
          <a:p>
            <a:r>
              <a:rPr lang="en-NZ" sz="1200" kern="1200" dirty="0" smtClean="0">
                <a:solidFill>
                  <a:schemeClr val="tx1"/>
                </a:solidFill>
                <a:effectLst/>
                <a:latin typeface="+mn-lt"/>
                <a:ea typeface="+mn-ea"/>
                <a:cs typeface="+mn-cs"/>
              </a:rPr>
              <a:t>They would learn some scripture and would worship with the community.  One or more people would share the ministry of conversation and pray with them daily.  </a:t>
            </a:r>
          </a:p>
          <a:p>
            <a:r>
              <a:rPr lang="en-NZ" sz="1200" kern="1200" dirty="0" smtClean="0">
                <a:solidFill>
                  <a:schemeClr val="tx1"/>
                </a:solidFill>
                <a:effectLst/>
                <a:latin typeface="+mn-lt"/>
                <a:ea typeface="+mn-ea"/>
                <a:cs typeface="+mn-cs"/>
              </a:rPr>
              <a:t>After a few weeks they would find themselves believing what the Christians believe and they would be invited to commit their life to Christ and his will for their lives. </a:t>
            </a:r>
          </a:p>
          <a:p>
            <a:r>
              <a:rPr lang="en-NZ" sz="1200" kern="1200" dirty="0" smtClean="0">
                <a:solidFill>
                  <a:schemeClr val="tx1"/>
                </a:solidFill>
                <a:effectLst/>
                <a:latin typeface="+mn-lt"/>
                <a:ea typeface="+mn-ea"/>
                <a:cs typeface="+mn-cs"/>
              </a:rPr>
              <a:t>The gospel spread among the Irish as people's experience of Christian fellowship brought them to a saving faith in Christ himself.  </a:t>
            </a:r>
          </a:p>
          <a:p>
            <a:r>
              <a:rPr lang="en-NZ" sz="1200" kern="1200" dirty="0" smtClean="0">
                <a:solidFill>
                  <a:schemeClr val="tx1"/>
                </a:solidFill>
                <a:effectLst/>
                <a:latin typeface="+mn-lt"/>
                <a:ea typeface="+mn-ea"/>
                <a:cs typeface="+mn-cs"/>
              </a:rPr>
              <a:t>Christian fellowship is still a very powerful thing!  My own experience of being invited to be a part of a group of young people talking about real issues of life, praying together, eating and worshipping together attracted me to Jesus.  </a:t>
            </a:r>
          </a:p>
          <a:p>
            <a:r>
              <a:rPr lang="en-NZ" sz="1200" kern="1200" dirty="0" smtClean="0">
                <a:solidFill>
                  <a:schemeClr val="tx1"/>
                </a:solidFill>
                <a:effectLst/>
                <a:latin typeface="+mn-lt"/>
                <a:ea typeface="+mn-ea"/>
                <a:cs typeface="+mn-cs"/>
              </a:rPr>
              <a:t>One night, after a few months of attending youth group and night church, the pastor preached about the resurrection of Jesus and I gave my life to him.  I had seen him in the lives of my friends, now I had met him for myself.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Friends, what a joy to be involved in a fellowship like that! </a:t>
            </a:r>
          </a:p>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10</a:t>
            </a:fld>
            <a:endParaRPr lang="en-NZ"/>
          </a:p>
        </p:txBody>
      </p:sp>
    </p:spTree>
    <p:extLst>
      <p:ext uri="{BB962C8B-B14F-4D97-AF65-F5344CB8AC3E}">
        <p14:creationId xmlns:p14="http://schemas.microsoft.com/office/powerpoint/2010/main" val="1800391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11</a:t>
            </a:fld>
            <a:endParaRPr lang="en-NZ"/>
          </a:p>
        </p:txBody>
      </p:sp>
    </p:spTree>
    <p:extLst>
      <p:ext uri="{BB962C8B-B14F-4D97-AF65-F5344CB8AC3E}">
        <p14:creationId xmlns:p14="http://schemas.microsoft.com/office/powerpoint/2010/main" val="355480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I’m not very qualified to talk on this topic, so I thought it would be good to hear from someone who is learning to practise this in a place of conflict and division.</a:t>
            </a:r>
          </a:p>
          <a:p>
            <a:r>
              <a:rPr lang="en-NZ" b="1" dirty="0" smtClean="0"/>
              <a:t>[Show Love Your Enemy video]</a:t>
            </a:r>
            <a:endParaRPr lang="en-NZ" b="1" dirty="0"/>
          </a:p>
        </p:txBody>
      </p:sp>
      <p:sp>
        <p:nvSpPr>
          <p:cNvPr id="4" name="Slide Number Placeholder 3"/>
          <p:cNvSpPr>
            <a:spLocks noGrp="1"/>
          </p:cNvSpPr>
          <p:nvPr>
            <p:ph type="sldNum" sz="quarter" idx="10"/>
          </p:nvPr>
        </p:nvSpPr>
        <p:spPr/>
        <p:txBody>
          <a:bodyPr/>
          <a:lstStyle/>
          <a:p>
            <a:fld id="{72891180-32E0-4D69-9016-256B151ADFC5}" type="slidenum">
              <a:rPr lang="en-NZ" smtClean="0"/>
              <a:t>12</a:t>
            </a:fld>
            <a:endParaRPr lang="en-NZ"/>
          </a:p>
        </p:txBody>
      </p:sp>
    </p:spTree>
    <p:extLst>
      <p:ext uri="{BB962C8B-B14F-4D97-AF65-F5344CB8AC3E}">
        <p14:creationId xmlns:p14="http://schemas.microsoft.com/office/powerpoint/2010/main" val="3285387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i="1" kern="1200" baseline="30000" dirty="0" smtClean="0">
                <a:solidFill>
                  <a:schemeClr val="tx1"/>
                </a:solidFill>
                <a:effectLst/>
                <a:latin typeface="+mn-lt"/>
                <a:ea typeface="+mn-ea"/>
                <a:cs typeface="+mn-cs"/>
              </a:rPr>
              <a:t>15 </a:t>
            </a:r>
            <a:r>
              <a:rPr lang="en-NZ" sz="1200" i="1" kern="1200" dirty="0" smtClean="0">
                <a:solidFill>
                  <a:schemeClr val="tx1"/>
                </a:solidFill>
                <a:effectLst/>
                <a:latin typeface="+mn-lt"/>
                <a:ea typeface="+mn-ea"/>
                <a:cs typeface="+mn-cs"/>
              </a:rPr>
              <a:t>Rejoice with those who rejoice; mourn with those who mourn. </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The best counselling advice ever given: We mourn and rejoice with people like Job’s friends before they said anything! But we are not professionals mourners or cheerleaders, but people who have real practical compassion</a:t>
            </a:r>
            <a:r>
              <a:rPr lang="en-NZ" sz="1200" kern="1200" baseline="0" dirty="0" smtClean="0">
                <a:solidFill>
                  <a:schemeClr val="tx1"/>
                </a:solidFill>
                <a:effectLst/>
                <a:latin typeface="+mn-lt"/>
                <a:ea typeface="+mn-ea"/>
                <a:cs typeface="+mn-cs"/>
              </a:rPr>
              <a:t> for each other.</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13</a:t>
            </a:fld>
            <a:endParaRPr lang="en-NZ"/>
          </a:p>
        </p:txBody>
      </p:sp>
    </p:spTree>
    <p:extLst>
      <p:ext uri="{BB962C8B-B14F-4D97-AF65-F5344CB8AC3E}">
        <p14:creationId xmlns:p14="http://schemas.microsoft.com/office/powerpoint/2010/main" val="1367971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When Rachael came out of the doctor's clinic on the 9</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of January 1995, grinning ear to ear, I knew what she was going to say: "I'm going to have a baby!" We were delighted with the news, but Rachael soon became very sick — so much so that she was hospitalised twice with severe dehydration. This was particularly difficult because we had just moved to Hamilton and we were pioneering a new ministry at Waikato University. Finally by 17 weeks the morning sickness had subsided. We were slowly getting back to “normal” when inexplicably, Rachael’s membranes ruptured - at 19 weeks! She was leaking amniotic fluid but the pregnancy continued.</a:t>
            </a:r>
          </a:p>
          <a:p>
            <a:pPr eaLnBrk="0"/>
            <a:r>
              <a:rPr lang="en-NZ" sz="1200" kern="1200" dirty="0" smtClean="0">
                <a:solidFill>
                  <a:schemeClr val="tx1"/>
                </a:solidFill>
                <a:effectLst/>
                <a:latin typeface="+mn-lt"/>
                <a:ea typeface="+mn-ea"/>
                <a:cs typeface="+mn-cs"/>
              </a:rPr>
              <a:t>Amniotic fluid plays an essential role in lung development. The </a:t>
            </a:r>
            <a:r>
              <a:rPr lang="en-NZ" sz="1200" kern="1200" dirty="0" err="1" smtClean="0">
                <a:solidFill>
                  <a:schemeClr val="tx1"/>
                </a:solidFill>
                <a:effectLst/>
                <a:latin typeface="+mn-lt"/>
                <a:ea typeface="+mn-ea"/>
                <a:cs typeface="+mn-cs"/>
              </a:rPr>
              <a:t>pediatrician</a:t>
            </a:r>
            <a:r>
              <a:rPr lang="en-NZ" sz="1200" kern="1200" dirty="0" smtClean="0">
                <a:solidFill>
                  <a:schemeClr val="tx1"/>
                </a:solidFill>
                <a:effectLst/>
                <a:latin typeface="+mn-lt"/>
                <a:ea typeface="+mn-ea"/>
                <a:cs typeface="+mn-cs"/>
              </a:rPr>
              <a:t> was pretty bleak in his prognosis but the obstetrician was more optimistic. If the baby could hang on a few more weeks, there might be a chance, he said. Well, he hung on to 24 weeks, so it was time to begin giving Rachael steroids to help the lungs along. He hung on for another 8 weeks after that, then Samuel John was born on July 29</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1995.</a:t>
            </a:r>
          </a:p>
          <a:p>
            <a:pPr eaLnBrk="0"/>
            <a:r>
              <a:rPr lang="en-NZ" sz="1200" kern="1200" dirty="0" smtClean="0">
                <a:solidFill>
                  <a:schemeClr val="tx1"/>
                </a:solidFill>
                <a:effectLst/>
                <a:latin typeface="+mn-lt"/>
                <a:ea typeface="+mn-ea"/>
                <a:cs typeface="+mn-cs"/>
              </a:rPr>
              <a:t>I won't go into all the drama of that night. He came feet first. And he was beautiful. He gave a little cry, then his chest caved in and he tried to use his little lungs for the first time. Rachael had a brief hold then our Sam was whisked up to the new born intensive care unit. The next 12 days were a real roller coaster ride. One minute: "He's going to make it". The next minute, "He's not going to make it." Every piece of news would send our emotions into a tailspin.</a:t>
            </a:r>
          </a:p>
          <a:p>
            <a:pPr eaLnBrk="0"/>
            <a:r>
              <a:rPr lang="en-NZ" sz="1200" kern="1200" dirty="0" smtClean="0">
                <a:solidFill>
                  <a:schemeClr val="tx1"/>
                </a:solidFill>
                <a:effectLst/>
                <a:latin typeface="+mn-lt"/>
                <a:ea typeface="+mn-ea"/>
                <a:cs typeface="+mn-cs"/>
              </a:rPr>
              <a:t>Rachael describes the scene in her tribute: "You had a bandage on your eyes and earmuffs on your ears. There was little I could do for you but sit beside you and hold your hand. Yet as I sat there, I took in so many details about you and loved you." On day 10, Samuel took a turn for the worse. By day 12, there was nothing more the doctors could do. They stopped administering the paralysing drug they had been giving him to stop him fighting against the ventilator. Soon afterwards, he opened his eyes and looked at us for the first time since he was born. Rachael wrote later, "Now the bandage and the earmuffs are off. I can see your face, and you are so beautiful." We held him that afternoon and took pictures. He kept on opening his eyes, as if he sensed our love for him. At 3:30 pm on the 8</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of August, Sam's ventilator was turned off and he died a few minutes later, peacefully in Rachael's arms, of what was described as persistent pulmonary hypertension. Rachael bathed and dressed him and took him home.</a:t>
            </a:r>
          </a:p>
          <a:p>
            <a:pPr eaLnBrk="0"/>
            <a:r>
              <a:rPr lang="en-NZ" sz="1200" kern="1200" dirty="0" smtClean="0">
                <a:solidFill>
                  <a:schemeClr val="tx1"/>
                </a:solidFill>
                <a:effectLst/>
                <a:latin typeface="+mn-lt"/>
                <a:ea typeface="+mn-ea"/>
                <a:cs typeface="+mn-cs"/>
              </a:rPr>
              <a:t>Those events took place 24 years ago. God has since given us three beautiful daughters. But we will never forget our Sam, or the love shown to us by God’s people.</a:t>
            </a:r>
          </a:p>
          <a:p>
            <a:pPr lvl="0" eaLnBrk="0"/>
            <a:r>
              <a:rPr lang="en-NZ" sz="1200" kern="1200" dirty="0" smtClean="0">
                <a:solidFill>
                  <a:schemeClr val="tx1"/>
                </a:solidFill>
                <a:effectLst/>
                <a:latin typeface="+mn-lt"/>
                <a:ea typeface="+mn-ea"/>
                <a:cs typeface="+mn-cs"/>
              </a:rPr>
              <a:t>John Henderson coming down from Auckland in the middle of the night when Sam was born</a:t>
            </a:r>
          </a:p>
          <a:p>
            <a:pPr lvl="0" eaLnBrk="0"/>
            <a:r>
              <a:rPr lang="en-NZ" sz="1200" kern="1200" dirty="0" smtClean="0">
                <a:solidFill>
                  <a:schemeClr val="tx1"/>
                </a:solidFill>
                <a:effectLst/>
                <a:latin typeface="+mn-lt"/>
                <a:ea typeface="+mn-ea"/>
                <a:cs typeface="+mn-cs"/>
              </a:rPr>
              <a:t>Our </a:t>
            </a:r>
            <a:r>
              <a:rPr lang="en-NZ" sz="1200" kern="1200" dirty="0" err="1" smtClean="0">
                <a:solidFill>
                  <a:schemeClr val="tx1"/>
                </a:solidFill>
                <a:effectLst/>
                <a:latin typeface="+mn-lt"/>
                <a:ea typeface="+mn-ea"/>
                <a:cs typeface="+mn-cs"/>
              </a:rPr>
              <a:t>homegroup</a:t>
            </a:r>
            <a:r>
              <a:rPr lang="en-NZ" sz="1200" kern="1200" dirty="0" smtClean="0">
                <a:solidFill>
                  <a:schemeClr val="tx1"/>
                </a:solidFill>
                <a:effectLst/>
                <a:latin typeface="+mn-lt"/>
                <a:ea typeface="+mn-ea"/>
                <a:cs typeface="+mn-cs"/>
              </a:rPr>
              <a:t> keeping vigil in the hospital</a:t>
            </a:r>
          </a:p>
          <a:p>
            <a:pPr lvl="0" eaLnBrk="0"/>
            <a:r>
              <a:rPr lang="en-NZ" sz="1200" kern="1200" dirty="0" smtClean="0">
                <a:solidFill>
                  <a:schemeClr val="tx1"/>
                </a:solidFill>
                <a:effectLst/>
                <a:latin typeface="+mn-lt"/>
                <a:ea typeface="+mn-ea"/>
                <a:cs typeface="+mn-cs"/>
              </a:rPr>
              <a:t>Our small staff team was amazing - I remember on the day we decided to </a:t>
            </a:r>
            <a:r>
              <a:rPr lang="en-NZ" sz="1200" kern="1200" dirty="0" err="1" smtClean="0">
                <a:solidFill>
                  <a:schemeClr val="tx1"/>
                </a:solidFill>
                <a:effectLst/>
                <a:latin typeface="+mn-lt"/>
                <a:ea typeface="+mn-ea"/>
                <a:cs typeface="+mn-cs"/>
              </a:rPr>
              <a:t>swtich</a:t>
            </a:r>
            <a:r>
              <a:rPr lang="en-NZ" sz="1200" kern="1200" dirty="0" smtClean="0">
                <a:solidFill>
                  <a:schemeClr val="tx1"/>
                </a:solidFill>
                <a:effectLst/>
                <a:latin typeface="+mn-lt"/>
                <a:ea typeface="+mn-ea"/>
                <a:cs typeface="+mn-cs"/>
              </a:rPr>
              <a:t> off the ventilator throwing my arms around them, weeping and saying, “I love you guys!”</a:t>
            </a:r>
          </a:p>
          <a:p>
            <a:pPr lvl="0" eaLnBrk="0"/>
            <a:r>
              <a:rPr lang="en-NZ" sz="1200" kern="1200" dirty="0" smtClean="0">
                <a:solidFill>
                  <a:schemeClr val="tx1"/>
                </a:solidFill>
                <a:effectLst/>
                <a:latin typeface="+mn-lt"/>
                <a:ea typeface="+mn-ea"/>
                <a:cs typeface="+mn-cs"/>
              </a:rPr>
              <a:t>Heaps of casseroles and lasagne, including a frozen dinner couriered from Wellsford!</a:t>
            </a:r>
          </a:p>
          <a:p>
            <a:pPr lvl="0" eaLnBrk="0"/>
            <a:r>
              <a:rPr lang="en-NZ" sz="1200" kern="1200" dirty="0" smtClean="0">
                <a:solidFill>
                  <a:schemeClr val="tx1"/>
                </a:solidFill>
                <a:effectLst/>
                <a:latin typeface="+mn-lt"/>
                <a:ea typeface="+mn-ea"/>
                <a:cs typeface="+mn-cs"/>
              </a:rPr>
              <a:t>People prayed, sent cards and gathered for Sam’s funeral.</a:t>
            </a:r>
          </a:p>
          <a:p>
            <a:pPr lvl="0" eaLnBrk="0"/>
            <a:r>
              <a:rPr lang="en-NZ" sz="1200" kern="1200" dirty="0" smtClean="0">
                <a:solidFill>
                  <a:schemeClr val="tx1"/>
                </a:solidFill>
                <a:effectLst/>
                <a:latin typeface="+mn-lt"/>
                <a:ea typeface="+mn-ea"/>
                <a:cs typeface="+mn-cs"/>
              </a:rPr>
              <a:t>We felt so loved and supported - at least during the crisis of Sam’s short life. I don’t think people knew quite what to do after that - neither did we!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The church is a family. And a family goes through highs and lows. Let’s stick together, lets work at relationships and let’s welcome those who need a family too.</a:t>
            </a: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14</a:t>
            </a:fld>
            <a:endParaRPr lang="en-NZ"/>
          </a:p>
        </p:txBody>
      </p:sp>
    </p:spTree>
    <p:extLst>
      <p:ext uri="{BB962C8B-B14F-4D97-AF65-F5344CB8AC3E}">
        <p14:creationId xmlns:p14="http://schemas.microsoft.com/office/powerpoint/2010/main" val="249417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DURING THIS COMING WEEK</a:t>
            </a:r>
            <a:r>
              <a:rPr lang="en-NZ" sz="1200" kern="1200" dirty="0" smtClean="0">
                <a:solidFill>
                  <a:schemeClr val="tx1"/>
                </a:solidFill>
                <a:effectLst/>
                <a:latin typeface="+mn-lt"/>
                <a:ea typeface="+mn-ea"/>
                <a:cs typeface="+mn-cs"/>
              </a:rPr>
              <a:t> we’ll explore this topic in more depth in our devotionals.</a:t>
            </a:r>
          </a:p>
          <a:p>
            <a:r>
              <a:rPr lang="en-NZ" sz="1200" b="1" kern="1200" dirty="0" smtClean="0">
                <a:solidFill>
                  <a:schemeClr val="tx1"/>
                </a:solidFill>
                <a:effectLst/>
                <a:latin typeface="+mn-lt"/>
                <a:ea typeface="+mn-ea"/>
                <a:cs typeface="+mn-cs"/>
              </a:rPr>
              <a:t>[Revisit the analogy of training for a marathon and suggest that tomorrow Monday 26 August is the first day of the training…]</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And do the survey too …</a:t>
            </a:r>
          </a:p>
          <a:p>
            <a:endParaRPr lang="en-NZ" dirty="0"/>
          </a:p>
        </p:txBody>
      </p:sp>
      <p:sp>
        <p:nvSpPr>
          <p:cNvPr id="4" name="Slide Number Placeholder 3"/>
          <p:cNvSpPr>
            <a:spLocks noGrp="1"/>
          </p:cNvSpPr>
          <p:nvPr>
            <p:ph type="sldNum" sz="quarter" idx="10"/>
          </p:nvPr>
        </p:nvSpPr>
        <p:spPr/>
        <p:txBody>
          <a:bodyPr/>
          <a:lstStyle/>
          <a:p>
            <a:fld id="{121DCEA1-6D8F-450B-8DF1-5D61EDAF33BE}" type="slidenum">
              <a:rPr lang="en-NZ" smtClean="0"/>
              <a:t>15</a:t>
            </a:fld>
            <a:endParaRPr lang="en-NZ"/>
          </a:p>
        </p:txBody>
      </p:sp>
    </p:spTree>
    <p:extLst>
      <p:ext uri="{BB962C8B-B14F-4D97-AF65-F5344CB8AC3E}">
        <p14:creationId xmlns:p14="http://schemas.microsoft.com/office/powerpoint/2010/main" val="4256262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kern="1200" dirty="0" smtClean="0">
                <a:solidFill>
                  <a:schemeClr val="tx1"/>
                </a:solidFill>
                <a:effectLst/>
                <a:latin typeface="+mn-lt"/>
                <a:ea typeface="+mn-ea"/>
                <a:cs typeface="+mn-cs"/>
              </a:rPr>
              <a:t>[Quote]</a:t>
            </a:r>
          </a:p>
          <a:p>
            <a:r>
              <a:rPr lang="en-NZ" sz="1200" b="1" i="0" kern="1200" dirty="0" smtClean="0">
                <a:solidFill>
                  <a:schemeClr val="tx1"/>
                </a:solidFill>
                <a:effectLst/>
                <a:latin typeface="+mn-lt"/>
                <a:ea typeface="+mn-ea"/>
                <a:cs typeface="+mn-cs"/>
              </a:rPr>
              <a:t>[Pray]</a:t>
            </a: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16</a:t>
            </a:fld>
            <a:endParaRPr lang="en-NZ"/>
          </a:p>
        </p:txBody>
      </p:sp>
    </p:spTree>
    <p:extLst>
      <p:ext uri="{BB962C8B-B14F-4D97-AF65-F5344CB8AC3E}">
        <p14:creationId xmlns:p14="http://schemas.microsoft.com/office/powerpoint/2010/main" val="281867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[Intro story?]</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“We are family - I’ve got all my sisters with me!” Sister Sledge sang back in 1979. A catchy tune but an even more profound truth.</a:t>
            </a: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2</a:t>
            </a:fld>
            <a:endParaRPr lang="en-NZ"/>
          </a:p>
        </p:txBody>
      </p:sp>
    </p:spTree>
    <p:extLst>
      <p:ext uri="{BB962C8B-B14F-4D97-AF65-F5344CB8AC3E}">
        <p14:creationId xmlns:p14="http://schemas.microsoft.com/office/powerpoint/2010/main" val="404216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When Jesus was told that his mother and brothers were outside, he didn’t stop teaching, he just used it as opportunity to make an important point: </a:t>
            </a:r>
          </a:p>
          <a:p>
            <a:r>
              <a:rPr lang="en-NZ" sz="1200" b="1" i="0" kern="1200" dirty="0" smtClean="0">
                <a:solidFill>
                  <a:schemeClr val="tx1"/>
                </a:solidFill>
                <a:effectLst/>
                <a:latin typeface="+mn-lt"/>
                <a:ea typeface="+mn-ea"/>
                <a:cs typeface="+mn-cs"/>
              </a:rPr>
              <a:t>[Verses]</a:t>
            </a:r>
          </a:p>
          <a:p>
            <a:r>
              <a:rPr lang="en-NZ" sz="1200" kern="1200" dirty="0" smtClean="0">
                <a:solidFill>
                  <a:schemeClr val="tx1"/>
                </a:solidFill>
                <a:effectLst/>
                <a:latin typeface="+mn-lt"/>
                <a:ea typeface="+mn-ea"/>
                <a:cs typeface="+mn-cs"/>
              </a:rPr>
              <a:t>Pretty incredible - imagine doing that to your closest relatives! We know that he loved his mum - he specifically made plans for where she was going to live while he hung on the cross. But our relationships with our brothers and sisters in Christ are CLOSE. I belong to you and you belong to me. And we both belong to Christ.</a:t>
            </a:r>
          </a:p>
          <a:p>
            <a:r>
              <a:rPr lang="en-NZ" sz="1200" b="1" kern="1200" dirty="0" smtClean="0">
                <a:solidFill>
                  <a:schemeClr val="tx1"/>
                </a:solidFill>
                <a:effectLst/>
                <a:latin typeface="+mn-lt"/>
                <a:ea typeface="+mn-ea"/>
                <a:cs typeface="+mn-cs"/>
              </a:rPr>
              <a:t>[Verses]</a:t>
            </a: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3</a:t>
            </a:fld>
            <a:endParaRPr lang="en-NZ"/>
          </a:p>
        </p:txBody>
      </p:sp>
    </p:spTree>
    <p:extLst>
      <p:ext uri="{BB962C8B-B14F-4D97-AF65-F5344CB8AC3E}">
        <p14:creationId xmlns:p14="http://schemas.microsoft.com/office/powerpoint/2010/main" val="43476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How we need a rediscovery of family or whanau today!</a:t>
            </a:r>
          </a:p>
          <a:p>
            <a:r>
              <a:rPr lang="en-NZ" sz="1200" kern="1200" dirty="0" smtClean="0">
                <a:solidFill>
                  <a:schemeClr val="tx1"/>
                </a:solidFill>
                <a:effectLst/>
                <a:latin typeface="+mn-lt"/>
                <a:ea typeface="+mn-ea"/>
                <a:cs typeface="+mn-cs"/>
              </a:rPr>
              <a:t>In his insightful book, The Sibling Society, Robert Bly argues that adults (especially men) have become eternal adolescents. They aren’t growing up. The seeds of this were sown in families where eating together, talking together and reading together were seldom practised. What young people need, he claims, is stability, presence, attention and advice. This phenomenon leads to what he calls “the deepening rage of the </a:t>
            </a:r>
            <a:r>
              <a:rPr lang="en-NZ" sz="1200" kern="1200" dirty="0" err="1" smtClean="0">
                <a:solidFill>
                  <a:schemeClr val="tx1"/>
                </a:solidFill>
                <a:effectLst/>
                <a:latin typeface="+mn-lt"/>
                <a:ea typeface="+mn-ea"/>
                <a:cs typeface="+mn-cs"/>
              </a:rPr>
              <a:t>unparented</a:t>
            </a:r>
            <a:r>
              <a:rPr lang="en-NZ" sz="1200" kern="1200" dirty="0" smtClean="0">
                <a:solidFill>
                  <a:schemeClr val="tx1"/>
                </a:solidFill>
                <a:effectLst/>
                <a:latin typeface="+mn-lt"/>
                <a:ea typeface="+mn-ea"/>
                <a:cs typeface="+mn-cs"/>
              </a:rPr>
              <a:t>.”</a:t>
            </a:r>
          </a:p>
          <a:p>
            <a:r>
              <a:rPr lang="en-NZ" sz="1200" kern="1200" dirty="0" smtClean="0">
                <a:solidFill>
                  <a:schemeClr val="tx1"/>
                </a:solidFill>
                <a:effectLst/>
                <a:latin typeface="+mn-lt"/>
                <a:ea typeface="+mn-ea"/>
                <a:cs typeface="+mn-cs"/>
              </a:rPr>
              <a:t>What are the results? We see it every day in our mental health and crime statistics. </a:t>
            </a:r>
          </a:p>
          <a:p>
            <a:r>
              <a:rPr lang="en-NZ" sz="1200" kern="1200" dirty="0" smtClean="0">
                <a:solidFill>
                  <a:schemeClr val="tx1"/>
                </a:solidFill>
                <a:effectLst/>
                <a:latin typeface="+mn-lt"/>
                <a:ea typeface="+mn-ea"/>
                <a:cs typeface="+mn-cs"/>
              </a:rPr>
              <a:t>People are desperately trying to fill this vacuum with friendship groups, dating and relationships. They are searching for someone / somewhere to belong.</a:t>
            </a: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4</a:t>
            </a:fld>
            <a:endParaRPr lang="en-NZ"/>
          </a:p>
        </p:txBody>
      </p:sp>
    </p:spTree>
    <p:extLst>
      <p:ext uri="{BB962C8B-B14F-4D97-AF65-F5344CB8AC3E}">
        <p14:creationId xmlns:p14="http://schemas.microsoft.com/office/powerpoint/2010/main" val="388873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The church must speak into our isolated culture! As Nigel Dixon writes</a:t>
            </a:r>
            <a:r>
              <a:rPr lang="en-NZ"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So what is the church? A club? A not-for-profit organisation? </a:t>
            </a:r>
            <a:r>
              <a:rPr lang="en-NZ" sz="1200" kern="1200" dirty="0" err="1" smtClean="0">
                <a:solidFill>
                  <a:schemeClr val="tx1"/>
                </a:solidFill>
                <a:effectLst/>
                <a:latin typeface="+mn-lt"/>
                <a:ea typeface="+mn-ea"/>
                <a:cs typeface="+mn-cs"/>
              </a:rPr>
              <a:t>Itʹs</a:t>
            </a:r>
            <a:r>
              <a:rPr lang="en-NZ" sz="1200" kern="1200" dirty="0" smtClean="0">
                <a:solidFill>
                  <a:schemeClr val="tx1"/>
                </a:solidFill>
                <a:effectLst/>
                <a:latin typeface="+mn-lt"/>
                <a:ea typeface="+mn-ea"/>
                <a:cs typeface="+mn-cs"/>
              </a:rPr>
              <a:t> a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5</a:t>
            </a:fld>
            <a:endParaRPr lang="en-NZ"/>
          </a:p>
        </p:txBody>
      </p:sp>
    </p:spTree>
    <p:extLst>
      <p:ext uri="{BB962C8B-B14F-4D97-AF65-F5344CB8AC3E}">
        <p14:creationId xmlns:p14="http://schemas.microsoft.com/office/powerpoint/2010/main" val="84941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[Go though highlights]</a:t>
            </a:r>
          </a:p>
          <a:p>
            <a:r>
              <a:rPr lang="en-NZ" sz="1200" kern="1200" dirty="0" smtClean="0">
                <a:solidFill>
                  <a:schemeClr val="tx1"/>
                </a:solidFill>
                <a:effectLst/>
                <a:latin typeface="+mn-lt"/>
                <a:ea typeface="+mn-ea"/>
                <a:cs typeface="+mn-cs"/>
              </a:rPr>
              <a:t>Wow! </a:t>
            </a:r>
            <a:r>
              <a:rPr lang="en-NZ" sz="1200" kern="1200" dirty="0" err="1" smtClean="0">
                <a:solidFill>
                  <a:schemeClr val="tx1"/>
                </a:solidFill>
                <a:effectLst/>
                <a:latin typeface="+mn-lt"/>
                <a:ea typeface="+mn-ea"/>
                <a:cs typeface="+mn-cs"/>
              </a:rPr>
              <a:t>Thereʹs</a:t>
            </a:r>
            <a:r>
              <a:rPr lang="en-NZ" sz="1200" kern="1200" dirty="0" smtClean="0">
                <a:solidFill>
                  <a:schemeClr val="tx1"/>
                </a:solidFill>
                <a:effectLst/>
                <a:latin typeface="+mn-lt"/>
                <a:ea typeface="+mn-ea"/>
                <a:cs typeface="+mn-cs"/>
              </a:rPr>
              <a:t> a lot there!</a:t>
            </a: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6</a:t>
            </a:fld>
            <a:endParaRPr lang="en-NZ"/>
          </a:p>
        </p:txBody>
      </p:sp>
    </p:spTree>
    <p:extLst>
      <p:ext uri="{BB962C8B-B14F-4D97-AF65-F5344CB8AC3E}">
        <p14:creationId xmlns:p14="http://schemas.microsoft.com/office/powerpoint/2010/main" val="388707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n NZ, we are looking at legislation around euthanasia, abortion law reform and cannabis. Many Christians have strong opinions about these issues and rightly so. I urge you to make a submission on the abortion law reform. </a:t>
            </a:r>
            <a:r>
              <a:rPr lang="en-NZ" sz="1200" kern="1200" dirty="0" err="1" smtClean="0">
                <a:solidFill>
                  <a:schemeClr val="tx1"/>
                </a:solidFill>
                <a:effectLst/>
                <a:latin typeface="+mn-lt"/>
                <a:ea typeface="+mn-ea"/>
                <a:cs typeface="+mn-cs"/>
              </a:rPr>
              <a:t>Thereʹs</a:t>
            </a:r>
            <a:r>
              <a:rPr lang="en-NZ" sz="1200" kern="1200" dirty="0" smtClean="0">
                <a:solidFill>
                  <a:schemeClr val="tx1"/>
                </a:solidFill>
                <a:effectLst/>
                <a:latin typeface="+mn-lt"/>
                <a:ea typeface="+mn-ea"/>
                <a:cs typeface="+mn-cs"/>
              </a:rPr>
              <a:t> an excellent site, lovethemboth.nz.</a:t>
            </a:r>
          </a:p>
          <a:p>
            <a:r>
              <a:rPr lang="en-NZ" sz="1200" kern="1200" dirty="0" smtClean="0">
                <a:solidFill>
                  <a:schemeClr val="tx1"/>
                </a:solidFill>
                <a:effectLst/>
                <a:latin typeface="+mn-lt"/>
                <a:ea typeface="+mn-ea"/>
                <a:cs typeface="+mn-cs"/>
              </a:rPr>
              <a:t>But there is a risk, isn’t there? That Christians become known more for what they are against than what they are for.</a:t>
            </a:r>
          </a:p>
          <a:p>
            <a:r>
              <a:rPr lang="en-NZ" sz="1200" kern="1200" dirty="0" smtClean="0">
                <a:solidFill>
                  <a:schemeClr val="tx1"/>
                </a:solidFill>
                <a:effectLst/>
                <a:latin typeface="+mn-lt"/>
                <a:ea typeface="+mn-ea"/>
                <a:cs typeface="+mn-cs"/>
              </a:rPr>
              <a:t>Here’s two big principles from Scripture: </a:t>
            </a:r>
            <a:r>
              <a:rPr lang="en-NZ" sz="1200" b="1" kern="1200" dirty="0" smtClean="0">
                <a:solidFill>
                  <a:schemeClr val="tx1"/>
                </a:solidFill>
                <a:effectLst/>
                <a:latin typeface="+mn-lt"/>
                <a:ea typeface="+mn-ea"/>
                <a:cs typeface="+mn-cs"/>
              </a:rPr>
              <a:t>[verses]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May we be known by our </a:t>
            </a:r>
            <a:r>
              <a:rPr lang="en-NZ" sz="1200" kern="1200" dirty="0" err="1" smtClean="0">
                <a:solidFill>
                  <a:schemeClr val="tx1"/>
                </a:solidFill>
                <a:effectLst/>
                <a:latin typeface="+mn-lt"/>
                <a:ea typeface="+mn-ea"/>
                <a:cs typeface="+mn-cs"/>
              </a:rPr>
              <a:t>our</a:t>
            </a:r>
            <a:r>
              <a:rPr lang="en-NZ" sz="1200" kern="1200" dirty="0" smtClean="0">
                <a:solidFill>
                  <a:schemeClr val="tx1"/>
                </a:solidFill>
                <a:effectLst/>
                <a:latin typeface="+mn-lt"/>
                <a:ea typeface="+mn-ea"/>
                <a:cs typeface="+mn-cs"/>
              </a:rPr>
              <a:t> good deeds and our love for one another. We can’t avoid people misunderstanding our worldview, but we can build a relationship with people so they might say, those Christians a bit weird, but Nathan’s OK - or Quin or Michelle or …!</a:t>
            </a: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7</a:t>
            </a:fld>
            <a:endParaRPr lang="en-NZ"/>
          </a:p>
        </p:txBody>
      </p:sp>
    </p:spTree>
    <p:extLst>
      <p:ext uri="{BB962C8B-B14F-4D97-AF65-F5344CB8AC3E}">
        <p14:creationId xmlns:p14="http://schemas.microsoft.com/office/powerpoint/2010/main" val="261486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Here are just a few highlights from this passage:</a:t>
            </a:r>
          </a:p>
          <a:p>
            <a:r>
              <a:rPr lang="en-NZ" sz="1200" b="1" kern="1200" dirty="0" smtClean="0">
                <a:solidFill>
                  <a:schemeClr val="tx1"/>
                </a:solidFill>
                <a:effectLst/>
                <a:latin typeface="+mn-lt"/>
                <a:ea typeface="+mn-ea"/>
                <a:cs typeface="+mn-cs"/>
              </a:rPr>
              <a:t>Practise hospitality</a:t>
            </a:r>
          </a:p>
          <a:p>
            <a:endParaRPr lang="en-NZ" dirty="0"/>
          </a:p>
        </p:txBody>
      </p:sp>
      <p:sp>
        <p:nvSpPr>
          <p:cNvPr id="4" name="Slide Number Placeholder 3"/>
          <p:cNvSpPr>
            <a:spLocks noGrp="1"/>
          </p:cNvSpPr>
          <p:nvPr>
            <p:ph type="sldNum" sz="quarter" idx="10"/>
          </p:nvPr>
        </p:nvSpPr>
        <p:spPr/>
        <p:txBody>
          <a:bodyPr/>
          <a:lstStyle/>
          <a:p>
            <a:fld id="{72891180-32E0-4D69-9016-256B151ADFC5}" type="slidenum">
              <a:rPr lang="en-NZ" smtClean="0"/>
              <a:t>8</a:t>
            </a:fld>
            <a:endParaRPr lang="en-NZ"/>
          </a:p>
        </p:txBody>
      </p:sp>
    </p:spTree>
    <p:extLst>
      <p:ext uri="{BB962C8B-B14F-4D97-AF65-F5344CB8AC3E}">
        <p14:creationId xmlns:p14="http://schemas.microsoft.com/office/powerpoint/2010/main" val="404406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Parker J. Palmer explains the importance of hospitality in the ancient world:</a:t>
            </a:r>
            <a:r>
              <a:rPr lang="en-NZ" sz="1200" kern="1200" baseline="0" dirty="0" smtClean="0">
                <a:solidFill>
                  <a:schemeClr val="tx1"/>
                </a:solidFill>
                <a:effectLst/>
                <a:latin typeface="+mn-lt"/>
                <a:ea typeface="+mn-ea"/>
                <a:cs typeface="+mn-cs"/>
              </a:rPr>
              <a:t> </a:t>
            </a:r>
            <a:r>
              <a:rPr lang="en-NZ" sz="1200" b="1" kern="1200" baseline="0" dirty="0" smtClean="0">
                <a:solidFill>
                  <a:schemeClr val="tx1"/>
                </a:solidFill>
                <a:effectLst/>
                <a:latin typeface="+mn-lt"/>
                <a:ea typeface="+mn-ea"/>
                <a:cs typeface="+mn-cs"/>
              </a:rPr>
              <a:t>[quote]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891180-32E0-4D69-9016-256B151ADFC5}" type="slidenum">
              <a:rPr lang="en-NZ" smtClean="0"/>
              <a:t>9</a:t>
            </a:fld>
            <a:endParaRPr lang="en-NZ"/>
          </a:p>
        </p:txBody>
      </p:sp>
    </p:spTree>
    <p:extLst>
      <p:ext uri="{BB962C8B-B14F-4D97-AF65-F5344CB8AC3E}">
        <p14:creationId xmlns:p14="http://schemas.microsoft.com/office/powerpoint/2010/main" val="54501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F1A179-E7DA-4916-BAE1-272027CBDBF6}" type="datetimeFigureOut">
              <a:rPr lang="en-NZ" smtClean="0"/>
              <a:t>22/08/2019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33048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F1A179-E7DA-4916-BAE1-272027CBDBF6}" type="datetimeFigureOut">
              <a:rPr lang="en-NZ" smtClean="0"/>
              <a:t>22/08/2019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39886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F1A179-E7DA-4916-BAE1-272027CBDBF6}" type="datetimeFigureOut">
              <a:rPr lang="en-NZ" smtClean="0"/>
              <a:t>22/08/2019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355625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F1A179-E7DA-4916-BAE1-272027CBDBF6}" type="datetimeFigureOut">
              <a:rPr lang="en-NZ" smtClean="0"/>
              <a:t>22/08/2019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382414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1A179-E7DA-4916-BAE1-272027CBDBF6}" type="datetimeFigureOut">
              <a:rPr lang="en-NZ" smtClean="0"/>
              <a:t>22/08/2019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185575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F1A179-E7DA-4916-BAE1-272027CBDBF6}" type="datetimeFigureOut">
              <a:rPr lang="en-NZ" smtClean="0"/>
              <a:t>22/08/2019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293973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F1A179-E7DA-4916-BAE1-272027CBDBF6}" type="datetimeFigureOut">
              <a:rPr lang="en-NZ" smtClean="0"/>
              <a:t>22/08/2019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261221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F1A179-E7DA-4916-BAE1-272027CBDBF6}" type="datetimeFigureOut">
              <a:rPr lang="en-NZ" smtClean="0"/>
              <a:t>22/08/2019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337318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1A179-E7DA-4916-BAE1-272027CBDBF6}" type="datetimeFigureOut">
              <a:rPr lang="en-NZ" smtClean="0"/>
              <a:t>22/08/2019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404733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1A179-E7DA-4916-BAE1-272027CBDBF6}" type="datetimeFigureOut">
              <a:rPr lang="en-NZ" smtClean="0"/>
              <a:t>22/08/2019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234778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1A179-E7DA-4916-BAE1-272027CBDBF6}" type="datetimeFigureOut">
              <a:rPr lang="en-NZ" smtClean="0"/>
              <a:t>22/08/2019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FA03EB4-199E-43B7-A0AC-0EFA9F600DBF}" type="slidenum">
              <a:rPr lang="en-NZ" smtClean="0"/>
              <a:t>‹#›</a:t>
            </a:fld>
            <a:endParaRPr lang="en-NZ"/>
          </a:p>
        </p:txBody>
      </p:sp>
    </p:spTree>
    <p:extLst>
      <p:ext uri="{BB962C8B-B14F-4D97-AF65-F5344CB8AC3E}">
        <p14:creationId xmlns:p14="http://schemas.microsoft.com/office/powerpoint/2010/main" val="275426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1A179-E7DA-4916-BAE1-272027CBDBF6}" type="datetimeFigureOut">
              <a:rPr lang="en-NZ" smtClean="0"/>
              <a:t>22/08/2019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03EB4-199E-43B7-A0AC-0EFA9F600DBF}" type="slidenum">
              <a:rPr lang="en-NZ" smtClean="0"/>
              <a:t>‹#›</a:t>
            </a:fld>
            <a:endParaRPr lang="en-NZ"/>
          </a:p>
        </p:txBody>
      </p:sp>
    </p:spTree>
    <p:extLst>
      <p:ext uri="{BB962C8B-B14F-4D97-AF65-F5344CB8AC3E}">
        <p14:creationId xmlns:p14="http://schemas.microsoft.com/office/powerpoint/2010/main" val="405891689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52174"/>
            <a:ext cx="9144000" cy="2011575"/>
          </a:xfrm>
        </p:spPr>
        <p:txBody>
          <a:bodyPr>
            <a:normAutofit fontScale="90000"/>
          </a:bodyPr>
          <a:lstStyle/>
          <a:p>
            <a:r>
              <a:rPr lang="en-NZ" sz="12800" dirty="0">
                <a:solidFill>
                  <a:srgbClr val="FFE389"/>
                </a:solidFill>
                <a:latin typeface="Amatic SC" panose="00000500000000000000" pitchFamily="2" charset="-79"/>
                <a:cs typeface="Amatic SC" panose="00000500000000000000" pitchFamily="2" charset="-79"/>
              </a:rPr>
              <a:t>Redemptive Family </a:t>
            </a:r>
            <a:r>
              <a:rPr lang="en-NZ" sz="9800" dirty="0" smtClean="0">
                <a:solidFill>
                  <a:srgbClr val="FFE389"/>
                </a:solidFill>
                <a:latin typeface="Amatic SC" panose="00000500000000000000" pitchFamily="2" charset="-79"/>
                <a:cs typeface="Amatic SC" panose="00000500000000000000" pitchFamily="2" charset="-79"/>
              </a:rPr>
              <a:t/>
            </a:r>
            <a:br>
              <a:rPr lang="en-NZ" sz="9800" dirty="0" smtClean="0">
                <a:solidFill>
                  <a:srgbClr val="FFE389"/>
                </a:solidFill>
                <a:latin typeface="Amatic SC" panose="00000500000000000000" pitchFamily="2" charset="-79"/>
                <a:cs typeface="Amatic SC" panose="00000500000000000000" pitchFamily="2" charset="-79"/>
              </a:rPr>
            </a:br>
            <a:r>
              <a:rPr lang="en-NZ" sz="6700" dirty="0" smtClean="0">
                <a:solidFill>
                  <a:srgbClr val="FFE389"/>
                </a:solidFill>
                <a:latin typeface="Amatic SC" panose="00000500000000000000" pitchFamily="2" charset="-79"/>
                <a:cs typeface="Amatic SC" panose="00000500000000000000" pitchFamily="2" charset="-79"/>
              </a:rPr>
              <a:t>Week 1: FAMILY</a:t>
            </a:r>
            <a:endParaRPr lang="en-NZ" sz="4000" dirty="0">
              <a:solidFill>
                <a:srgbClr val="FFE389"/>
              </a:solidFill>
              <a:latin typeface="Amatic SC" panose="00000500000000000000" pitchFamily="2" charset="-79"/>
              <a:cs typeface="Amatic SC" panose="00000500000000000000" pitchFamily="2" charset="-79"/>
            </a:endParaRPr>
          </a:p>
        </p:txBody>
      </p:sp>
      <p:sp>
        <p:nvSpPr>
          <p:cNvPr id="3" name="Subtitle 2"/>
          <p:cNvSpPr>
            <a:spLocks noGrp="1"/>
          </p:cNvSpPr>
          <p:nvPr>
            <p:ph type="subTitle" idx="1"/>
          </p:nvPr>
        </p:nvSpPr>
        <p:spPr>
          <a:xfrm>
            <a:off x="1524000" y="3649916"/>
            <a:ext cx="9144000" cy="553250"/>
          </a:xfrm>
        </p:spPr>
        <p:txBody>
          <a:bodyPr/>
          <a:lstStyle/>
          <a:p>
            <a:r>
              <a:rPr lang="en-NZ" dirty="0">
                <a:solidFill>
                  <a:srgbClr val="EEE3CA"/>
                </a:solidFill>
              </a:rPr>
              <a:t>Romans </a:t>
            </a:r>
            <a:r>
              <a:rPr lang="en-NZ" dirty="0" smtClean="0">
                <a:solidFill>
                  <a:srgbClr val="EEE3CA"/>
                </a:solidFill>
              </a:rPr>
              <a:t>12:3-16</a:t>
            </a:r>
            <a:endParaRPr lang="en-NZ" dirty="0">
              <a:solidFill>
                <a:srgbClr val="EEE3CA"/>
              </a:solidFill>
            </a:endParaRPr>
          </a:p>
        </p:txBody>
      </p:sp>
      <p:pic>
        <p:nvPicPr>
          <p:cNvPr id="4" name="Picture 2" descr="Image result for church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236" y="4386991"/>
            <a:ext cx="5352862" cy="195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23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Practise </a:t>
            </a:r>
            <a:r>
              <a:rPr lang="en-NZ" sz="8800" dirty="0">
                <a:solidFill>
                  <a:srgbClr val="FFE389"/>
                </a:solidFill>
                <a:latin typeface="Amatic SC" panose="00000500000000000000" pitchFamily="2" charset="-79"/>
                <a:cs typeface="Amatic SC" panose="00000500000000000000" pitchFamily="2" charset="-79"/>
              </a:rPr>
              <a:t>hospitality</a:t>
            </a:r>
            <a:endParaRPr lang="en-NZ" sz="8800" dirty="0">
              <a:solidFill>
                <a:srgbClr val="FFE389"/>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r>
              <a:rPr lang="en-NZ" dirty="0"/>
              <a:t>Patrick of Ireland</a:t>
            </a:r>
          </a:p>
          <a:p>
            <a:endParaRPr lang="en-NZ" dirty="0"/>
          </a:p>
        </p:txBody>
      </p:sp>
      <p:pic>
        <p:nvPicPr>
          <p:cNvPr id="5122" name="Picture 2" descr="Image result for celtic monas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692" y="1749397"/>
            <a:ext cx="6463875" cy="468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072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6600" dirty="0">
                <a:solidFill>
                  <a:srgbClr val="FFE389"/>
                </a:solidFill>
                <a:latin typeface="Amatic SC" panose="00000500000000000000" pitchFamily="2" charset="-79"/>
                <a:cs typeface="Amatic SC" panose="00000500000000000000" pitchFamily="2" charset="-79"/>
              </a:rPr>
              <a:t>H</a:t>
            </a:r>
            <a:r>
              <a:rPr lang="en-NZ" sz="6600" dirty="0">
                <a:solidFill>
                  <a:srgbClr val="FFE389"/>
                </a:solidFill>
                <a:latin typeface="Amatic SC" panose="00000500000000000000" pitchFamily="2" charset="-79"/>
                <a:cs typeface="Amatic SC" panose="00000500000000000000" pitchFamily="2" charset="-79"/>
              </a:rPr>
              <a:t>ow </a:t>
            </a:r>
            <a:r>
              <a:rPr lang="en-NZ" sz="6600" dirty="0">
                <a:solidFill>
                  <a:srgbClr val="FFE389"/>
                </a:solidFill>
                <a:latin typeface="Amatic SC" panose="00000500000000000000" pitchFamily="2" charset="-79"/>
                <a:cs typeface="Amatic SC" panose="00000500000000000000" pitchFamily="2" charset="-79"/>
              </a:rPr>
              <a:t>will outsiders be able to experience our church family</a:t>
            </a:r>
            <a:r>
              <a:rPr lang="en-NZ" sz="6600" dirty="0">
                <a:solidFill>
                  <a:srgbClr val="FFE389"/>
                </a:solidFill>
                <a:latin typeface="Amatic SC" panose="00000500000000000000" pitchFamily="2" charset="-79"/>
                <a:cs typeface="Amatic SC" panose="00000500000000000000" pitchFamily="2" charset="-79"/>
              </a:rPr>
              <a:t>?</a:t>
            </a:r>
            <a:endParaRPr lang="en-NZ" sz="6600" dirty="0">
              <a:solidFill>
                <a:srgbClr val="FFE389"/>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838200" y="2251421"/>
            <a:ext cx="10515600" cy="3925541"/>
          </a:xfrm>
        </p:spPr>
        <p:txBody>
          <a:bodyPr/>
          <a:lstStyle/>
          <a:p>
            <a:r>
              <a:rPr lang="en-NZ" i="1" dirty="0" smtClean="0"/>
              <a:t>The </a:t>
            </a:r>
            <a:r>
              <a:rPr lang="en-NZ" i="1" dirty="0"/>
              <a:t>answer lies in hospitality. The family that wants to grow needs empty seats at the family table they are longing to fill. As guests experience a loving family and return again and again, they may become family too.</a:t>
            </a:r>
          </a:p>
          <a:p>
            <a:pPr lvl="1" algn="r"/>
            <a:r>
              <a:rPr lang="en-NZ" dirty="0" smtClean="0"/>
              <a:t>Howard Webb, Love Your Neighbour NZ</a:t>
            </a: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119" y="4455759"/>
            <a:ext cx="4288371" cy="2144186"/>
          </a:xfrm>
          <a:prstGeom prst="rect">
            <a:avLst/>
          </a:prstGeom>
        </p:spPr>
      </p:pic>
    </p:spTree>
    <p:extLst>
      <p:ext uri="{BB962C8B-B14F-4D97-AF65-F5344CB8AC3E}">
        <p14:creationId xmlns:p14="http://schemas.microsoft.com/office/powerpoint/2010/main" val="2203647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
        <p:nvSpPr>
          <p:cNvPr id="7" name="Rectangle 6"/>
          <p:cNvSpPr/>
          <p:nvPr/>
        </p:nvSpPr>
        <p:spPr>
          <a:xfrm>
            <a:off x="959526" y="1105965"/>
            <a:ext cx="10272947" cy="5819503"/>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959526" y="0"/>
            <a:ext cx="10272947" cy="6858000"/>
          </a:xfrm>
          <a:prstGeom prst="rect">
            <a:avLst/>
          </a:prstGeom>
        </p:spPr>
      </p:pic>
      <p:pic>
        <p:nvPicPr>
          <p:cNvPr id="8" name="Picture 2" descr="Image result for hand drawn circle"/>
          <p:cNvPicPr>
            <a:picLocks noChangeAspect="1" noChangeArrowheads="1"/>
          </p:cNvPicPr>
          <p:nvPr/>
        </p:nvPicPr>
        <p:blipFill>
          <a:blip r:embed="rId4">
            <a:clrChange>
              <a:clrFrom>
                <a:srgbClr val="EEEEEE"/>
              </a:clrFrom>
              <a:clrTo>
                <a:srgbClr val="EEEEE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4297" y="3801291"/>
            <a:ext cx="7375606"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90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794217" y="0"/>
            <a:ext cx="8603565" cy="6798365"/>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2690949" y="2207623"/>
            <a:ext cx="509451"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4833258" y="2207623"/>
            <a:ext cx="509451"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6564086" y="2207623"/>
            <a:ext cx="509451"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8912840" y="2207623"/>
            <a:ext cx="314832"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2533533" y="2482540"/>
            <a:ext cx="861102" cy="25468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5604555" y="2482540"/>
            <a:ext cx="754410" cy="25468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4588299" y="2773080"/>
            <a:ext cx="539513" cy="2450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7382381" y="2773080"/>
            <a:ext cx="739643" cy="2450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8150438" y="2773080"/>
            <a:ext cx="739643" cy="2450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3309496" y="3039029"/>
            <a:ext cx="90391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5077844" y="3039029"/>
            <a:ext cx="71335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6966408" y="3039029"/>
            <a:ext cx="71335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8870994" y="3046495"/>
            <a:ext cx="71335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215512" y="3337039"/>
            <a:ext cx="1043970" cy="28388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2787511" y="3689650"/>
            <a:ext cx="521985" cy="3145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8349009" y="3689651"/>
            <a:ext cx="723273" cy="2727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p:cNvSpPr/>
          <p:nvPr/>
        </p:nvSpPr>
        <p:spPr>
          <a:xfrm>
            <a:off x="4404539" y="4004235"/>
            <a:ext cx="673305" cy="25101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a:off x="8225875" y="4028139"/>
            <a:ext cx="906172" cy="25101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a:off x="3835018" y="4297079"/>
            <a:ext cx="1579663" cy="24503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7073537" y="4306042"/>
            <a:ext cx="983873" cy="2584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p:cNvSpPr/>
          <p:nvPr/>
        </p:nvSpPr>
        <p:spPr>
          <a:xfrm>
            <a:off x="3929916" y="4609008"/>
            <a:ext cx="2058510" cy="2498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794216" y="49980"/>
            <a:ext cx="8603565" cy="6858000"/>
          </a:xfrm>
          <a:prstGeom prst="rect">
            <a:avLst/>
          </a:prstGeom>
        </p:spPr>
      </p:pic>
      <p:pic>
        <p:nvPicPr>
          <p:cNvPr id="1026" name="Picture 2" descr="Image result for hand drawn circle"/>
          <p:cNvPicPr>
            <a:picLocks noChangeAspect="1" noChangeArrowheads="1"/>
          </p:cNvPicPr>
          <p:nvPr/>
        </p:nvPicPr>
        <p:blipFill>
          <a:blip r:embed="rId4">
            <a:clrChange>
              <a:clrFrom>
                <a:srgbClr val="EEEEEE"/>
              </a:clrFrom>
              <a:clrTo>
                <a:srgbClr val="EEEEE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3743" y="3018065"/>
            <a:ext cx="3683538" cy="8200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hand drawn circle"/>
          <p:cNvPicPr>
            <a:picLocks noChangeAspect="1" noChangeArrowheads="1"/>
          </p:cNvPicPr>
          <p:nvPr/>
        </p:nvPicPr>
        <p:blipFill>
          <a:blip r:embed="rId5" cstate="print">
            <a:clrChange>
              <a:clrFrom>
                <a:srgbClr val="EEEEEE"/>
              </a:clrFrom>
              <a:clrTo>
                <a:srgbClr val="EEEEE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2053" y="3504967"/>
            <a:ext cx="2199197" cy="7264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hand drawn circle"/>
          <p:cNvPicPr>
            <a:picLocks noChangeAspect="1" noChangeArrowheads="1"/>
          </p:cNvPicPr>
          <p:nvPr/>
        </p:nvPicPr>
        <p:blipFill>
          <a:blip r:embed="rId6" cstate="print">
            <a:clrChange>
              <a:clrFrom>
                <a:srgbClr val="EEEEEE"/>
              </a:clrFrom>
              <a:clrTo>
                <a:srgbClr val="EEEEE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28213" y="3795337"/>
            <a:ext cx="3291828" cy="7275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hand drawn circle"/>
          <p:cNvPicPr>
            <a:picLocks noChangeAspect="1" noChangeArrowheads="1"/>
          </p:cNvPicPr>
          <p:nvPr/>
        </p:nvPicPr>
        <p:blipFill rotWithShape="1">
          <a:blip r:embed="rId7" cstate="print">
            <a:clrChange>
              <a:clrFrom>
                <a:srgbClr val="EEEEEE"/>
              </a:clrFrom>
              <a:clrTo>
                <a:srgbClr val="EEEEE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r="27836"/>
          <a:stretch/>
        </p:blipFill>
        <p:spPr bwMode="auto">
          <a:xfrm rot="10800000">
            <a:off x="2499179" y="3795337"/>
            <a:ext cx="1967514" cy="72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683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1" y="306977"/>
            <a:ext cx="6572794" cy="1383711"/>
          </a:xfrm>
        </p:spPr>
        <p:txBody>
          <a:bodyPr>
            <a:normAutofit/>
          </a:bodyPr>
          <a:lstStyle/>
          <a:p>
            <a:r>
              <a:rPr lang="en-NZ" sz="6000" dirty="0" smtClean="0">
                <a:solidFill>
                  <a:srgbClr val="FFE389"/>
                </a:solidFill>
                <a:latin typeface="Amatic SC" panose="00000500000000000000" pitchFamily="2" charset="-79"/>
                <a:cs typeface="Amatic SC" panose="00000500000000000000" pitchFamily="2" charset="-79"/>
              </a:rPr>
              <a:t>The Family of God in action</a:t>
            </a:r>
            <a:endParaRPr lang="en-NZ" sz="6000" dirty="0">
              <a:solidFill>
                <a:srgbClr val="FFE389"/>
              </a:solidFill>
              <a:latin typeface="Amatic SC" panose="00000500000000000000" pitchFamily="2" charset="-79"/>
              <a:cs typeface="Amatic SC" panose="00000500000000000000" pitchFamily="2" charset="-79"/>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1332" y="1083703"/>
            <a:ext cx="6213796" cy="46603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3641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553738" y="1812639"/>
          <a:ext cx="6594764" cy="4581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7968881" y="2842702"/>
            <a:ext cx="1990021" cy="1990021"/>
            <a:chOff x="807545" y="2590164"/>
            <a:chExt cx="1990021" cy="1990021"/>
          </a:xfrm>
        </p:grpSpPr>
        <p:sp>
          <p:nvSpPr>
            <p:cNvPr id="10" name="Oval 9"/>
            <p:cNvSpPr/>
            <p:nvPr/>
          </p:nvSpPr>
          <p:spPr>
            <a:xfrm>
              <a:off x="807545" y="2590164"/>
              <a:ext cx="1990021" cy="1990021"/>
            </a:xfrm>
            <a:prstGeom prst="ellipse">
              <a:avLst/>
            </a:prstGeom>
            <a:solidFill>
              <a:srgbClr val="B889DB"/>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p:nvPr/>
          </p:nvSpPr>
          <p:spPr>
            <a:xfrm>
              <a:off x="1098977" y="2881596"/>
              <a:ext cx="1407157" cy="1407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r>
                <a:rPr lang="en-NZ" sz="2400" dirty="0"/>
                <a:t>Facilitated Workshop 4-5 October</a:t>
              </a:r>
              <a:endParaRPr lang="en-NZ" sz="2400" dirty="0"/>
            </a:p>
          </p:txBody>
        </p:sp>
      </p:grpSp>
      <p:sp>
        <p:nvSpPr>
          <p:cNvPr id="16" name="Plus 15"/>
          <p:cNvSpPr/>
          <p:nvPr/>
        </p:nvSpPr>
        <p:spPr>
          <a:xfrm>
            <a:off x="6921888" y="3221183"/>
            <a:ext cx="935182" cy="914400"/>
          </a:xfrm>
          <a:prstGeom prst="mathPlus">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Title 1"/>
          <p:cNvSpPr>
            <a:spLocks noGrp="1"/>
          </p:cNvSpPr>
          <p:nvPr>
            <p:ph type="title"/>
          </p:nvPr>
        </p:nvSpPr>
        <p:spPr>
          <a:xfrm>
            <a:off x="2152650" y="365127"/>
            <a:ext cx="7886700" cy="1325563"/>
          </a:xfrm>
        </p:spPr>
        <p:txBody>
          <a:bodyPr>
            <a:normAutofit fontScale="90000"/>
          </a:bodyPr>
          <a:lstStyle/>
          <a:p>
            <a:pPr algn="ctr"/>
            <a:r>
              <a:rPr lang="en-NZ" sz="9800" dirty="0">
                <a:solidFill>
                  <a:srgbClr val="FFE389"/>
                </a:solidFill>
                <a:latin typeface="Amatic SC" panose="00000500000000000000" pitchFamily="2" charset="-79"/>
                <a:cs typeface="Amatic SC" panose="00000500000000000000" pitchFamily="2" charset="-79"/>
              </a:rPr>
              <a:t>Redemptive </a:t>
            </a:r>
            <a:r>
              <a:rPr lang="en-NZ" sz="9800" dirty="0" smtClean="0">
                <a:solidFill>
                  <a:srgbClr val="FFE389"/>
                </a:solidFill>
                <a:latin typeface="Amatic SC" panose="00000500000000000000" pitchFamily="2" charset="-79"/>
                <a:cs typeface="Amatic SC" panose="00000500000000000000" pitchFamily="2" charset="-79"/>
              </a:rPr>
              <a:t>Family</a:t>
            </a:r>
            <a:endParaRPr lang="en-NZ" b="1" dirty="0">
              <a:latin typeface="Amatic SC" panose="00000500000000000000" pitchFamily="2" charset="-79"/>
              <a:cs typeface="Amatic SC" panose="00000500000000000000" pitchFamily="2" charset="-79"/>
            </a:endParaRPr>
          </a:p>
        </p:txBody>
      </p:sp>
      <p:sp>
        <p:nvSpPr>
          <p:cNvPr id="18" name="TextBox 17"/>
          <p:cNvSpPr txBox="1"/>
          <p:nvPr/>
        </p:nvSpPr>
        <p:spPr>
          <a:xfrm>
            <a:off x="4346565" y="4212995"/>
            <a:ext cx="1009110" cy="656590"/>
          </a:xfrm>
          <a:prstGeom prst="rect">
            <a:avLst/>
          </a:prstGeom>
          <a:noFill/>
        </p:spPr>
        <p:txBody>
          <a:bodyPr wrap="square" rtlCol="0">
            <a:spAutoFit/>
          </a:bodyPr>
          <a:lstStyle/>
          <a:p>
            <a:pPr algn="ctr">
              <a:lnSpc>
                <a:spcPts val="2200"/>
              </a:lnSpc>
            </a:pPr>
            <a:r>
              <a:rPr lang="en-NZ" sz="2400" dirty="0"/>
              <a:t>5 weeks</a:t>
            </a:r>
            <a:endParaRPr lang="en-NZ" sz="2400" dirty="0"/>
          </a:p>
        </p:txBody>
      </p:sp>
    </p:spTree>
    <p:extLst>
      <p:ext uri="{BB962C8B-B14F-4D97-AF65-F5344CB8AC3E}">
        <p14:creationId xmlns:p14="http://schemas.microsoft.com/office/powerpoint/2010/main" val="1799353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2050" name="Picture 2" descr="Image may contain: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362" y="0"/>
            <a:ext cx="5701399" cy="690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068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2050" name="Picture 2" descr="Image result for We are family - Iâve got all my sisters with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We are Family</a:t>
            </a:r>
            <a:endParaRPr lang="en-NZ" sz="8800" dirty="0"/>
          </a:p>
        </p:txBody>
      </p:sp>
      <p:sp>
        <p:nvSpPr>
          <p:cNvPr id="3" name="Content Placeholder 2"/>
          <p:cNvSpPr>
            <a:spLocks noGrp="1"/>
          </p:cNvSpPr>
          <p:nvPr>
            <p:ph idx="1"/>
          </p:nvPr>
        </p:nvSpPr>
        <p:spPr/>
        <p:txBody>
          <a:bodyPr/>
          <a:lstStyle/>
          <a:p>
            <a:r>
              <a:rPr lang="en-NZ" i="1" dirty="0"/>
              <a:t>‘Who is my mother, and who are my brothers?</a:t>
            </a:r>
            <a:r>
              <a:rPr lang="en-NZ" i="1" baseline="30000" dirty="0"/>
              <a:t>’49 </a:t>
            </a:r>
            <a:r>
              <a:rPr lang="en-NZ" i="1" dirty="0"/>
              <a:t>Pointing to his disciples, he said, ‘Here are my mother and my brothers. </a:t>
            </a:r>
            <a:r>
              <a:rPr lang="en-NZ" i="1" baseline="30000" dirty="0"/>
              <a:t>50 </a:t>
            </a:r>
            <a:r>
              <a:rPr lang="en-NZ" i="1" dirty="0"/>
              <a:t>For whoever does the will of my Father in heaven is my brother and sister and mother.’</a:t>
            </a:r>
            <a:r>
              <a:rPr lang="en-NZ" dirty="0"/>
              <a:t> </a:t>
            </a:r>
            <a:endParaRPr lang="en-NZ" dirty="0" smtClean="0"/>
          </a:p>
          <a:p>
            <a:pPr lvl="1" algn="r"/>
            <a:r>
              <a:rPr lang="en-NZ" dirty="0" smtClean="0"/>
              <a:t>Matthew 12:48-50</a:t>
            </a:r>
          </a:p>
          <a:p>
            <a:r>
              <a:rPr lang="en-NZ" i="1" baseline="30000" dirty="0"/>
              <a:t>4 </a:t>
            </a:r>
            <a:r>
              <a:rPr lang="en-NZ" i="1" dirty="0"/>
              <a:t>For just as each of us has one body with many members, and these members do not all have the same function, </a:t>
            </a:r>
            <a:r>
              <a:rPr lang="en-NZ" i="1" baseline="30000" dirty="0"/>
              <a:t>5 </a:t>
            </a:r>
            <a:r>
              <a:rPr lang="en-NZ" i="1" dirty="0"/>
              <a:t>so in Christ we, though many, form one body, and each member belongs to all the others. </a:t>
            </a:r>
            <a:endParaRPr lang="en-NZ" i="1" dirty="0" smtClean="0"/>
          </a:p>
          <a:p>
            <a:pPr lvl="1" algn="r"/>
            <a:r>
              <a:rPr lang="en-NZ" dirty="0" smtClean="0"/>
              <a:t>Romans </a:t>
            </a:r>
            <a:r>
              <a:rPr lang="en-NZ" dirty="0"/>
              <a:t>12:4-5</a:t>
            </a:r>
          </a:p>
          <a:p>
            <a:pPr lvl="1" algn="r"/>
            <a:endParaRPr lang="en-NZ" dirty="0"/>
          </a:p>
          <a:p>
            <a:endParaRPr lang="en-NZ" dirty="0"/>
          </a:p>
        </p:txBody>
      </p:sp>
    </p:spTree>
    <p:extLst>
      <p:ext uri="{BB962C8B-B14F-4D97-AF65-F5344CB8AC3E}">
        <p14:creationId xmlns:p14="http://schemas.microsoft.com/office/powerpoint/2010/main" val="18704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We are Family</a:t>
            </a:r>
            <a:endParaRPr lang="en-NZ" sz="8800" dirty="0"/>
          </a:p>
        </p:txBody>
      </p:sp>
      <p:sp>
        <p:nvSpPr>
          <p:cNvPr id="3" name="Content Placeholder 2"/>
          <p:cNvSpPr>
            <a:spLocks noGrp="1"/>
          </p:cNvSpPr>
          <p:nvPr>
            <p:ph idx="1"/>
          </p:nvPr>
        </p:nvSpPr>
        <p:spPr>
          <a:xfrm>
            <a:off x="838200" y="1825625"/>
            <a:ext cx="6938042" cy="4351338"/>
          </a:xfrm>
        </p:spPr>
        <p:txBody>
          <a:bodyPr/>
          <a:lstStyle/>
          <a:p>
            <a:r>
              <a:rPr lang="en-NZ" dirty="0" smtClean="0"/>
              <a:t>“Eternal adolescents”</a:t>
            </a:r>
          </a:p>
          <a:p>
            <a:r>
              <a:rPr lang="en-NZ" dirty="0" smtClean="0"/>
              <a:t>Families not eating </a:t>
            </a:r>
            <a:r>
              <a:rPr lang="en-NZ" dirty="0"/>
              <a:t>together, talking together and reading together </a:t>
            </a:r>
            <a:endParaRPr lang="en-NZ" dirty="0" smtClean="0"/>
          </a:p>
          <a:p>
            <a:r>
              <a:rPr lang="en-NZ" dirty="0" smtClean="0"/>
              <a:t>Young </a:t>
            </a:r>
            <a:r>
              <a:rPr lang="en-NZ" dirty="0"/>
              <a:t>people </a:t>
            </a:r>
            <a:r>
              <a:rPr lang="en-NZ" dirty="0" smtClean="0"/>
              <a:t>need stability</a:t>
            </a:r>
            <a:r>
              <a:rPr lang="en-NZ" dirty="0"/>
              <a:t>, presence, attention and </a:t>
            </a:r>
            <a:r>
              <a:rPr lang="en-NZ" dirty="0" smtClean="0"/>
              <a:t>advice</a:t>
            </a:r>
          </a:p>
          <a:p>
            <a:r>
              <a:rPr lang="en-NZ" dirty="0" smtClean="0"/>
              <a:t>“The </a:t>
            </a:r>
            <a:r>
              <a:rPr lang="en-NZ" dirty="0"/>
              <a:t>deepening rage of the </a:t>
            </a:r>
            <a:r>
              <a:rPr lang="en-NZ" dirty="0" err="1" smtClean="0"/>
              <a:t>unparented</a:t>
            </a:r>
            <a:r>
              <a:rPr lang="en-NZ" dirty="0" smtClean="0"/>
              <a:t>”</a:t>
            </a:r>
          </a:p>
          <a:p>
            <a:r>
              <a:rPr lang="en-NZ" dirty="0" smtClean="0"/>
              <a:t>The results?</a:t>
            </a:r>
          </a:p>
          <a:p>
            <a:r>
              <a:rPr lang="en-NZ" dirty="0" smtClean="0"/>
              <a:t>Filling the vacuum</a:t>
            </a:r>
            <a:endParaRPr lang="en-NZ" dirty="0"/>
          </a:p>
          <a:p>
            <a:endParaRPr lang="en-NZ" dirty="0" smtClean="0"/>
          </a:p>
          <a:p>
            <a:endParaRPr lang="en-NZ" dirty="0"/>
          </a:p>
        </p:txBody>
      </p:sp>
      <p:pic>
        <p:nvPicPr>
          <p:cNvPr id="3074" name="Picture 2" descr="Image result for The Sibling Society, Robert 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3272" y="1009651"/>
            <a:ext cx="3330528"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726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smtClean="0">
                <a:solidFill>
                  <a:srgbClr val="FFE389"/>
                </a:solidFill>
                <a:latin typeface="Amatic SC" panose="00000500000000000000" pitchFamily="2" charset="-79"/>
                <a:cs typeface="Amatic SC" panose="00000500000000000000" pitchFamily="2" charset="-79"/>
              </a:rPr>
              <a:t>We are Family</a:t>
            </a:r>
            <a:endParaRPr lang="en-NZ" sz="8800" dirty="0">
              <a:solidFill>
                <a:srgbClr val="FFE389"/>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r>
              <a:rPr lang="en-NZ" i="1" dirty="0"/>
              <a:t>“The church must be a community (a true family). It must be a place of welcome to desperate pilgrims and the family that people long for. It must be a village in the city where people can find place and home.”</a:t>
            </a:r>
            <a:endParaRPr lang="en-NZ" dirty="0"/>
          </a:p>
          <a:p>
            <a:pPr lvl="1" algn="r"/>
            <a:r>
              <a:rPr lang="en-NZ" dirty="0"/>
              <a:t>Nigel </a:t>
            </a:r>
            <a:r>
              <a:rPr lang="en-NZ" dirty="0" smtClean="0"/>
              <a:t>Dixon, Village without walls</a:t>
            </a:r>
            <a:endParaRPr lang="en-NZ" dirty="0"/>
          </a:p>
          <a:p>
            <a:endParaRPr lang="en-NZ" dirty="0"/>
          </a:p>
        </p:txBody>
      </p:sp>
      <p:pic>
        <p:nvPicPr>
          <p:cNvPr id="4098" name="Picture 2" descr="Image result for church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828" y="4001294"/>
            <a:ext cx="6735989" cy="246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960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794217" y="0"/>
            <a:ext cx="8603565" cy="6798365"/>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2690949" y="2207623"/>
            <a:ext cx="509451"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4833258" y="2207623"/>
            <a:ext cx="509451"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6564086" y="2207623"/>
            <a:ext cx="509451"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8912840" y="2207623"/>
            <a:ext cx="314832"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2533533" y="2482540"/>
            <a:ext cx="861102" cy="25468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5604555" y="2482540"/>
            <a:ext cx="754410" cy="25468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4588299" y="2773080"/>
            <a:ext cx="539513" cy="2450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7382381" y="2773080"/>
            <a:ext cx="739643" cy="2450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8150438" y="2773080"/>
            <a:ext cx="739643" cy="2450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3309496" y="3039029"/>
            <a:ext cx="90391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5077844" y="3039029"/>
            <a:ext cx="71335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6966408" y="3039029"/>
            <a:ext cx="71335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8870994" y="3046495"/>
            <a:ext cx="71335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215512" y="3337039"/>
            <a:ext cx="1043970" cy="28388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2787511" y="3689650"/>
            <a:ext cx="521985" cy="3145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8349009" y="3689651"/>
            <a:ext cx="723273" cy="2727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p:cNvSpPr/>
          <p:nvPr/>
        </p:nvSpPr>
        <p:spPr>
          <a:xfrm>
            <a:off x="4404539" y="4004235"/>
            <a:ext cx="673305" cy="25101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a:off x="8225875" y="4028139"/>
            <a:ext cx="906172" cy="25101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a:off x="3835018" y="4297079"/>
            <a:ext cx="1579663" cy="24503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7073537" y="4306042"/>
            <a:ext cx="983873" cy="2584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p:cNvSpPr/>
          <p:nvPr/>
        </p:nvSpPr>
        <p:spPr>
          <a:xfrm>
            <a:off x="3929916" y="4609008"/>
            <a:ext cx="2058510" cy="2498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794216" y="49980"/>
            <a:ext cx="8603565" cy="6858000"/>
          </a:xfrm>
          <a:prstGeom prst="rect">
            <a:avLst/>
          </a:prstGeom>
        </p:spPr>
      </p:pic>
    </p:spTree>
    <p:extLst>
      <p:ext uri="{BB962C8B-B14F-4D97-AF65-F5344CB8AC3E}">
        <p14:creationId xmlns:p14="http://schemas.microsoft.com/office/powerpoint/2010/main" val="65705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8000" dirty="0">
                <a:solidFill>
                  <a:srgbClr val="FFE389"/>
                </a:solidFill>
                <a:latin typeface="Amatic SC" panose="00000500000000000000" pitchFamily="2" charset="-79"/>
                <a:cs typeface="Amatic SC" panose="00000500000000000000" pitchFamily="2" charset="-79"/>
              </a:rPr>
              <a:t>What do we want to be known for</a:t>
            </a:r>
            <a:r>
              <a:rPr lang="en-NZ" sz="8000" dirty="0" smtClean="0">
                <a:solidFill>
                  <a:srgbClr val="FFE389"/>
                </a:solidFill>
                <a:latin typeface="Amatic SC" panose="00000500000000000000" pitchFamily="2" charset="-79"/>
                <a:cs typeface="Amatic SC" panose="00000500000000000000" pitchFamily="2" charset="-79"/>
              </a:rPr>
              <a:t>?</a:t>
            </a:r>
            <a:endParaRPr lang="en-NZ" sz="8000" dirty="0">
              <a:solidFill>
                <a:srgbClr val="FFE389"/>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a:xfrm>
            <a:off x="6416168" y="1825624"/>
            <a:ext cx="4937632" cy="4851801"/>
          </a:xfrm>
        </p:spPr>
        <p:txBody>
          <a:bodyPr>
            <a:normAutofit/>
          </a:bodyPr>
          <a:lstStyle/>
          <a:p>
            <a:r>
              <a:rPr lang="en-NZ" i="1" baseline="30000" dirty="0"/>
              <a:t>12 </a:t>
            </a:r>
            <a:r>
              <a:rPr lang="en-NZ" i="1" dirty="0"/>
              <a:t>Live such good lives among the pagans that, though they accuse you of doing wrong, they may see your good deeds and glorify God on the day he visits us</a:t>
            </a:r>
            <a:r>
              <a:rPr lang="en-NZ" i="1" dirty="0" smtClean="0"/>
              <a:t>.</a:t>
            </a:r>
          </a:p>
          <a:p>
            <a:pPr lvl="1" algn="r"/>
            <a:r>
              <a:rPr lang="en-NZ" dirty="0"/>
              <a:t>1 Peter 2:!2</a:t>
            </a:r>
          </a:p>
          <a:p>
            <a:r>
              <a:rPr lang="en-NZ" i="1" baseline="30000" dirty="0"/>
              <a:t>35 </a:t>
            </a:r>
            <a:r>
              <a:rPr lang="en-NZ" i="1" dirty="0"/>
              <a:t>By this everyone will know that you are my disciples, if you love one another.’</a:t>
            </a:r>
            <a:endParaRPr lang="en-NZ" dirty="0"/>
          </a:p>
          <a:p>
            <a:pPr lvl="1" algn="r"/>
            <a:r>
              <a:rPr lang="en-NZ" dirty="0"/>
              <a:t>John 13:35</a:t>
            </a:r>
          </a:p>
          <a:p>
            <a:pPr marL="0" indent="0">
              <a:buNone/>
            </a:pPr>
            <a:endParaRPr lang="en-NZ" dirty="0"/>
          </a:p>
          <a:p>
            <a:pPr marL="0" indent="0">
              <a:buNone/>
            </a:pPr>
            <a:endParaRPr lang="en-NZ" dirty="0"/>
          </a:p>
        </p:txBody>
      </p:sp>
      <p:pic>
        <p:nvPicPr>
          <p:cNvPr id="6" name="Picture 5"/>
          <p:cNvPicPr>
            <a:picLocks noChangeAspect="1"/>
          </p:cNvPicPr>
          <p:nvPr/>
        </p:nvPicPr>
        <p:blipFill>
          <a:blip r:embed="rId3"/>
          <a:stretch>
            <a:fillRect/>
          </a:stretch>
        </p:blipFill>
        <p:spPr>
          <a:xfrm>
            <a:off x="1021976" y="1959428"/>
            <a:ext cx="4364532" cy="3691325"/>
          </a:xfrm>
          <a:prstGeom prst="rect">
            <a:avLst/>
          </a:prstGeom>
        </p:spPr>
      </p:pic>
      <p:sp>
        <p:nvSpPr>
          <p:cNvPr id="7" name="Content Placeholder 2"/>
          <p:cNvSpPr txBox="1">
            <a:spLocks/>
          </p:cNvSpPr>
          <p:nvPr/>
        </p:nvSpPr>
        <p:spPr>
          <a:xfrm>
            <a:off x="299163" y="5994981"/>
            <a:ext cx="7553919" cy="682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smtClean="0"/>
              <a:t>https://www.chooselife.org.nz/lovethemboth/</a:t>
            </a:r>
            <a:endParaRPr lang="en-NZ" sz="2400" dirty="0"/>
          </a:p>
        </p:txBody>
      </p:sp>
    </p:spTree>
    <p:extLst>
      <p:ext uri="{BB962C8B-B14F-4D97-AF65-F5344CB8AC3E}">
        <p14:creationId xmlns:p14="http://schemas.microsoft.com/office/powerpoint/2010/main" val="258633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794217" y="0"/>
            <a:ext cx="8603565" cy="6798365"/>
          </a:xfrm>
          <a:prstGeom prst="rect">
            <a:avLst/>
          </a:prstGeom>
          <a:solidFill>
            <a:srgbClr val="E6E3D9"/>
          </a:solidFill>
          <a:ln>
            <a:solidFill>
              <a:srgbClr val="EEE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2690949" y="2207623"/>
            <a:ext cx="509451"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4833258" y="2207623"/>
            <a:ext cx="509451"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6564086" y="2207623"/>
            <a:ext cx="509451"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8912840" y="2207623"/>
            <a:ext cx="314832"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2533533" y="2482540"/>
            <a:ext cx="861102" cy="25468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5604555" y="2482540"/>
            <a:ext cx="754410" cy="25468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4588299" y="2773080"/>
            <a:ext cx="539513" cy="2450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7382381" y="2773080"/>
            <a:ext cx="739643" cy="2450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8150438" y="2773080"/>
            <a:ext cx="739643" cy="24503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p:cNvSpPr/>
          <p:nvPr/>
        </p:nvSpPr>
        <p:spPr>
          <a:xfrm>
            <a:off x="3309496" y="3039029"/>
            <a:ext cx="90391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5077844" y="3039029"/>
            <a:ext cx="71335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a:off x="6966408" y="3039029"/>
            <a:ext cx="71335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p:cNvSpPr/>
          <p:nvPr/>
        </p:nvSpPr>
        <p:spPr>
          <a:xfrm>
            <a:off x="8870994" y="3046495"/>
            <a:ext cx="713356" cy="24802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7215512" y="3337039"/>
            <a:ext cx="1043970" cy="28388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a:off x="2787511" y="3689650"/>
            <a:ext cx="521985" cy="3145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p:nvSpPr>
        <p:spPr>
          <a:xfrm>
            <a:off x="8349009" y="3689651"/>
            <a:ext cx="723273" cy="27275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p:cNvSpPr/>
          <p:nvPr/>
        </p:nvSpPr>
        <p:spPr>
          <a:xfrm>
            <a:off x="4404539" y="4004235"/>
            <a:ext cx="673305" cy="25101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p:cNvSpPr/>
          <p:nvPr/>
        </p:nvSpPr>
        <p:spPr>
          <a:xfrm>
            <a:off x="8225875" y="4028139"/>
            <a:ext cx="906172" cy="25101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Rectangle 22"/>
          <p:cNvSpPr/>
          <p:nvPr/>
        </p:nvSpPr>
        <p:spPr>
          <a:xfrm>
            <a:off x="3835018" y="4297079"/>
            <a:ext cx="1579663" cy="24503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Rectangle 23"/>
          <p:cNvSpPr/>
          <p:nvPr/>
        </p:nvSpPr>
        <p:spPr>
          <a:xfrm>
            <a:off x="7073537" y="4306042"/>
            <a:ext cx="983873" cy="2584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p:cNvSpPr/>
          <p:nvPr/>
        </p:nvSpPr>
        <p:spPr>
          <a:xfrm>
            <a:off x="3929916" y="4609008"/>
            <a:ext cx="2058510" cy="24986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794216" y="49980"/>
            <a:ext cx="8603565" cy="6858000"/>
          </a:xfrm>
          <a:prstGeom prst="rect">
            <a:avLst/>
          </a:prstGeom>
        </p:spPr>
      </p:pic>
      <p:pic>
        <p:nvPicPr>
          <p:cNvPr id="1026" name="Picture 2" descr="Image result for hand drawn circle"/>
          <p:cNvPicPr>
            <a:picLocks noChangeAspect="1" noChangeArrowheads="1"/>
          </p:cNvPicPr>
          <p:nvPr/>
        </p:nvPicPr>
        <p:blipFill>
          <a:blip r:embed="rId4">
            <a:clrChange>
              <a:clrFrom>
                <a:srgbClr val="EEEEEE"/>
              </a:clrFrom>
              <a:clrTo>
                <a:srgbClr val="EEEEE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3743" y="3018065"/>
            <a:ext cx="3683538" cy="82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671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8800" dirty="0">
                <a:solidFill>
                  <a:srgbClr val="FFE389"/>
                </a:solidFill>
                <a:latin typeface="Amatic SC" panose="00000500000000000000" pitchFamily="2" charset="-79"/>
                <a:cs typeface="Amatic SC" panose="00000500000000000000" pitchFamily="2" charset="-79"/>
              </a:rPr>
              <a:t>Practise </a:t>
            </a:r>
            <a:r>
              <a:rPr lang="en-NZ" sz="8800" dirty="0">
                <a:solidFill>
                  <a:srgbClr val="FFE389"/>
                </a:solidFill>
                <a:latin typeface="Amatic SC" panose="00000500000000000000" pitchFamily="2" charset="-79"/>
                <a:cs typeface="Amatic SC" panose="00000500000000000000" pitchFamily="2" charset="-79"/>
              </a:rPr>
              <a:t>hospitality</a:t>
            </a:r>
            <a:endParaRPr lang="en-NZ" sz="8800" dirty="0">
              <a:solidFill>
                <a:srgbClr val="FFE389"/>
              </a:solidFill>
              <a:latin typeface="Amatic SC" panose="00000500000000000000" pitchFamily="2" charset="-79"/>
              <a:cs typeface="Amatic SC" panose="00000500000000000000" pitchFamily="2" charset="-79"/>
            </a:endParaRPr>
          </a:p>
        </p:txBody>
      </p:sp>
      <p:sp>
        <p:nvSpPr>
          <p:cNvPr id="3" name="Content Placeholder 2"/>
          <p:cNvSpPr>
            <a:spLocks noGrp="1"/>
          </p:cNvSpPr>
          <p:nvPr>
            <p:ph idx="1"/>
          </p:nvPr>
        </p:nvSpPr>
        <p:spPr/>
        <p:txBody>
          <a:bodyPr/>
          <a:lstStyle/>
          <a:p>
            <a:r>
              <a:rPr lang="en-NZ" i="1" dirty="0"/>
              <a:t>“Hospitality is always an act that benefits the host even more than the guest. The concept of hospitality arose in ancient times when the reciprocity [exchanging things with others for mutual benefit] was easier to see: … in nomadic cultures, the food and shelter one gave to a stranger yesterday is the food and shelter one hopes to receive from a stranger tomorrow. By offering hospitality, one participates in the endless re-weaving of a social fabric on which all can depend-thus the gift of sustenance for the guest becomes a gift of hope for the host.”</a:t>
            </a:r>
            <a:endParaRPr lang="en-NZ" dirty="0"/>
          </a:p>
          <a:p>
            <a:pPr algn="r"/>
            <a:r>
              <a:rPr lang="en-NZ" sz="2400" dirty="0"/>
              <a:t>Parker</a:t>
            </a:r>
            <a:r>
              <a:rPr lang="en-NZ" dirty="0"/>
              <a:t> J. Palmer</a:t>
            </a:r>
          </a:p>
          <a:p>
            <a:endParaRPr lang="en-NZ" dirty="0"/>
          </a:p>
        </p:txBody>
      </p:sp>
    </p:spTree>
    <p:extLst>
      <p:ext uri="{BB962C8B-B14F-4D97-AF65-F5344CB8AC3E}">
        <p14:creationId xmlns:p14="http://schemas.microsoft.com/office/powerpoint/2010/main" val="1774663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2145</TotalTime>
  <Words>2245</Words>
  <Application>Microsoft Office PowerPoint</Application>
  <PresentationFormat>Widescreen</PresentationFormat>
  <Paragraphs>107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Amatic SC</vt:lpstr>
      <vt:lpstr>Arial</vt:lpstr>
      <vt:lpstr>Calibri</vt:lpstr>
      <vt:lpstr>Calibri Light</vt:lpstr>
      <vt:lpstr>Office Theme</vt:lpstr>
      <vt:lpstr>Redemptive Family  Week 1: FAMILY</vt:lpstr>
      <vt:lpstr>PowerPoint Presentation</vt:lpstr>
      <vt:lpstr>We are Family</vt:lpstr>
      <vt:lpstr>We are Family</vt:lpstr>
      <vt:lpstr>We are Family</vt:lpstr>
      <vt:lpstr>PowerPoint Presentation</vt:lpstr>
      <vt:lpstr>What do we want to be known for?</vt:lpstr>
      <vt:lpstr>PowerPoint Presentation</vt:lpstr>
      <vt:lpstr>Practise hospitality</vt:lpstr>
      <vt:lpstr>Practise hospitality</vt:lpstr>
      <vt:lpstr>How will outsiders be able to experience our church family?</vt:lpstr>
      <vt:lpstr>PowerPoint Presentation</vt:lpstr>
      <vt:lpstr>PowerPoint Presentation</vt:lpstr>
      <vt:lpstr>The Family of God in action</vt:lpstr>
      <vt:lpstr>Redemptive Family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22</cp:revision>
  <dcterms:created xsi:type="dcterms:W3CDTF">2019-08-20T01:45:48Z</dcterms:created>
  <dcterms:modified xsi:type="dcterms:W3CDTF">2019-08-22T02:14:34Z</dcterms:modified>
</cp:coreProperties>
</file>