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6" r:id="rId9"/>
    <p:sldId id="263" r:id="rId10"/>
    <p:sldId id="264" r:id="rId11"/>
    <p:sldId id="265"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27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24" autoAdjust="0"/>
    <p:restoredTop sz="67838" autoAdjust="0"/>
  </p:normalViewPr>
  <p:slideViewPr>
    <p:cSldViewPr snapToGrid="0">
      <p:cViewPr>
        <p:scale>
          <a:sx n="50" d="100"/>
          <a:sy n="50" d="100"/>
        </p:scale>
        <p:origin x="786" y="390"/>
      </p:cViewPr>
      <p:guideLst/>
    </p:cSldViewPr>
  </p:slideViewPr>
  <p:outlineViewPr>
    <p:cViewPr>
      <p:scale>
        <a:sx n="33" d="100"/>
        <a:sy n="33" d="100"/>
      </p:scale>
      <p:origin x="0" y="-4158"/>
    </p:cViewPr>
  </p:outlineViewPr>
  <p:notesTextViewPr>
    <p:cViewPr>
      <p:scale>
        <a:sx n="1" d="1"/>
        <a:sy n="1" d="1"/>
      </p:scale>
      <p:origin x="0" y="0"/>
    </p:cViewPr>
  </p:notesTextViewPr>
  <p:notesViewPr>
    <p:cSldViewPr snapToGrid="0">
      <p:cViewPr varScale="1">
        <p:scale>
          <a:sx n="75" d="100"/>
          <a:sy n="75" d="100"/>
        </p:scale>
        <p:origin x="1821"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E2E49A-2E94-4357-B122-71A2F08BB9A9}" type="datetimeFigureOut">
              <a:rPr lang="en-NZ" smtClean="0"/>
              <a:t>22/02/2020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6DBF4-8919-4786-B39E-2148A558F7BF}" type="slidenum">
              <a:rPr lang="en-NZ" smtClean="0"/>
              <a:t>‹#›</a:t>
            </a:fld>
            <a:endParaRPr lang="en-NZ"/>
          </a:p>
        </p:txBody>
      </p:sp>
    </p:spTree>
    <p:extLst>
      <p:ext uri="{BB962C8B-B14F-4D97-AF65-F5344CB8AC3E}">
        <p14:creationId xmlns:p14="http://schemas.microsoft.com/office/powerpoint/2010/main" val="2354873839"/>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400" kern="1200" baseline="0">
        <a:solidFill>
          <a:schemeClr val="tx1"/>
        </a:solidFill>
        <a:latin typeface="+mn-lt"/>
        <a:ea typeface="+mn-ea"/>
        <a:cs typeface="+mn-cs"/>
      </a:defRPr>
    </a:lvl2pPr>
    <a:lvl3pPr marL="914400" algn="l" defTabSz="914400" rtl="0" eaLnBrk="1" latinLnBrk="0" hangingPunct="1">
      <a:defRPr sz="1400" kern="1200" baseline="0">
        <a:solidFill>
          <a:schemeClr val="tx1"/>
        </a:solidFill>
        <a:latin typeface="+mn-lt"/>
        <a:ea typeface="+mn-ea"/>
        <a:cs typeface="+mn-cs"/>
      </a:defRPr>
    </a:lvl3pPr>
    <a:lvl4pPr marL="1371600" algn="l" defTabSz="914400" rtl="0" eaLnBrk="1" latinLnBrk="0" hangingPunct="1">
      <a:defRPr sz="1400" kern="1200" baseline="0">
        <a:solidFill>
          <a:schemeClr val="tx1"/>
        </a:solidFill>
        <a:latin typeface="+mn-lt"/>
        <a:ea typeface="+mn-ea"/>
        <a:cs typeface="+mn-cs"/>
      </a:defRPr>
    </a:lvl4pPr>
    <a:lvl5pPr marL="1828800" algn="l" defTabSz="914400" rtl="0" eaLnBrk="1" latinLnBrk="0" hangingPunct="1">
      <a:defRPr sz="1400" kern="1200" baseline="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Temple_in_Jerusalem" TargetMode="External"/><Relationship Id="rId3" Type="http://schemas.openxmlformats.org/officeDocument/2006/relationships/hyperlink" Target="https://en.wikipedia.org/wiki/Psalms" TargetMode="External"/><Relationship Id="rId7" Type="http://schemas.openxmlformats.org/officeDocument/2006/relationships/hyperlink" Target="https://en.wikipedia.org/wiki/Levit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271,16,Slide 16"/><Relationship Id="rId5" Type="http://schemas.openxmlformats.org/officeDocument/2006/relationships/hyperlink" Target="https://en.wikipedia.org/wiki/Three_pilgrim_festivals" TargetMode="External"/><Relationship Id="rId4" Type="http://schemas.openxmlformats.org/officeDocument/2006/relationships/hyperlink" Target="https://en.wikipedia.org/wiki/Jerusale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946DBF4-8919-4786-B39E-2148A558F7BF}" type="slidenum">
              <a:rPr lang="en-NZ" smtClean="0"/>
              <a:t>1</a:t>
            </a:fld>
            <a:endParaRPr lang="en-NZ"/>
          </a:p>
        </p:txBody>
      </p:sp>
    </p:spTree>
    <p:extLst>
      <p:ext uri="{BB962C8B-B14F-4D97-AF65-F5344CB8AC3E}">
        <p14:creationId xmlns:p14="http://schemas.microsoft.com/office/powerpoint/2010/main" val="121918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946DBF4-8919-4786-B39E-2148A558F7BF}" type="slidenum">
              <a:rPr lang="en-NZ" smtClean="0"/>
              <a:t>10</a:t>
            </a:fld>
            <a:endParaRPr lang="en-NZ"/>
          </a:p>
        </p:txBody>
      </p:sp>
    </p:spTree>
    <p:extLst>
      <p:ext uri="{BB962C8B-B14F-4D97-AF65-F5344CB8AC3E}">
        <p14:creationId xmlns:p14="http://schemas.microsoft.com/office/powerpoint/2010/main" val="1468122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946DBF4-8919-4786-B39E-2148A558F7BF}" type="slidenum">
              <a:rPr lang="en-NZ" smtClean="0"/>
              <a:t>11</a:t>
            </a:fld>
            <a:endParaRPr lang="en-NZ"/>
          </a:p>
        </p:txBody>
      </p:sp>
    </p:spTree>
    <p:extLst>
      <p:ext uri="{BB962C8B-B14F-4D97-AF65-F5344CB8AC3E}">
        <p14:creationId xmlns:p14="http://schemas.microsoft.com/office/powerpoint/2010/main" val="2879827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946DBF4-8919-4786-B39E-2148A558F7BF}" type="slidenum">
              <a:rPr lang="en-NZ" smtClean="0"/>
              <a:t>12</a:t>
            </a:fld>
            <a:endParaRPr lang="en-NZ"/>
          </a:p>
        </p:txBody>
      </p:sp>
    </p:spTree>
    <p:extLst>
      <p:ext uri="{BB962C8B-B14F-4D97-AF65-F5344CB8AC3E}">
        <p14:creationId xmlns:p14="http://schemas.microsoft.com/office/powerpoint/2010/main" val="3214003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946DBF4-8919-4786-B39E-2148A558F7BF}" type="slidenum">
              <a:rPr lang="en-NZ" smtClean="0"/>
              <a:t>13</a:t>
            </a:fld>
            <a:endParaRPr lang="en-NZ"/>
          </a:p>
        </p:txBody>
      </p:sp>
    </p:spTree>
    <p:extLst>
      <p:ext uri="{BB962C8B-B14F-4D97-AF65-F5344CB8AC3E}">
        <p14:creationId xmlns:p14="http://schemas.microsoft.com/office/powerpoint/2010/main" val="2992201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946DBF4-8919-4786-B39E-2148A558F7BF}" type="slidenum">
              <a:rPr lang="en-NZ" smtClean="0"/>
              <a:t>14</a:t>
            </a:fld>
            <a:endParaRPr lang="en-NZ"/>
          </a:p>
        </p:txBody>
      </p:sp>
    </p:spTree>
    <p:extLst>
      <p:ext uri="{BB962C8B-B14F-4D97-AF65-F5344CB8AC3E}">
        <p14:creationId xmlns:p14="http://schemas.microsoft.com/office/powerpoint/2010/main" val="1459073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946DBF4-8919-4786-B39E-2148A558F7BF}" type="slidenum">
              <a:rPr lang="en-NZ" smtClean="0"/>
              <a:t>15</a:t>
            </a:fld>
            <a:endParaRPr lang="en-NZ"/>
          </a:p>
        </p:txBody>
      </p:sp>
    </p:spTree>
    <p:extLst>
      <p:ext uri="{BB962C8B-B14F-4D97-AF65-F5344CB8AC3E}">
        <p14:creationId xmlns:p14="http://schemas.microsoft.com/office/powerpoint/2010/main" val="4012319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946DBF4-8919-4786-B39E-2148A558F7BF}" type="slidenum">
              <a:rPr lang="en-NZ" smtClean="0"/>
              <a:t>16</a:t>
            </a:fld>
            <a:endParaRPr lang="en-NZ"/>
          </a:p>
        </p:txBody>
      </p:sp>
    </p:spTree>
    <p:extLst>
      <p:ext uri="{BB962C8B-B14F-4D97-AF65-F5344CB8AC3E}">
        <p14:creationId xmlns:p14="http://schemas.microsoft.com/office/powerpoint/2010/main" val="527800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946DBF4-8919-4786-B39E-2148A558F7BF}" type="slidenum">
              <a:rPr lang="en-NZ" smtClean="0"/>
              <a:t>17</a:t>
            </a:fld>
            <a:endParaRPr lang="en-NZ"/>
          </a:p>
        </p:txBody>
      </p:sp>
    </p:spTree>
    <p:extLst>
      <p:ext uri="{BB962C8B-B14F-4D97-AF65-F5344CB8AC3E}">
        <p14:creationId xmlns:p14="http://schemas.microsoft.com/office/powerpoint/2010/main" val="2654149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kern="1200" baseline="30000" dirty="0" smtClean="0">
                <a:solidFill>
                  <a:schemeClr val="tx1"/>
                </a:solidFill>
                <a:effectLst/>
                <a:latin typeface="+mn-lt"/>
                <a:ea typeface="+mn-ea"/>
                <a:cs typeface="+mn-cs"/>
              </a:rPr>
              <a:t>14 </a:t>
            </a:r>
            <a:r>
              <a:rPr lang="en-NZ" sz="1200" b="0" i="0" kern="1200" dirty="0" smtClean="0">
                <a:solidFill>
                  <a:schemeClr val="tx1"/>
                </a:solidFill>
                <a:effectLst/>
                <a:latin typeface="+mn-lt"/>
                <a:ea typeface="+mn-ea"/>
                <a:cs typeface="+mn-cs"/>
              </a:rPr>
              <a:t>‘You are the light of the world. A town built on a hill cannot be hidden. </a:t>
            </a:r>
            <a:r>
              <a:rPr lang="en-NZ" sz="1200" b="1" i="0" kern="1200" baseline="30000" dirty="0" smtClean="0">
                <a:solidFill>
                  <a:schemeClr val="tx1"/>
                </a:solidFill>
                <a:effectLst/>
                <a:latin typeface="+mn-lt"/>
                <a:ea typeface="+mn-ea"/>
                <a:cs typeface="+mn-cs"/>
              </a:rPr>
              <a:t>15 </a:t>
            </a:r>
            <a:r>
              <a:rPr lang="en-NZ" sz="1200" b="0" i="0" kern="1200" dirty="0" smtClean="0">
                <a:solidFill>
                  <a:schemeClr val="tx1"/>
                </a:solidFill>
                <a:effectLst/>
                <a:latin typeface="+mn-lt"/>
                <a:ea typeface="+mn-ea"/>
                <a:cs typeface="+mn-cs"/>
              </a:rPr>
              <a:t>Neither do people light a lamp and put it under a bowl. Instead they put it on its stand, and it gives light to everyone in the house. </a:t>
            </a:r>
            <a:r>
              <a:rPr lang="en-NZ" sz="1200" b="1" i="0" kern="1200" baseline="30000" dirty="0" smtClean="0">
                <a:solidFill>
                  <a:schemeClr val="tx1"/>
                </a:solidFill>
                <a:effectLst/>
                <a:latin typeface="+mn-lt"/>
                <a:ea typeface="+mn-ea"/>
                <a:cs typeface="+mn-cs"/>
              </a:rPr>
              <a:t>16 </a:t>
            </a:r>
            <a:r>
              <a:rPr lang="en-NZ" sz="1200" b="0" i="0" kern="1200" dirty="0" smtClean="0">
                <a:solidFill>
                  <a:schemeClr val="tx1"/>
                </a:solidFill>
                <a:effectLst/>
                <a:latin typeface="+mn-lt"/>
                <a:ea typeface="+mn-ea"/>
                <a:cs typeface="+mn-cs"/>
              </a:rPr>
              <a:t>In the same way, let your light shine before others, that they may see your good deeds and glorify your Father in heaven.</a:t>
            </a:r>
            <a:r>
              <a:rPr lang="en-NZ" sz="1200" b="1" i="0" kern="1200" baseline="30000" dirty="0" smtClean="0">
                <a:solidFill>
                  <a:schemeClr val="tx1"/>
                </a:solidFill>
                <a:effectLst/>
                <a:latin typeface="+mn-lt"/>
                <a:ea typeface="+mn-ea"/>
                <a:cs typeface="+mn-cs"/>
              </a:rPr>
              <a:t> 14 </a:t>
            </a:r>
            <a:r>
              <a:rPr lang="en-NZ" sz="1200" b="0" i="0" kern="1200" dirty="0" smtClean="0">
                <a:solidFill>
                  <a:schemeClr val="tx1"/>
                </a:solidFill>
                <a:effectLst/>
                <a:latin typeface="+mn-lt"/>
                <a:ea typeface="+mn-ea"/>
                <a:cs typeface="+mn-cs"/>
              </a:rPr>
              <a:t>‘You are the light of the world. A town built on a hill cannot be hidden. </a:t>
            </a:r>
            <a:r>
              <a:rPr lang="en-NZ" sz="1200" b="1" i="0" kern="1200" baseline="30000" dirty="0" smtClean="0">
                <a:solidFill>
                  <a:schemeClr val="tx1"/>
                </a:solidFill>
                <a:effectLst/>
                <a:latin typeface="+mn-lt"/>
                <a:ea typeface="+mn-ea"/>
                <a:cs typeface="+mn-cs"/>
              </a:rPr>
              <a:t>15 </a:t>
            </a:r>
            <a:r>
              <a:rPr lang="en-NZ" sz="1200" b="0" i="0" kern="1200" dirty="0" smtClean="0">
                <a:solidFill>
                  <a:schemeClr val="tx1"/>
                </a:solidFill>
                <a:effectLst/>
                <a:latin typeface="+mn-lt"/>
                <a:ea typeface="+mn-ea"/>
                <a:cs typeface="+mn-cs"/>
              </a:rPr>
              <a:t>Neither do people light a lamp and put it under a bowl. Instead they put it on its stand, and it gives light to everyone in the house. </a:t>
            </a:r>
            <a:r>
              <a:rPr lang="en-NZ" sz="1200" b="1" i="0" kern="1200" baseline="30000" dirty="0" smtClean="0">
                <a:solidFill>
                  <a:schemeClr val="tx1"/>
                </a:solidFill>
                <a:effectLst/>
                <a:latin typeface="+mn-lt"/>
                <a:ea typeface="+mn-ea"/>
                <a:cs typeface="+mn-cs"/>
              </a:rPr>
              <a:t>16 </a:t>
            </a:r>
            <a:r>
              <a:rPr lang="en-NZ" sz="1200" b="0" i="0" kern="1200" dirty="0" smtClean="0">
                <a:solidFill>
                  <a:schemeClr val="tx1"/>
                </a:solidFill>
                <a:effectLst/>
                <a:latin typeface="+mn-lt"/>
                <a:ea typeface="+mn-ea"/>
                <a:cs typeface="+mn-cs"/>
              </a:rPr>
              <a:t>In the same way, let your light shine before others, that they may see your good deeds and glorify your Father in heaven.</a:t>
            </a:r>
            <a:r>
              <a:rPr lang="en-NZ" b="1" dirty="0" smtClean="0"/>
              <a:t> Remember</a:t>
            </a:r>
            <a:endParaRPr lang="en-NZ" dirty="0"/>
          </a:p>
        </p:txBody>
      </p:sp>
      <p:sp>
        <p:nvSpPr>
          <p:cNvPr id="4" name="Slide Number Placeholder 3"/>
          <p:cNvSpPr>
            <a:spLocks noGrp="1"/>
          </p:cNvSpPr>
          <p:nvPr>
            <p:ph type="sldNum" sz="quarter" idx="10"/>
          </p:nvPr>
        </p:nvSpPr>
        <p:spPr/>
        <p:txBody>
          <a:bodyPr/>
          <a:lstStyle/>
          <a:p>
            <a:fld id="{6946DBF4-8919-4786-B39E-2148A558F7BF}" type="slidenum">
              <a:rPr lang="en-NZ" smtClean="0"/>
              <a:t>18</a:t>
            </a:fld>
            <a:endParaRPr lang="en-NZ"/>
          </a:p>
        </p:txBody>
      </p:sp>
    </p:spTree>
    <p:extLst>
      <p:ext uri="{BB962C8B-B14F-4D97-AF65-F5344CB8AC3E}">
        <p14:creationId xmlns:p14="http://schemas.microsoft.com/office/powerpoint/2010/main" val="1737817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Song of Ascents is a title given to fifteen of the </a:t>
            </a:r>
            <a:r>
              <a:rPr lang="en-NZ" sz="1200" kern="1200" dirty="0" smtClean="0">
                <a:solidFill>
                  <a:schemeClr val="tx1"/>
                </a:solidFill>
                <a:effectLst/>
                <a:latin typeface="+mn-lt"/>
                <a:ea typeface="+mn-ea"/>
                <a:cs typeface="+mn-cs"/>
                <a:hlinkClick r:id="rId3" tooltip="Psalms"/>
              </a:rPr>
              <a:t>Psalms</a:t>
            </a:r>
            <a:r>
              <a:rPr lang="en-NZ" sz="1200" kern="1200" dirty="0" smtClean="0">
                <a:solidFill>
                  <a:schemeClr val="tx1"/>
                </a:solidFill>
                <a:effectLst/>
                <a:latin typeface="+mn-lt"/>
                <a:ea typeface="+mn-ea"/>
                <a:cs typeface="+mn-cs"/>
              </a:rPr>
              <a:t>, 120–134 Many scholars believe the title indicates that these psalms were sung by worshippers as they ascended the road to </a:t>
            </a:r>
            <a:r>
              <a:rPr lang="en-NZ" sz="1200" kern="1200" dirty="0" smtClean="0">
                <a:solidFill>
                  <a:schemeClr val="tx1"/>
                </a:solidFill>
                <a:effectLst/>
                <a:latin typeface="+mn-lt"/>
                <a:ea typeface="+mn-ea"/>
                <a:cs typeface="+mn-cs"/>
                <a:hlinkClick r:id="rId4" tooltip="Jerusalem"/>
              </a:rPr>
              <a:t>Jerusalem</a:t>
            </a:r>
            <a:r>
              <a:rPr lang="en-NZ" sz="1200" kern="1200" dirty="0" smtClean="0">
                <a:solidFill>
                  <a:schemeClr val="tx1"/>
                </a:solidFill>
                <a:effectLst/>
                <a:latin typeface="+mn-lt"/>
                <a:ea typeface="+mn-ea"/>
                <a:cs typeface="+mn-cs"/>
              </a:rPr>
              <a:t> to attend the </a:t>
            </a:r>
            <a:r>
              <a:rPr lang="en-NZ" sz="1200" kern="1200" dirty="0" smtClean="0">
                <a:solidFill>
                  <a:schemeClr val="tx1"/>
                </a:solidFill>
                <a:effectLst/>
                <a:latin typeface="+mn-lt"/>
                <a:ea typeface="+mn-ea"/>
                <a:cs typeface="+mn-cs"/>
                <a:hlinkClick r:id="rId5" tooltip="Three pilgrim festivals"/>
              </a:rPr>
              <a:t>three pilgrim festivals</a:t>
            </a:r>
            <a:r>
              <a:rPr lang="en-NZ" sz="1200" kern="120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hlinkClick r:id="rId6"/>
              </a:rPr>
              <a:t>Deuteronomy 16:16</a:t>
            </a:r>
            <a:r>
              <a:rPr lang="en-NZ" sz="1200" kern="1200" dirty="0" smtClean="0">
                <a:solidFill>
                  <a:schemeClr val="tx1"/>
                </a:solidFill>
                <a:effectLst/>
                <a:latin typeface="+mn-lt"/>
                <a:ea typeface="+mn-ea"/>
                <a:cs typeface="+mn-cs"/>
              </a:rPr>
              <a:t>). Others think they were sung by the </a:t>
            </a:r>
            <a:r>
              <a:rPr lang="en-NZ" sz="1200" kern="1200" dirty="0" smtClean="0">
                <a:solidFill>
                  <a:schemeClr val="tx1"/>
                </a:solidFill>
                <a:effectLst/>
                <a:latin typeface="+mn-lt"/>
                <a:ea typeface="+mn-ea"/>
                <a:cs typeface="+mn-cs"/>
                <a:hlinkClick r:id="rId7" tooltip="Levite"/>
              </a:rPr>
              <a:t>Levite</a:t>
            </a:r>
            <a:r>
              <a:rPr lang="en-NZ" sz="1200" kern="1200" dirty="0" smtClean="0">
                <a:solidFill>
                  <a:schemeClr val="tx1"/>
                </a:solidFill>
                <a:effectLst/>
                <a:latin typeface="+mn-lt"/>
                <a:ea typeface="+mn-ea"/>
                <a:cs typeface="+mn-cs"/>
              </a:rPr>
              <a:t> singers as they ascended the fifteen steps to minister at the </a:t>
            </a:r>
            <a:r>
              <a:rPr lang="en-NZ" sz="1200" kern="1200" dirty="0" smtClean="0">
                <a:solidFill>
                  <a:schemeClr val="tx1"/>
                </a:solidFill>
                <a:effectLst/>
                <a:latin typeface="+mn-lt"/>
                <a:ea typeface="+mn-ea"/>
                <a:cs typeface="+mn-cs"/>
                <a:hlinkClick r:id="rId8" tooltip="Temple in Jerusalem"/>
              </a:rPr>
              <a:t>Temple in Jerusalem</a:t>
            </a:r>
            <a:r>
              <a:rPr lang="en-NZ" sz="1200" kern="1200" dirty="0" smtClean="0">
                <a:solidFill>
                  <a:schemeClr val="tx1"/>
                </a:solidFill>
                <a:effectLst/>
                <a:latin typeface="+mn-lt"/>
                <a:ea typeface="+mn-ea"/>
                <a:cs typeface="+mn-cs"/>
              </a:rPr>
              <a:t>.</a:t>
            </a:r>
          </a:p>
          <a:p>
            <a:endParaRPr lang="en-NZ" dirty="0"/>
          </a:p>
        </p:txBody>
      </p:sp>
      <p:sp>
        <p:nvSpPr>
          <p:cNvPr id="4" name="Slide Number Placeholder 3"/>
          <p:cNvSpPr>
            <a:spLocks noGrp="1"/>
          </p:cNvSpPr>
          <p:nvPr>
            <p:ph type="sldNum" sz="quarter" idx="10"/>
          </p:nvPr>
        </p:nvSpPr>
        <p:spPr/>
        <p:txBody>
          <a:bodyPr/>
          <a:lstStyle/>
          <a:p>
            <a:fld id="{6946DBF4-8919-4786-B39E-2148A558F7BF}" type="slidenum">
              <a:rPr lang="en-NZ" smtClean="0"/>
              <a:t>2</a:t>
            </a:fld>
            <a:endParaRPr lang="en-NZ"/>
          </a:p>
        </p:txBody>
      </p:sp>
    </p:spTree>
    <p:extLst>
      <p:ext uri="{BB962C8B-B14F-4D97-AF65-F5344CB8AC3E}">
        <p14:creationId xmlns:p14="http://schemas.microsoft.com/office/powerpoint/2010/main" val="1069554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smtClean="0"/>
              <a:t>Unless the Lord builds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You can get to the job site early. Have all the council approvals, the architects’ plans, the engineers’ plans, the labour hired and the materials procured, but you might as well sleep in if the Lord isn’t in it!</a:t>
            </a:r>
          </a:p>
          <a:p>
            <a:r>
              <a:rPr lang="en-NZ" sz="1200" b="1" kern="1200" dirty="0" smtClean="0">
                <a:solidFill>
                  <a:schemeClr val="tx1"/>
                </a:solidFill>
                <a:effectLst/>
                <a:latin typeface="+mn-lt"/>
                <a:ea typeface="+mn-ea"/>
                <a:cs typeface="+mn-cs"/>
              </a:rPr>
              <a:t>Futility</a:t>
            </a:r>
          </a:p>
          <a:p>
            <a:r>
              <a:rPr lang="en-NZ" sz="1200" kern="1200" dirty="0" smtClean="0">
                <a:solidFill>
                  <a:schemeClr val="tx1"/>
                </a:solidFill>
                <a:effectLst/>
                <a:latin typeface="+mn-lt"/>
                <a:ea typeface="+mn-ea"/>
                <a:cs typeface="+mn-cs"/>
              </a:rPr>
              <a:t>We talked last week about the futility of working for little gain, like some South Australian wine growers who have lost most or all of their crop of grapes because they taste of smoke following the devastating bush fires. That’s what happens in our lives when we leave God out of our plans. </a:t>
            </a:r>
          </a:p>
          <a:p>
            <a:r>
              <a:rPr lang="en-NZ" sz="1200" b="1" kern="1200" dirty="0" smtClean="0">
                <a:solidFill>
                  <a:schemeClr val="tx1"/>
                </a:solidFill>
                <a:effectLst/>
                <a:latin typeface="+mn-lt"/>
                <a:ea typeface="+mn-ea"/>
                <a:cs typeface="+mn-cs"/>
              </a:rPr>
              <a:t>Work is God’s idea </a:t>
            </a:r>
            <a:r>
              <a:rPr lang="en-NZ" sz="1200" kern="1200" dirty="0" smtClean="0">
                <a:solidFill>
                  <a:schemeClr val="tx1"/>
                </a:solidFill>
                <a:effectLst/>
                <a:latin typeface="+mn-lt"/>
                <a:ea typeface="+mn-ea"/>
                <a:cs typeface="+mn-cs"/>
              </a:rPr>
              <a:t>and it’s what God is himself doing. Children are a great example of the way God actually does most of the work. Making children is relatively easy - although it’s not called” labour” for nothing! They are </a:t>
            </a:r>
            <a:r>
              <a:rPr lang="en-NZ" sz="1200" kern="1200" dirty="0" err="1" smtClean="0">
                <a:solidFill>
                  <a:schemeClr val="tx1"/>
                </a:solidFill>
                <a:effectLst/>
                <a:latin typeface="+mn-lt"/>
                <a:ea typeface="+mn-ea"/>
                <a:cs typeface="+mn-cs"/>
              </a:rPr>
              <a:t>are</a:t>
            </a:r>
            <a:r>
              <a:rPr lang="en-NZ" sz="1200" kern="1200" dirty="0" smtClean="0">
                <a:solidFill>
                  <a:schemeClr val="tx1"/>
                </a:solidFill>
                <a:effectLst/>
                <a:latin typeface="+mn-lt"/>
                <a:ea typeface="+mn-ea"/>
                <a:cs typeface="+mn-cs"/>
              </a:rPr>
              <a:t> a gift from God.</a:t>
            </a:r>
          </a:p>
          <a:p>
            <a:r>
              <a:rPr lang="en-NZ" sz="1200" b="1" kern="1200" dirty="0" smtClean="0">
                <a:solidFill>
                  <a:schemeClr val="tx1"/>
                </a:solidFill>
                <a:effectLst/>
                <a:latin typeface="+mn-lt"/>
                <a:ea typeface="+mn-ea"/>
                <a:cs typeface="+mn-cs"/>
              </a:rPr>
              <a:t>The curse of some people’s lives</a:t>
            </a:r>
            <a:r>
              <a:rPr lang="en-NZ" sz="1200" b="1" kern="1200" baseline="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6946DBF4-8919-4786-B39E-2148A558F7BF}" type="slidenum">
              <a:rPr lang="en-NZ" smtClean="0"/>
              <a:t>3</a:t>
            </a:fld>
            <a:endParaRPr lang="en-NZ"/>
          </a:p>
        </p:txBody>
      </p:sp>
    </p:spTree>
    <p:extLst>
      <p:ext uri="{BB962C8B-B14F-4D97-AF65-F5344CB8AC3E}">
        <p14:creationId xmlns:p14="http://schemas.microsoft.com/office/powerpoint/2010/main" val="3019892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There are two extremes we can fall into: “It’s all up to me!” VS. “Flop on God”</a:t>
            </a:r>
          </a:p>
          <a:p>
            <a:r>
              <a:rPr lang="en-NZ" sz="1200" kern="1200" dirty="0" smtClean="0">
                <a:solidFill>
                  <a:schemeClr val="tx1"/>
                </a:solidFill>
                <a:effectLst/>
                <a:latin typeface="+mn-lt"/>
                <a:ea typeface="+mn-ea"/>
                <a:cs typeface="+mn-cs"/>
              </a:rPr>
              <a:t>Technology, structures, bureaucracies and organisations represent our quest to control our lives and become more and more efficient. Contrast this with the Buddhist idea that “All trouble comes from doing too much therefore do nothing.”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smtClean="0">
                <a:solidFill>
                  <a:schemeClr val="tx1"/>
                </a:solidFill>
                <a:effectLst/>
                <a:latin typeface="+mn-lt"/>
                <a:ea typeface="+mn-ea"/>
                <a:cs typeface="+mn-cs"/>
              </a:rPr>
              <a:t>Meaningful and productive work </a:t>
            </a:r>
            <a:r>
              <a:rPr lang="en-NZ" sz="1200" kern="1200" dirty="0" smtClean="0">
                <a:solidFill>
                  <a:schemeClr val="tx1"/>
                </a:solidFill>
                <a:effectLst/>
                <a:latin typeface="+mn-lt"/>
                <a:ea typeface="+mn-ea"/>
                <a:cs typeface="+mn-cs"/>
              </a:rPr>
              <a:t>… That is what we have been talking about over the past few weeks.</a:t>
            </a:r>
          </a:p>
          <a:p>
            <a:endParaRPr lang="en-NZ" dirty="0"/>
          </a:p>
        </p:txBody>
      </p:sp>
      <p:sp>
        <p:nvSpPr>
          <p:cNvPr id="4" name="Slide Number Placeholder 3"/>
          <p:cNvSpPr>
            <a:spLocks noGrp="1"/>
          </p:cNvSpPr>
          <p:nvPr>
            <p:ph type="sldNum" sz="quarter" idx="10"/>
          </p:nvPr>
        </p:nvSpPr>
        <p:spPr/>
        <p:txBody>
          <a:bodyPr/>
          <a:lstStyle/>
          <a:p>
            <a:fld id="{6946DBF4-8919-4786-B39E-2148A558F7BF}" type="slidenum">
              <a:rPr lang="en-NZ" smtClean="0"/>
              <a:t>4</a:t>
            </a:fld>
            <a:endParaRPr lang="en-NZ"/>
          </a:p>
        </p:txBody>
      </p:sp>
    </p:spTree>
    <p:extLst>
      <p:ext uri="{BB962C8B-B14F-4D97-AF65-F5344CB8AC3E}">
        <p14:creationId xmlns:p14="http://schemas.microsoft.com/office/powerpoint/2010/main" val="251401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946DBF4-8919-4786-B39E-2148A558F7BF}" type="slidenum">
              <a:rPr lang="en-NZ" smtClean="0"/>
              <a:t>5</a:t>
            </a:fld>
            <a:endParaRPr lang="en-NZ"/>
          </a:p>
        </p:txBody>
      </p:sp>
    </p:spTree>
    <p:extLst>
      <p:ext uri="{BB962C8B-B14F-4D97-AF65-F5344CB8AC3E}">
        <p14:creationId xmlns:p14="http://schemas.microsoft.com/office/powerpoint/2010/main" val="3896878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946DBF4-8919-4786-B39E-2148A558F7BF}" type="slidenum">
              <a:rPr lang="en-NZ" smtClean="0"/>
              <a:t>6</a:t>
            </a:fld>
            <a:endParaRPr lang="en-NZ"/>
          </a:p>
        </p:txBody>
      </p:sp>
    </p:spTree>
    <p:extLst>
      <p:ext uri="{BB962C8B-B14F-4D97-AF65-F5344CB8AC3E}">
        <p14:creationId xmlns:p14="http://schemas.microsoft.com/office/powerpoint/2010/main" val="1591501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946DBF4-8919-4786-B39E-2148A558F7BF}" type="slidenum">
              <a:rPr lang="en-NZ" smtClean="0"/>
              <a:t>7</a:t>
            </a:fld>
            <a:endParaRPr lang="en-NZ"/>
          </a:p>
        </p:txBody>
      </p:sp>
    </p:spTree>
    <p:extLst>
      <p:ext uri="{BB962C8B-B14F-4D97-AF65-F5344CB8AC3E}">
        <p14:creationId xmlns:p14="http://schemas.microsoft.com/office/powerpoint/2010/main" val="3701811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kern="1200" baseline="30000" dirty="0" smtClean="0">
                <a:solidFill>
                  <a:schemeClr val="tx1"/>
                </a:solidFill>
                <a:effectLst/>
                <a:latin typeface="+mn-lt"/>
                <a:ea typeface="+mn-ea"/>
                <a:cs typeface="+mn-cs"/>
              </a:rPr>
              <a:t>14 </a:t>
            </a:r>
            <a:r>
              <a:rPr lang="en-NZ" sz="1200" b="0" i="0" kern="1200" dirty="0" smtClean="0">
                <a:solidFill>
                  <a:schemeClr val="tx1"/>
                </a:solidFill>
                <a:effectLst/>
                <a:latin typeface="+mn-lt"/>
                <a:ea typeface="+mn-ea"/>
                <a:cs typeface="+mn-cs"/>
              </a:rPr>
              <a:t>‘You are the light of the world. A town built on a hill cannot be hidden. </a:t>
            </a:r>
            <a:r>
              <a:rPr lang="en-NZ" sz="1200" b="1" i="0" kern="1200" baseline="30000" dirty="0" smtClean="0">
                <a:solidFill>
                  <a:schemeClr val="tx1"/>
                </a:solidFill>
                <a:effectLst/>
                <a:latin typeface="+mn-lt"/>
                <a:ea typeface="+mn-ea"/>
                <a:cs typeface="+mn-cs"/>
              </a:rPr>
              <a:t>15 </a:t>
            </a:r>
            <a:r>
              <a:rPr lang="en-NZ" sz="1200" b="0" i="0" kern="1200" dirty="0" smtClean="0">
                <a:solidFill>
                  <a:schemeClr val="tx1"/>
                </a:solidFill>
                <a:effectLst/>
                <a:latin typeface="+mn-lt"/>
                <a:ea typeface="+mn-ea"/>
                <a:cs typeface="+mn-cs"/>
              </a:rPr>
              <a:t>Neither do people light a lamp and put it under a bowl. Instead they put it on its stand, and it gives light to everyone in the house. </a:t>
            </a:r>
            <a:r>
              <a:rPr lang="en-NZ" sz="1200" b="1" i="0" kern="1200" baseline="30000" dirty="0" smtClean="0">
                <a:solidFill>
                  <a:schemeClr val="tx1"/>
                </a:solidFill>
                <a:effectLst/>
                <a:latin typeface="+mn-lt"/>
                <a:ea typeface="+mn-ea"/>
                <a:cs typeface="+mn-cs"/>
              </a:rPr>
              <a:t>16 </a:t>
            </a:r>
            <a:r>
              <a:rPr lang="en-NZ" sz="1200" b="0" i="0" kern="1200" dirty="0" smtClean="0">
                <a:solidFill>
                  <a:schemeClr val="tx1"/>
                </a:solidFill>
                <a:effectLst/>
                <a:latin typeface="+mn-lt"/>
                <a:ea typeface="+mn-ea"/>
                <a:cs typeface="+mn-cs"/>
              </a:rPr>
              <a:t>In the same way, let your light shine before others, that they may see your good deeds and glorify your Father in heaven.</a:t>
            </a:r>
          </a:p>
          <a:p>
            <a:r>
              <a:rPr lang="en-NZ" sz="1200" b="0" i="0" kern="1200" dirty="0" smtClean="0">
                <a:solidFill>
                  <a:schemeClr val="tx1"/>
                </a:solidFill>
                <a:effectLst/>
                <a:latin typeface="+mn-lt"/>
                <a:ea typeface="+mn-ea"/>
                <a:cs typeface="+mn-cs"/>
              </a:rPr>
              <a:t>Matthew 5:14-16</a:t>
            </a:r>
            <a:endParaRPr lang="en-NZ" dirty="0"/>
          </a:p>
        </p:txBody>
      </p:sp>
      <p:sp>
        <p:nvSpPr>
          <p:cNvPr id="4" name="Slide Number Placeholder 3"/>
          <p:cNvSpPr>
            <a:spLocks noGrp="1"/>
          </p:cNvSpPr>
          <p:nvPr>
            <p:ph type="sldNum" sz="quarter" idx="10"/>
          </p:nvPr>
        </p:nvSpPr>
        <p:spPr/>
        <p:txBody>
          <a:bodyPr/>
          <a:lstStyle/>
          <a:p>
            <a:fld id="{6946DBF4-8919-4786-B39E-2148A558F7BF}" type="slidenum">
              <a:rPr lang="en-NZ" smtClean="0"/>
              <a:t>8</a:t>
            </a:fld>
            <a:endParaRPr lang="en-NZ"/>
          </a:p>
        </p:txBody>
      </p:sp>
    </p:spTree>
    <p:extLst>
      <p:ext uri="{BB962C8B-B14F-4D97-AF65-F5344CB8AC3E}">
        <p14:creationId xmlns:p14="http://schemas.microsoft.com/office/powerpoint/2010/main" val="2650854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946DBF4-8919-4786-B39E-2148A558F7BF}" type="slidenum">
              <a:rPr lang="en-NZ" smtClean="0"/>
              <a:t>9</a:t>
            </a:fld>
            <a:endParaRPr lang="en-NZ"/>
          </a:p>
        </p:txBody>
      </p:sp>
    </p:spTree>
    <p:extLst>
      <p:ext uri="{BB962C8B-B14F-4D97-AF65-F5344CB8AC3E}">
        <p14:creationId xmlns:p14="http://schemas.microsoft.com/office/powerpoint/2010/main" val="379912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D62D03-2E77-43F7-956C-2D314780F9B5}" type="datetimeFigureOut">
              <a:rPr lang="en-NZ" smtClean="0"/>
              <a:t>22/02/2020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4B62A29-BDED-46DD-A510-BEFEFE01DCFC}" type="slidenum">
              <a:rPr lang="en-NZ" smtClean="0"/>
              <a:t>‹#›</a:t>
            </a:fld>
            <a:endParaRPr lang="en-NZ"/>
          </a:p>
        </p:txBody>
      </p:sp>
    </p:spTree>
    <p:extLst>
      <p:ext uri="{BB962C8B-B14F-4D97-AF65-F5344CB8AC3E}">
        <p14:creationId xmlns:p14="http://schemas.microsoft.com/office/powerpoint/2010/main" val="3516336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D62D03-2E77-43F7-956C-2D314780F9B5}" type="datetimeFigureOut">
              <a:rPr lang="en-NZ" smtClean="0"/>
              <a:t>22/02/2020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4B62A29-BDED-46DD-A510-BEFEFE01DCFC}" type="slidenum">
              <a:rPr lang="en-NZ" smtClean="0"/>
              <a:t>‹#›</a:t>
            </a:fld>
            <a:endParaRPr lang="en-NZ"/>
          </a:p>
        </p:txBody>
      </p:sp>
    </p:spTree>
    <p:extLst>
      <p:ext uri="{BB962C8B-B14F-4D97-AF65-F5344CB8AC3E}">
        <p14:creationId xmlns:p14="http://schemas.microsoft.com/office/powerpoint/2010/main" val="2910670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D62D03-2E77-43F7-956C-2D314780F9B5}" type="datetimeFigureOut">
              <a:rPr lang="en-NZ" smtClean="0"/>
              <a:t>22/02/2020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4B62A29-BDED-46DD-A510-BEFEFE01DCFC}" type="slidenum">
              <a:rPr lang="en-NZ" smtClean="0"/>
              <a:t>‹#›</a:t>
            </a:fld>
            <a:endParaRPr lang="en-NZ"/>
          </a:p>
        </p:txBody>
      </p:sp>
    </p:spTree>
    <p:extLst>
      <p:ext uri="{BB962C8B-B14F-4D97-AF65-F5344CB8AC3E}">
        <p14:creationId xmlns:p14="http://schemas.microsoft.com/office/powerpoint/2010/main" val="2640940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D62D03-2E77-43F7-956C-2D314780F9B5}" type="datetimeFigureOut">
              <a:rPr lang="en-NZ" smtClean="0"/>
              <a:t>22/02/2020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4B62A29-BDED-46DD-A510-BEFEFE01DCFC}" type="slidenum">
              <a:rPr lang="en-NZ" smtClean="0"/>
              <a:t>‹#›</a:t>
            </a:fld>
            <a:endParaRPr lang="en-NZ"/>
          </a:p>
        </p:txBody>
      </p:sp>
    </p:spTree>
    <p:extLst>
      <p:ext uri="{BB962C8B-B14F-4D97-AF65-F5344CB8AC3E}">
        <p14:creationId xmlns:p14="http://schemas.microsoft.com/office/powerpoint/2010/main" val="269836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D62D03-2E77-43F7-956C-2D314780F9B5}" type="datetimeFigureOut">
              <a:rPr lang="en-NZ" smtClean="0"/>
              <a:t>22/02/2020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4B62A29-BDED-46DD-A510-BEFEFE01DCFC}" type="slidenum">
              <a:rPr lang="en-NZ" smtClean="0"/>
              <a:t>‹#›</a:t>
            </a:fld>
            <a:endParaRPr lang="en-NZ"/>
          </a:p>
        </p:txBody>
      </p:sp>
    </p:spTree>
    <p:extLst>
      <p:ext uri="{BB962C8B-B14F-4D97-AF65-F5344CB8AC3E}">
        <p14:creationId xmlns:p14="http://schemas.microsoft.com/office/powerpoint/2010/main" val="3316692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D62D03-2E77-43F7-956C-2D314780F9B5}" type="datetimeFigureOut">
              <a:rPr lang="en-NZ" smtClean="0"/>
              <a:t>22/02/2020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4B62A29-BDED-46DD-A510-BEFEFE01DCFC}" type="slidenum">
              <a:rPr lang="en-NZ" smtClean="0"/>
              <a:t>‹#›</a:t>
            </a:fld>
            <a:endParaRPr lang="en-NZ"/>
          </a:p>
        </p:txBody>
      </p:sp>
    </p:spTree>
    <p:extLst>
      <p:ext uri="{BB962C8B-B14F-4D97-AF65-F5344CB8AC3E}">
        <p14:creationId xmlns:p14="http://schemas.microsoft.com/office/powerpoint/2010/main" val="114764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D62D03-2E77-43F7-956C-2D314780F9B5}" type="datetimeFigureOut">
              <a:rPr lang="en-NZ" smtClean="0"/>
              <a:t>22/02/2020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4B62A29-BDED-46DD-A510-BEFEFE01DCFC}" type="slidenum">
              <a:rPr lang="en-NZ" smtClean="0"/>
              <a:t>‹#›</a:t>
            </a:fld>
            <a:endParaRPr lang="en-NZ"/>
          </a:p>
        </p:txBody>
      </p:sp>
    </p:spTree>
    <p:extLst>
      <p:ext uri="{BB962C8B-B14F-4D97-AF65-F5344CB8AC3E}">
        <p14:creationId xmlns:p14="http://schemas.microsoft.com/office/powerpoint/2010/main" val="48684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D62D03-2E77-43F7-956C-2D314780F9B5}" type="datetimeFigureOut">
              <a:rPr lang="en-NZ" smtClean="0"/>
              <a:t>22/02/2020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4B62A29-BDED-46DD-A510-BEFEFE01DCFC}" type="slidenum">
              <a:rPr lang="en-NZ" smtClean="0"/>
              <a:t>‹#›</a:t>
            </a:fld>
            <a:endParaRPr lang="en-NZ"/>
          </a:p>
        </p:txBody>
      </p:sp>
    </p:spTree>
    <p:extLst>
      <p:ext uri="{BB962C8B-B14F-4D97-AF65-F5344CB8AC3E}">
        <p14:creationId xmlns:p14="http://schemas.microsoft.com/office/powerpoint/2010/main" val="97514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62D03-2E77-43F7-956C-2D314780F9B5}" type="datetimeFigureOut">
              <a:rPr lang="en-NZ" smtClean="0"/>
              <a:t>22/02/2020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4B62A29-BDED-46DD-A510-BEFEFE01DCFC}" type="slidenum">
              <a:rPr lang="en-NZ" smtClean="0"/>
              <a:t>‹#›</a:t>
            </a:fld>
            <a:endParaRPr lang="en-NZ"/>
          </a:p>
        </p:txBody>
      </p:sp>
    </p:spTree>
    <p:extLst>
      <p:ext uri="{BB962C8B-B14F-4D97-AF65-F5344CB8AC3E}">
        <p14:creationId xmlns:p14="http://schemas.microsoft.com/office/powerpoint/2010/main" val="208291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D62D03-2E77-43F7-956C-2D314780F9B5}" type="datetimeFigureOut">
              <a:rPr lang="en-NZ" smtClean="0"/>
              <a:t>22/02/2020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4B62A29-BDED-46DD-A510-BEFEFE01DCFC}" type="slidenum">
              <a:rPr lang="en-NZ" smtClean="0"/>
              <a:t>‹#›</a:t>
            </a:fld>
            <a:endParaRPr lang="en-NZ"/>
          </a:p>
        </p:txBody>
      </p:sp>
    </p:spTree>
    <p:extLst>
      <p:ext uri="{BB962C8B-B14F-4D97-AF65-F5344CB8AC3E}">
        <p14:creationId xmlns:p14="http://schemas.microsoft.com/office/powerpoint/2010/main" val="49795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D62D03-2E77-43F7-956C-2D314780F9B5}" type="datetimeFigureOut">
              <a:rPr lang="en-NZ" smtClean="0"/>
              <a:t>22/02/2020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4B62A29-BDED-46DD-A510-BEFEFE01DCFC}" type="slidenum">
              <a:rPr lang="en-NZ" smtClean="0"/>
              <a:t>‹#›</a:t>
            </a:fld>
            <a:endParaRPr lang="en-NZ"/>
          </a:p>
        </p:txBody>
      </p:sp>
    </p:spTree>
    <p:extLst>
      <p:ext uri="{BB962C8B-B14F-4D97-AF65-F5344CB8AC3E}">
        <p14:creationId xmlns:p14="http://schemas.microsoft.com/office/powerpoint/2010/main" val="71601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62D03-2E77-43F7-956C-2D314780F9B5}" type="datetimeFigureOut">
              <a:rPr lang="en-NZ" smtClean="0"/>
              <a:t>22/02/2020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62A29-BDED-46DD-A510-BEFEFE01DCFC}" type="slidenum">
              <a:rPr lang="en-NZ" smtClean="0"/>
              <a:t>‹#›</a:t>
            </a:fld>
            <a:endParaRPr lang="en-NZ"/>
          </a:p>
        </p:txBody>
      </p:sp>
    </p:spTree>
    <p:extLst>
      <p:ext uri="{BB962C8B-B14F-4D97-AF65-F5344CB8AC3E}">
        <p14:creationId xmlns:p14="http://schemas.microsoft.com/office/powerpoint/2010/main" val="35129614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fen-NIVUK-16124a"/><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b="1" dirty="0"/>
              <a:t>“</a:t>
            </a:r>
            <a:r>
              <a:rPr lang="en-NZ" sz="9600" b="1" dirty="0">
                <a:latin typeface="Freestyle Script" panose="030804020302050B0404" pitchFamily="66" charset="0"/>
              </a:rPr>
              <a:t>Let us Begin</a:t>
            </a:r>
            <a:r>
              <a:rPr lang="en-NZ" sz="9600" b="1" dirty="0" smtClean="0">
                <a:latin typeface="Freestyle Script" panose="030804020302050B0404" pitchFamily="66" charset="0"/>
              </a:rPr>
              <a:t>!”</a:t>
            </a:r>
            <a:endParaRPr lang="en-NZ" sz="9600" dirty="0">
              <a:latin typeface="Freestyle Script" panose="030804020302050B0404" pitchFamily="66" charset="0"/>
            </a:endParaRPr>
          </a:p>
        </p:txBody>
      </p:sp>
      <p:sp>
        <p:nvSpPr>
          <p:cNvPr id="3" name="Subtitle 2"/>
          <p:cNvSpPr>
            <a:spLocks noGrp="1"/>
          </p:cNvSpPr>
          <p:nvPr>
            <p:ph type="subTitle" idx="1"/>
          </p:nvPr>
        </p:nvSpPr>
        <p:spPr/>
        <p:txBody>
          <a:bodyPr/>
          <a:lstStyle/>
          <a:p>
            <a:r>
              <a:rPr lang="en-NZ" sz="3600" b="1" dirty="0"/>
              <a:t>Psalm 127</a:t>
            </a:r>
            <a:endParaRPr lang="en-NZ" sz="3600" dirty="0"/>
          </a:p>
          <a:p>
            <a:endParaRPr lang="en-NZ" dirty="0"/>
          </a:p>
        </p:txBody>
      </p:sp>
    </p:spTree>
    <p:extLst>
      <p:ext uri="{BB962C8B-B14F-4D97-AF65-F5344CB8AC3E}">
        <p14:creationId xmlns:p14="http://schemas.microsoft.com/office/powerpoint/2010/main" val="3600110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31457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a:xfrm>
            <a:off x="390525" y="2310543"/>
            <a:ext cx="10963275" cy="3866419"/>
          </a:xfrm>
        </p:spPr>
        <p:txBody>
          <a:bodyPr/>
          <a:lstStyle/>
          <a:p>
            <a:pPr marL="0" indent="0">
              <a:buNone/>
            </a:pPr>
            <a:r>
              <a:rPr lang="en-NZ" dirty="0"/>
              <a:t>After the woman poured very expensive perfume on Jesus' head, he said that what she had done would be told wherever the gospel is preached, in memory of her. (Mark 14:3-9). A commemorative donation is one made to remember someone for their good deeds inspired by their faith. It is not meant to exalt that person, but to give glory to God for their life.</a:t>
            </a:r>
          </a:p>
          <a:p>
            <a:endParaRPr lang="en-NZ" dirty="0"/>
          </a:p>
        </p:txBody>
      </p:sp>
      <p:pic>
        <p:nvPicPr>
          <p:cNvPr id="4" name="Picture 3"/>
          <p:cNvPicPr>
            <a:picLocks noChangeAspect="1"/>
          </p:cNvPicPr>
          <p:nvPr/>
        </p:nvPicPr>
        <p:blipFill>
          <a:blip r:embed="rId3"/>
          <a:stretch>
            <a:fillRect/>
          </a:stretch>
        </p:blipFill>
        <p:spPr>
          <a:xfrm>
            <a:off x="0" y="0"/>
            <a:ext cx="12192000" cy="2310544"/>
          </a:xfrm>
          <a:prstGeom prst="rect">
            <a:avLst/>
          </a:prstGeom>
        </p:spPr>
      </p:pic>
      <p:pic>
        <p:nvPicPr>
          <p:cNvPr id="5" name="Picture 4"/>
          <p:cNvPicPr>
            <a:picLocks noChangeAspect="1"/>
          </p:cNvPicPr>
          <p:nvPr/>
        </p:nvPicPr>
        <p:blipFill rotWithShape="1">
          <a:blip r:embed="rId4"/>
          <a:srcRect t="6719"/>
          <a:stretch/>
        </p:blipFill>
        <p:spPr>
          <a:xfrm>
            <a:off x="-291684" y="4400550"/>
            <a:ext cx="12483684" cy="2247900"/>
          </a:xfrm>
          <a:prstGeom prst="rect">
            <a:avLst/>
          </a:prstGeom>
        </p:spPr>
      </p:pic>
    </p:spTree>
    <p:extLst>
      <p:ext uri="{BB962C8B-B14F-4D97-AF65-F5344CB8AC3E}">
        <p14:creationId xmlns:p14="http://schemas.microsoft.com/office/powerpoint/2010/main" val="3787081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3"/>
          <a:stretch>
            <a:fillRect/>
          </a:stretch>
        </p:blipFill>
        <p:spPr>
          <a:xfrm>
            <a:off x="0" y="0"/>
            <a:ext cx="12192000" cy="2217537"/>
          </a:xfrm>
          <a:prstGeom prst="rect">
            <a:avLst/>
          </a:prstGeom>
        </p:spPr>
      </p:pic>
      <p:pic>
        <p:nvPicPr>
          <p:cNvPr id="5" name="Picture 4"/>
          <p:cNvPicPr>
            <a:picLocks noChangeAspect="1"/>
          </p:cNvPicPr>
          <p:nvPr/>
        </p:nvPicPr>
        <p:blipFill>
          <a:blip r:embed="rId4"/>
          <a:stretch>
            <a:fillRect/>
          </a:stretch>
        </p:blipFill>
        <p:spPr>
          <a:xfrm>
            <a:off x="0" y="2217537"/>
            <a:ext cx="12192000" cy="2078555"/>
          </a:xfrm>
          <a:prstGeom prst="rect">
            <a:avLst/>
          </a:prstGeom>
        </p:spPr>
      </p:pic>
      <p:pic>
        <p:nvPicPr>
          <p:cNvPr id="6" name="Picture 5"/>
          <p:cNvPicPr>
            <a:picLocks noChangeAspect="1"/>
          </p:cNvPicPr>
          <p:nvPr/>
        </p:nvPicPr>
        <p:blipFill>
          <a:blip r:embed="rId5"/>
          <a:stretch>
            <a:fillRect/>
          </a:stretch>
        </p:blipFill>
        <p:spPr>
          <a:xfrm>
            <a:off x="0" y="4296092"/>
            <a:ext cx="12192000" cy="2441952"/>
          </a:xfrm>
          <a:prstGeom prst="rect">
            <a:avLst/>
          </a:prstGeom>
        </p:spPr>
      </p:pic>
    </p:spTree>
    <p:extLst>
      <p:ext uri="{BB962C8B-B14F-4D97-AF65-F5344CB8AC3E}">
        <p14:creationId xmlns:p14="http://schemas.microsoft.com/office/powerpoint/2010/main" val="3511981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3"/>
          <a:stretch>
            <a:fillRect/>
          </a:stretch>
        </p:blipFill>
        <p:spPr>
          <a:xfrm>
            <a:off x="0" y="463378"/>
            <a:ext cx="12192000" cy="5931243"/>
          </a:xfrm>
          <a:prstGeom prst="rect">
            <a:avLst/>
          </a:prstGeom>
        </p:spPr>
      </p:pic>
    </p:spTree>
    <p:extLst>
      <p:ext uri="{BB962C8B-B14F-4D97-AF65-F5344CB8AC3E}">
        <p14:creationId xmlns:p14="http://schemas.microsoft.com/office/powerpoint/2010/main" val="3506996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3"/>
          <a:stretch>
            <a:fillRect/>
          </a:stretch>
        </p:blipFill>
        <p:spPr>
          <a:xfrm>
            <a:off x="0" y="569047"/>
            <a:ext cx="12192000" cy="5365027"/>
          </a:xfrm>
          <a:prstGeom prst="rect">
            <a:avLst/>
          </a:prstGeom>
        </p:spPr>
      </p:pic>
    </p:spTree>
    <p:extLst>
      <p:ext uri="{BB962C8B-B14F-4D97-AF65-F5344CB8AC3E}">
        <p14:creationId xmlns:p14="http://schemas.microsoft.com/office/powerpoint/2010/main" val="2809636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3"/>
          <a:stretch>
            <a:fillRect/>
          </a:stretch>
        </p:blipFill>
        <p:spPr>
          <a:xfrm>
            <a:off x="0" y="533400"/>
            <a:ext cx="12192000" cy="5143500"/>
          </a:xfrm>
          <a:prstGeom prst="rect">
            <a:avLst/>
          </a:prstGeom>
        </p:spPr>
      </p:pic>
    </p:spTree>
    <p:extLst>
      <p:ext uri="{BB962C8B-B14F-4D97-AF65-F5344CB8AC3E}">
        <p14:creationId xmlns:p14="http://schemas.microsoft.com/office/powerpoint/2010/main" val="2373195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3"/>
          <a:stretch>
            <a:fillRect/>
          </a:stretch>
        </p:blipFill>
        <p:spPr>
          <a:xfrm>
            <a:off x="0" y="445497"/>
            <a:ext cx="12192000" cy="5967006"/>
          </a:xfrm>
          <a:prstGeom prst="rect">
            <a:avLst/>
          </a:prstGeom>
        </p:spPr>
      </p:pic>
    </p:spTree>
    <p:extLst>
      <p:ext uri="{BB962C8B-B14F-4D97-AF65-F5344CB8AC3E}">
        <p14:creationId xmlns:p14="http://schemas.microsoft.com/office/powerpoint/2010/main" val="3074183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a:xfrm>
            <a:off x="838200" y="3305174"/>
            <a:ext cx="10515600" cy="3362325"/>
          </a:xfrm>
        </p:spPr>
        <p:txBody>
          <a:bodyPr>
            <a:normAutofit/>
          </a:bodyPr>
          <a:lstStyle/>
          <a:p>
            <a:r>
              <a:rPr lang="en-NZ" dirty="0"/>
              <a:t>Unless the Lord builds the house, the builders labour in vain. Unless the Lord watches over the city, the guards stand watch in vain</a:t>
            </a:r>
            <a:r>
              <a:rPr lang="en-NZ" dirty="0" smtClean="0"/>
              <a:t>.</a:t>
            </a:r>
          </a:p>
          <a:p>
            <a:pPr lvl="1" algn="r"/>
            <a:r>
              <a:rPr lang="en-NZ" dirty="0" smtClean="0"/>
              <a:t>Psalm 127:1</a:t>
            </a:r>
            <a:endParaRPr lang="en-NZ" dirty="0"/>
          </a:p>
          <a:p>
            <a:r>
              <a:rPr lang="en-NZ" dirty="0"/>
              <a:t>Have I not commanded you? Be strong and courageous. Do not be afraid; do not be discouraged, for the Lord your God will be with you wherever you go</a:t>
            </a:r>
            <a:r>
              <a:rPr lang="en-NZ" dirty="0" smtClean="0"/>
              <a:t>.</a:t>
            </a:r>
          </a:p>
          <a:p>
            <a:pPr lvl="1" algn="r"/>
            <a:r>
              <a:rPr lang="en-NZ" dirty="0" smtClean="0"/>
              <a:t>Joshua 1:9</a:t>
            </a:r>
            <a:endParaRPr lang="en-NZ" dirty="0"/>
          </a:p>
          <a:p>
            <a:endParaRPr lang="en-NZ" dirty="0"/>
          </a:p>
        </p:txBody>
      </p:sp>
      <p:pic>
        <p:nvPicPr>
          <p:cNvPr id="3074" name="Picture 2" descr="Image result for Remembe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2986" b="35348"/>
          <a:stretch/>
        </p:blipFill>
        <p:spPr bwMode="auto">
          <a:xfrm>
            <a:off x="0" y="85726"/>
            <a:ext cx="12382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110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“Let us begin</a:t>
            </a:r>
            <a:r>
              <a:rPr lang="en-NZ" b="1" dirty="0" smtClean="0"/>
              <a:t>!”</a:t>
            </a:r>
            <a:endParaRPr lang="en-NZ" dirty="0"/>
          </a:p>
        </p:txBody>
      </p:sp>
      <p:sp>
        <p:nvSpPr>
          <p:cNvPr id="3" name="Content Placeholder 2"/>
          <p:cNvSpPr>
            <a:spLocks noGrp="1"/>
          </p:cNvSpPr>
          <p:nvPr>
            <p:ph idx="1"/>
          </p:nvPr>
        </p:nvSpPr>
        <p:spPr>
          <a:xfrm>
            <a:off x="5781674" y="1825625"/>
            <a:ext cx="5572125" cy="4351338"/>
          </a:xfrm>
        </p:spPr>
        <p:txBody>
          <a:bodyPr/>
          <a:lstStyle/>
          <a:p>
            <a:r>
              <a:rPr lang="en-NZ" dirty="0"/>
              <a:t>Read the Campaign booklet and prayerfully consider how you could be involved</a:t>
            </a:r>
          </a:p>
          <a:p>
            <a:r>
              <a:rPr lang="en-NZ" dirty="0" smtClean="0"/>
              <a:t>We </a:t>
            </a:r>
            <a:r>
              <a:rPr lang="en-NZ" dirty="0"/>
              <a:t>will be planning some other fund-raising strategies and events. [Committee members]. We would welcome your input and ideas. Please come and talk to us!</a:t>
            </a:r>
          </a:p>
          <a:p>
            <a:endParaRPr lang="en-NZ" dirty="0"/>
          </a:p>
        </p:txBody>
      </p:sp>
      <p:pic>
        <p:nvPicPr>
          <p:cNvPr id="4098" name="Picture 2" descr="Image result for teamw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25625"/>
            <a:ext cx="4723010" cy="365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664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33824" y="365125"/>
            <a:ext cx="7419976" cy="1325563"/>
          </a:xfrm>
        </p:spPr>
        <p:txBody>
          <a:bodyPr/>
          <a:lstStyle/>
          <a:p>
            <a:r>
              <a:rPr lang="en-NZ" b="1" dirty="0" smtClean="0"/>
              <a:t>Psalm 127</a:t>
            </a:r>
            <a:endParaRPr lang="en-NZ" b="1" dirty="0"/>
          </a:p>
        </p:txBody>
      </p:sp>
      <p:sp>
        <p:nvSpPr>
          <p:cNvPr id="3" name="Content Placeholder 2"/>
          <p:cNvSpPr>
            <a:spLocks noGrp="1"/>
          </p:cNvSpPr>
          <p:nvPr>
            <p:ph idx="1"/>
          </p:nvPr>
        </p:nvSpPr>
        <p:spPr>
          <a:xfrm>
            <a:off x="3933824" y="1825625"/>
            <a:ext cx="7419975" cy="4351338"/>
          </a:xfrm>
        </p:spPr>
        <p:txBody>
          <a:bodyPr/>
          <a:lstStyle/>
          <a:p>
            <a:r>
              <a:rPr lang="en-NZ" dirty="0"/>
              <a:t>A song of ascents. Of Solomon.</a:t>
            </a:r>
          </a:p>
          <a:p>
            <a:r>
              <a:rPr lang="en-NZ" baseline="30000" dirty="0"/>
              <a:t>1</a:t>
            </a:r>
            <a:r>
              <a:rPr lang="en-NZ" dirty="0"/>
              <a:t> Unless the Lord builds the house,</a:t>
            </a:r>
            <a:br>
              <a:rPr lang="en-NZ" dirty="0"/>
            </a:br>
            <a:r>
              <a:rPr lang="en-NZ" dirty="0"/>
              <a:t>    the builders labour in vain.</a:t>
            </a:r>
            <a:br>
              <a:rPr lang="en-NZ" dirty="0"/>
            </a:br>
            <a:r>
              <a:rPr lang="en-NZ" dirty="0"/>
              <a:t>Unless the Lord watches over the city,</a:t>
            </a:r>
            <a:br>
              <a:rPr lang="en-NZ" dirty="0"/>
            </a:br>
            <a:r>
              <a:rPr lang="en-NZ" dirty="0"/>
              <a:t>    the guards stand watch in vain.</a:t>
            </a:r>
            <a:br>
              <a:rPr lang="en-NZ" dirty="0"/>
            </a:br>
            <a:r>
              <a:rPr lang="en-NZ" baseline="30000" dirty="0"/>
              <a:t>2 </a:t>
            </a:r>
            <a:r>
              <a:rPr lang="en-NZ" dirty="0"/>
              <a:t>In vain you rise early</a:t>
            </a:r>
            <a:br>
              <a:rPr lang="en-NZ" dirty="0"/>
            </a:br>
            <a:r>
              <a:rPr lang="en-NZ" dirty="0"/>
              <a:t>    and stay up late,</a:t>
            </a:r>
            <a:br>
              <a:rPr lang="en-NZ" dirty="0"/>
            </a:br>
            <a:r>
              <a:rPr lang="en-NZ" dirty="0"/>
              <a:t>toiling for food to eat –</a:t>
            </a:r>
            <a:br>
              <a:rPr lang="en-NZ" dirty="0"/>
            </a:br>
            <a:r>
              <a:rPr lang="en-NZ" dirty="0"/>
              <a:t>    for he grants sleep to[</a:t>
            </a:r>
            <a:r>
              <a:rPr lang="en-NZ" dirty="0">
                <a:hlinkClick r:id="rId3" tooltip="See footnote a"/>
              </a:rPr>
              <a:t>a</a:t>
            </a:r>
            <a:r>
              <a:rPr lang="en-NZ" dirty="0"/>
              <a:t>] those he loves.</a:t>
            </a:r>
          </a:p>
          <a:p>
            <a:endParaRPr lang="en-NZ" dirty="0"/>
          </a:p>
        </p:txBody>
      </p:sp>
      <p:pic>
        <p:nvPicPr>
          <p:cNvPr id="5122" name="Picture 2" descr="Image result for unless the lord builds the h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027906"/>
            <a:ext cx="2762250"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410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Work</a:t>
            </a:r>
            <a:endParaRPr lang="en-NZ" b="1" dirty="0"/>
          </a:p>
        </p:txBody>
      </p:sp>
      <p:sp>
        <p:nvSpPr>
          <p:cNvPr id="3" name="Content Placeholder 2"/>
          <p:cNvSpPr>
            <a:spLocks noGrp="1"/>
          </p:cNvSpPr>
          <p:nvPr>
            <p:ph idx="1"/>
          </p:nvPr>
        </p:nvSpPr>
        <p:spPr>
          <a:xfrm>
            <a:off x="838200" y="1825625"/>
            <a:ext cx="5896555" cy="4351338"/>
          </a:xfrm>
        </p:spPr>
        <p:txBody>
          <a:bodyPr/>
          <a:lstStyle/>
          <a:p>
            <a:r>
              <a:rPr lang="en-NZ" dirty="0" smtClean="0"/>
              <a:t>Unless the Lord builds the house …</a:t>
            </a:r>
          </a:p>
          <a:p>
            <a:r>
              <a:rPr lang="en-NZ" dirty="0" smtClean="0"/>
              <a:t>Futility</a:t>
            </a:r>
          </a:p>
          <a:p>
            <a:r>
              <a:rPr lang="en-NZ" dirty="0"/>
              <a:t>Work is God’s idea </a:t>
            </a:r>
            <a:r>
              <a:rPr lang="en-NZ" dirty="0" smtClean="0"/>
              <a:t>– e.g.: </a:t>
            </a:r>
            <a:r>
              <a:rPr lang="en-NZ" baseline="30000" dirty="0" smtClean="0"/>
              <a:t>3</a:t>
            </a:r>
            <a:r>
              <a:rPr lang="en-NZ" dirty="0" smtClean="0"/>
              <a:t> </a:t>
            </a:r>
            <a:r>
              <a:rPr lang="en-NZ" dirty="0"/>
              <a:t>Children are a heritage from the Lord</a:t>
            </a:r>
            <a:r>
              <a:rPr lang="en-NZ" dirty="0" smtClean="0"/>
              <a:t>, offspring </a:t>
            </a:r>
            <a:r>
              <a:rPr lang="en-NZ" dirty="0"/>
              <a:t>a reward from him</a:t>
            </a:r>
            <a:r>
              <a:rPr lang="en-NZ" dirty="0" smtClean="0"/>
              <a:t>.”</a:t>
            </a:r>
          </a:p>
          <a:p>
            <a:r>
              <a:rPr lang="en-NZ" dirty="0"/>
              <a:t>The curse of some people’s lives is not work itself, but senseless work, vain work, futile work, work that takes place apart from God.</a:t>
            </a:r>
          </a:p>
          <a:p>
            <a:endParaRPr lang="en-NZ" dirty="0" smtClean="0"/>
          </a:p>
          <a:p>
            <a:endParaRPr lang="en-NZ" dirty="0"/>
          </a:p>
          <a:p>
            <a:endParaRPr lang="en-NZ" dirty="0"/>
          </a:p>
        </p:txBody>
      </p:sp>
      <p:pic>
        <p:nvPicPr>
          <p:cNvPr id="1026" name="Picture 2" descr="Image result for smoke damaged grap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9311" y="2194877"/>
            <a:ext cx="4136194" cy="347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3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Work</a:t>
            </a:r>
            <a:endParaRPr lang="en-NZ" b="1" dirty="0"/>
          </a:p>
        </p:txBody>
      </p:sp>
      <p:sp>
        <p:nvSpPr>
          <p:cNvPr id="3" name="Content Placeholder 2"/>
          <p:cNvSpPr>
            <a:spLocks noGrp="1"/>
          </p:cNvSpPr>
          <p:nvPr>
            <p:ph idx="1"/>
          </p:nvPr>
        </p:nvSpPr>
        <p:spPr>
          <a:xfrm>
            <a:off x="6867526" y="1825625"/>
            <a:ext cx="4486274" cy="4351338"/>
          </a:xfrm>
        </p:spPr>
        <p:txBody>
          <a:bodyPr/>
          <a:lstStyle/>
          <a:p>
            <a:r>
              <a:rPr lang="en-NZ" dirty="0" smtClean="0"/>
              <a:t>Two extremes: </a:t>
            </a:r>
            <a:r>
              <a:rPr lang="en-NZ" dirty="0"/>
              <a:t>“It’s all up to me!” </a:t>
            </a:r>
            <a:r>
              <a:rPr lang="en-NZ" dirty="0" smtClean="0"/>
              <a:t>vs. </a:t>
            </a:r>
            <a:r>
              <a:rPr lang="en-NZ" dirty="0"/>
              <a:t>“Flop on God”</a:t>
            </a:r>
            <a:endParaRPr lang="en-NZ" dirty="0" smtClean="0"/>
          </a:p>
          <a:p>
            <a:r>
              <a:rPr lang="en-NZ" dirty="0"/>
              <a:t>Meaningful and productive work is work done in cooperation with </a:t>
            </a:r>
            <a:r>
              <a:rPr lang="en-NZ" dirty="0" smtClean="0"/>
              <a:t>God</a:t>
            </a:r>
          </a:p>
          <a:p>
            <a:endParaRPr lang="en-NZ" dirty="0"/>
          </a:p>
        </p:txBody>
      </p:sp>
      <p:pic>
        <p:nvPicPr>
          <p:cNvPr id="2050" name="Picture 2" descr="Image result for working with g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49" y="1825625"/>
            <a:ext cx="5648325" cy="4357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02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Key verses from the 2020 Vision </a:t>
            </a:r>
            <a:r>
              <a:rPr lang="en-NZ" b="1" dirty="0" smtClean="0"/>
              <a:t>series</a:t>
            </a:r>
            <a:endParaRPr lang="en-NZ" dirty="0"/>
          </a:p>
        </p:txBody>
      </p:sp>
      <p:sp>
        <p:nvSpPr>
          <p:cNvPr id="3" name="Content Placeholder 2"/>
          <p:cNvSpPr>
            <a:spLocks noGrp="1"/>
          </p:cNvSpPr>
          <p:nvPr>
            <p:ph idx="1"/>
          </p:nvPr>
        </p:nvSpPr>
        <p:spPr>
          <a:xfrm>
            <a:off x="838200" y="1825625"/>
            <a:ext cx="10077450" cy="4351338"/>
          </a:xfrm>
        </p:spPr>
        <p:txBody>
          <a:bodyPr/>
          <a:lstStyle/>
          <a:p>
            <a:r>
              <a:rPr lang="en-NZ" dirty="0"/>
              <a:t>The people rejoiced at the willing response of their leaders, for they had given freely and wholeheartedly to the Lord. David the king also rejoiced greatly. </a:t>
            </a:r>
          </a:p>
          <a:p>
            <a:pPr lvl="1" algn="r"/>
            <a:r>
              <a:rPr lang="en-NZ" dirty="0"/>
              <a:t>1 Chronicles 29:9</a:t>
            </a:r>
          </a:p>
          <a:p>
            <a:endParaRPr lang="en-NZ" dirty="0"/>
          </a:p>
        </p:txBody>
      </p:sp>
      <p:pic>
        <p:nvPicPr>
          <p:cNvPr id="4" name="Picture 3" descr="Image result for donate treasu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884" y="3848100"/>
            <a:ext cx="9810765" cy="232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397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Key verses from the 2020 Vision </a:t>
            </a:r>
            <a:r>
              <a:rPr lang="en-NZ" b="1" dirty="0" smtClean="0"/>
              <a:t>series</a:t>
            </a:r>
            <a:endParaRPr lang="en-NZ" dirty="0"/>
          </a:p>
        </p:txBody>
      </p:sp>
      <p:sp>
        <p:nvSpPr>
          <p:cNvPr id="3" name="Content Placeholder 2"/>
          <p:cNvSpPr>
            <a:spLocks noGrp="1"/>
          </p:cNvSpPr>
          <p:nvPr>
            <p:ph idx="1"/>
          </p:nvPr>
        </p:nvSpPr>
        <p:spPr>
          <a:xfrm>
            <a:off x="838200" y="1825625"/>
            <a:ext cx="6324600" cy="4351338"/>
          </a:xfrm>
        </p:spPr>
        <p:txBody>
          <a:bodyPr/>
          <a:lstStyle/>
          <a:p>
            <a:r>
              <a:rPr lang="en-NZ" dirty="0" smtClean="0"/>
              <a:t>I also </a:t>
            </a:r>
            <a:r>
              <a:rPr lang="en-NZ" dirty="0"/>
              <a:t>told them about the gracious hand of my God on me and what the king had said to me. They replied, ‘Let us start rebuilding.’ So they began this good work. </a:t>
            </a:r>
          </a:p>
          <a:p>
            <a:pPr lvl="1" algn="r"/>
            <a:r>
              <a:rPr lang="en-NZ" dirty="0"/>
              <a:t>Nehemiah 2:18</a:t>
            </a:r>
          </a:p>
          <a:p>
            <a:endParaRPr lang="en-NZ" dirty="0"/>
          </a:p>
        </p:txBody>
      </p:sp>
      <p:pic>
        <p:nvPicPr>
          <p:cNvPr id="4" name="Picture 3" descr="Image result for nehemiah persuades"/>
          <p:cNvPicPr>
            <a:picLocks noChangeAspect="1" noChangeArrowheads="1"/>
          </p:cNvPicPr>
          <p:nvPr/>
        </p:nvPicPr>
        <p:blipFill rotWithShape="1">
          <a:blip r:embed="rId3">
            <a:extLst>
              <a:ext uri="{28A0092B-C50C-407E-A947-70E740481C1C}">
                <a14:useLocalDpi xmlns:a14="http://schemas.microsoft.com/office/drawing/2010/main" val="0"/>
              </a:ext>
            </a:extLst>
          </a:blip>
          <a:srcRect l="48492"/>
          <a:stretch>
            <a:fillRect/>
          </a:stretch>
        </p:blipFill>
        <p:spPr bwMode="auto">
          <a:xfrm>
            <a:off x="7820025" y="1825624"/>
            <a:ext cx="3533775" cy="4459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776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Key verses from the 2020 Vision </a:t>
            </a:r>
            <a:r>
              <a:rPr lang="en-NZ" b="1" dirty="0" smtClean="0"/>
              <a:t>series</a:t>
            </a:r>
            <a:endParaRPr lang="en-NZ" dirty="0"/>
          </a:p>
        </p:txBody>
      </p:sp>
      <p:sp>
        <p:nvSpPr>
          <p:cNvPr id="3" name="Content Placeholder 2"/>
          <p:cNvSpPr>
            <a:spLocks noGrp="1"/>
          </p:cNvSpPr>
          <p:nvPr>
            <p:ph idx="1"/>
          </p:nvPr>
        </p:nvSpPr>
        <p:spPr>
          <a:xfrm>
            <a:off x="4848224" y="1825625"/>
            <a:ext cx="6505575" cy="4351338"/>
          </a:xfrm>
        </p:spPr>
        <p:txBody>
          <a:bodyPr/>
          <a:lstStyle/>
          <a:p>
            <a:r>
              <a:rPr lang="en-NZ" dirty="0"/>
              <a:t>Then [the leaders] and the whole remnant of the people obeyed the voice of the Lord their God and the message of the prophet Haggai, because the Lord their God had sent him. And the people feared the Lord.</a:t>
            </a:r>
          </a:p>
          <a:p>
            <a:pPr lvl="1" algn="r"/>
            <a:r>
              <a:rPr lang="en-NZ" dirty="0"/>
              <a:t>Haggai 1:12</a:t>
            </a:r>
          </a:p>
          <a:p>
            <a:endParaRPr lang="en-NZ" dirty="0"/>
          </a:p>
        </p:txBody>
      </p:sp>
      <p:pic>
        <p:nvPicPr>
          <p:cNvPr id="4" name="Picture 3" descr="Image result for Zerubb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3750600" cy="439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948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rotWithShape="1">
          <a:blip r:embed="rId3"/>
          <a:srcRect t="-2222" b="10972"/>
          <a:stretch/>
        </p:blipFill>
        <p:spPr>
          <a:xfrm>
            <a:off x="0" y="-171450"/>
            <a:ext cx="12258675" cy="7053420"/>
          </a:xfrm>
          <a:prstGeom prst="rect">
            <a:avLst/>
          </a:prstGeom>
        </p:spPr>
      </p:pic>
    </p:spTree>
    <p:extLst>
      <p:ext uri="{BB962C8B-B14F-4D97-AF65-F5344CB8AC3E}">
        <p14:creationId xmlns:p14="http://schemas.microsoft.com/office/powerpoint/2010/main" val="1059467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4" name="Picture 3"/>
          <p:cNvPicPr>
            <a:picLocks noChangeAspect="1"/>
          </p:cNvPicPr>
          <p:nvPr/>
        </p:nvPicPr>
        <p:blipFill>
          <a:blip r:embed="rId3"/>
          <a:stretch>
            <a:fillRect/>
          </a:stretch>
        </p:blipFill>
        <p:spPr>
          <a:xfrm>
            <a:off x="0" y="-11112"/>
            <a:ext cx="12265591" cy="2001837"/>
          </a:xfrm>
          <a:prstGeom prst="rect">
            <a:avLst/>
          </a:prstGeom>
        </p:spPr>
      </p:pic>
      <p:pic>
        <p:nvPicPr>
          <p:cNvPr id="5" name="Picture 4"/>
          <p:cNvPicPr>
            <a:picLocks noChangeAspect="1"/>
          </p:cNvPicPr>
          <p:nvPr/>
        </p:nvPicPr>
        <p:blipFill>
          <a:blip r:embed="rId4"/>
          <a:stretch>
            <a:fillRect/>
          </a:stretch>
        </p:blipFill>
        <p:spPr>
          <a:xfrm>
            <a:off x="0" y="1990725"/>
            <a:ext cx="12265591" cy="5026453"/>
          </a:xfrm>
          <a:prstGeom prst="rect">
            <a:avLst/>
          </a:prstGeom>
        </p:spPr>
      </p:pic>
    </p:spTree>
    <p:extLst>
      <p:ext uri="{BB962C8B-B14F-4D97-AF65-F5344CB8AC3E}">
        <p14:creationId xmlns:p14="http://schemas.microsoft.com/office/powerpoint/2010/main" val="2482030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TotalTime>
  <Words>777</Words>
  <Application>Microsoft Office PowerPoint</Application>
  <PresentationFormat>Widescreen</PresentationFormat>
  <Paragraphs>62</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Freestyle Script</vt:lpstr>
      <vt:lpstr>Office Theme</vt:lpstr>
      <vt:lpstr>“Let us Begin!”</vt:lpstr>
      <vt:lpstr>Psalm 127</vt:lpstr>
      <vt:lpstr>Work</vt:lpstr>
      <vt:lpstr>Work</vt:lpstr>
      <vt:lpstr>Key verses from the 2020 Vision series</vt:lpstr>
      <vt:lpstr>Key verses from the 2020 Vision series</vt:lpstr>
      <vt:lpstr>Key verses from the 2020 Vision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 us begin!”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 us Begin!”</dc:title>
  <dc:creator>Andrew Cox</dc:creator>
  <cp:lastModifiedBy>Andrew Cox</cp:lastModifiedBy>
  <cp:revision>9</cp:revision>
  <dcterms:created xsi:type="dcterms:W3CDTF">2020-02-21T19:42:04Z</dcterms:created>
  <dcterms:modified xsi:type="dcterms:W3CDTF">2020-02-21T20:50:38Z</dcterms:modified>
</cp:coreProperties>
</file>