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8" r:id="rId3"/>
    <p:sldId id="272" r:id="rId4"/>
    <p:sldId id="260" r:id="rId5"/>
    <p:sldId id="281" r:id="rId6"/>
    <p:sldId id="282" r:id="rId7"/>
    <p:sldId id="280" r:id="rId8"/>
    <p:sldId id="273" r:id="rId9"/>
    <p:sldId id="274" r:id="rId10"/>
    <p:sldId id="275" r:id="rId11"/>
    <p:sldId id="276" r:id="rId12"/>
    <p:sldId id="277" r:id="rId13"/>
    <p:sldId id="278"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E6FF"/>
    <a:srgbClr val="75DBFF"/>
    <a:srgbClr val="FFE89F"/>
    <a:srgbClr val="CBA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2865" autoAdjust="0"/>
  </p:normalViewPr>
  <p:slideViewPr>
    <p:cSldViewPr snapToGrid="0">
      <p:cViewPr>
        <p:scale>
          <a:sx n="38" d="100"/>
          <a:sy n="38" d="100"/>
        </p:scale>
        <p:origin x="1410" y="54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1980"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70616-9A4E-49CC-8676-45A5B44B4FE3}" type="datetimeFigureOut">
              <a:rPr lang="en-NZ" smtClean="0"/>
              <a:t>19/09/2019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0C4E9-87B6-45EA-9571-9496B9006F70}" type="slidenum">
              <a:rPr lang="en-NZ" smtClean="0"/>
              <a:t>‹#›</a:t>
            </a:fld>
            <a:endParaRPr lang="en-NZ"/>
          </a:p>
        </p:txBody>
      </p:sp>
    </p:spTree>
    <p:extLst>
      <p:ext uri="{BB962C8B-B14F-4D97-AF65-F5344CB8AC3E}">
        <p14:creationId xmlns:p14="http://schemas.microsoft.com/office/powerpoint/2010/main" val="584272492"/>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en-NIVUK-30117a"/><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fen-NIVUK-30118b"/></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EE0C4E9-87B6-45EA-9571-9496B9006F70}" type="slidenum">
              <a:rPr lang="en-NZ" smtClean="0"/>
              <a:t>1</a:t>
            </a:fld>
            <a:endParaRPr lang="en-NZ"/>
          </a:p>
        </p:txBody>
      </p:sp>
    </p:spTree>
    <p:extLst>
      <p:ext uri="{BB962C8B-B14F-4D97-AF65-F5344CB8AC3E}">
        <p14:creationId xmlns:p14="http://schemas.microsoft.com/office/powerpoint/2010/main" val="126122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11</a:t>
            </a:fld>
            <a:endParaRPr lang="en-NZ"/>
          </a:p>
        </p:txBody>
      </p:sp>
    </p:spTree>
    <p:extLst>
      <p:ext uri="{BB962C8B-B14F-4D97-AF65-F5344CB8AC3E}">
        <p14:creationId xmlns:p14="http://schemas.microsoft.com/office/powerpoint/2010/main" val="383192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kern="1200" dirty="0" smtClean="0">
                <a:solidFill>
                  <a:schemeClr val="tx1"/>
                </a:solidFill>
                <a:effectLst/>
                <a:latin typeface="+mn-lt"/>
                <a:ea typeface="+mn-ea"/>
                <a:cs typeface="+mn-cs"/>
              </a:rPr>
              <a:t>Once we decide to make a change too our lives, we need to have some sort of plan. It’s one thing to say I’ll pray for my friend, but another to actually make it a regular prayer habit. We need to get specific. When will we pray? How will I remember? </a:t>
            </a:r>
          </a:p>
          <a:p>
            <a:r>
              <a:rPr lang="en-NZ" sz="1600" kern="1200" dirty="0" smtClean="0">
                <a:solidFill>
                  <a:schemeClr val="tx1"/>
                </a:solidFill>
                <a:effectLst/>
                <a:latin typeface="+mn-lt"/>
                <a:ea typeface="+mn-ea"/>
                <a:cs typeface="+mn-cs"/>
              </a:rPr>
              <a:t>How will I remember? Well, there are many ways – from notes in your mirror to apps on your phone. </a:t>
            </a:r>
          </a:p>
          <a:p>
            <a:r>
              <a:rPr lang="en-NZ" sz="1600" b="1" kern="1200" dirty="0" smtClean="0">
                <a:solidFill>
                  <a:schemeClr val="tx1"/>
                </a:solidFill>
                <a:effectLst/>
                <a:latin typeface="+mn-lt"/>
                <a:ea typeface="+mn-ea"/>
                <a:cs typeface="+mn-cs"/>
              </a:rPr>
              <a:t>[Click] </a:t>
            </a:r>
            <a:r>
              <a:rPr lang="en-NZ" sz="1600" kern="1200" dirty="0" smtClean="0">
                <a:solidFill>
                  <a:schemeClr val="tx1"/>
                </a:solidFill>
                <a:effectLst/>
                <a:latin typeface="+mn-lt"/>
                <a:ea typeface="+mn-ea"/>
                <a:cs typeface="+mn-cs"/>
              </a:rPr>
              <a:t>One fun idea is the website, futureme.org. You can write yourself an email to be delivered to yourself at some future date. </a:t>
            </a:r>
          </a:p>
          <a:p>
            <a:r>
              <a:rPr lang="en-NZ" sz="1600" kern="1200" dirty="0" smtClean="0">
                <a:solidFill>
                  <a:schemeClr val="tx1"/>
                </a:solidFill>
                <a:effectLst/>
                <a:latin typeface="+mn-lt"/>
                <a:ea typeface="+mn-ea"/>
                <a:cs typeface="+mn-cs"/>
              </a:rPr>
              <a:t>Dear Andrew, how is going praying for _______ regularly? Have you invited them to anything? Etc. You can make it public or private. Some people like telling their goals to their friends – the accountability makes it harder to give up. E.g. I will train for the AKL marathon!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smtClean="0">
                <a:solidFill>
                  <a:schemeClr val="tx1"/>
                </a:solidFill>
                <a:effectLst/>
                <a:latin typeface="+mn-lt"/>
                <a:ea typeface="+mn-ea"/>
                <a:cs typeface="+mn-cs"/>
              </a:rPr>
              <a:t>Habits by definition don’t take root in our lives unless there are repeated. Many psychologists agree that if we can do something for 21 consecutive days, it becomes a habit. So take time to build a new habit and/or support the people around you as they build new ones too.</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12</a:t>
            </a:fld>
            <a:endParaRPr lang="en-NZ"/>
          </a:p>
        </p:txBody>
      </p:sp>
    </p:spTree>
    <p:extLst>
      <p:ext uri="{BB962C8B-B14F-4D97-AF65-F5344CB8AC3E}">
        <p14:creationId xmlns:p14="http://schemas.microsoft.com/office/powerpoint/2010/main" val="204460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kern="1200" dirty="0" smtClean="0">
                <a:solidFill>
                  <a:schemeClr val="tx1"/>
                </a:solidFill>
                <a:effectLst/>
                <a:latin typeface="+mn-lt"/>
                <a:ea typeface="+mn-ea"/>
                <a:cs typeface="+mn-cs"/>
              </a:rPr>
              <a:t>What is the next step?</a:t>
            </a:r>
          </a:p>
          <a:p>
            <a:r>
              <a:rPr lang="en-NZ" sz="1600" kern="1200" dirty="0" smtClean="0">
                <a:solidFill>
                  <a:schemeClr val="tx1"/>
                </a:solidFill>
                <a:effectLst/>
                <a:latin typeface="+mn-lt"/>
                <a:ea typeface="+mn-ea"/>
                <a:cs typeface="+mn-cs"/>
              </a:rPr>
              <a:t>Having been stirred up through the devotional readings, the surveys, the Sunday messages and the small group studies during this series, it is important that we now listen to each other and capture what God has been placing in our hearts…</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13</a:t>
            </a:fld>
            <a:endParaRPr lang="en-NZ"/>
          </a:p>
        </p:txBody>
      </p:sp>
    </p:spTree>
    <p:extLst>
      <p:ext uri="{BB962C8B-B14F-4D97-AF65-F5344CB8AC3E}">
        <p14:creationId xmlns:p14="http://schemas.microsoft.com/office/powerpoint/2010/main" val="307678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kern="1200" dirty="0" smtClean="0">
                <a:solidFill>
                  <a:schemeClr val="tx1"/>
                </a:solidFill>
                <a:effectLst/>
                <a:latin typeface="+mn-lt"/>
                <a:ea typeface="+mn-ea"/>
                <a:cs typeface="+mn-cs"/>
              </a:rPr>
              <a:t>We have planned a whole-church workshop that will do exactly this. Over a Friday evening and Saturday morning we will hear each other’s heart and together arrive at a plan for how we can conserve the best of what we have been challenged with this past 6 weeks moving forward. The LYN guys will guide us through this process. They have been freshly inspired by their trip to the UK, so don’t miss this opportunity!!</a:t>
            </a:r>
          </a:p>
          <a:p>
            <a:r>
              <a:rPr lang="en-NZ" sz="1600" kern="1200" dirty="0" smtClean="0">
                <a:solidFill>
                  <a:schemeClr val="tx1"/>
                </a:solidFill>
                <a:effectLst/>
                <a:latin typeface="+mn-lt"/>
                <a:ea typeface="+mn-ea"/>
                <a:cs typeface="+mn-cs"/>
              </a:rPr>
              <a:t>[Workshop details]</a:t>
            </a:r>
          </a:p>
          <a:p>
            <a:r>
              <a:rPr lang="en-NZ" sz="1600" kern="1200" dirty="0" smtClean="0">
                <a:solidFill>
                  <a:schemeClr val="tx1"/>
                </a:solidFill>
                <a:effectLst/>
                <a:latin typeface="+mn-lt"/>
                <a:ea typeface="+mn-ea"/>
                <a:cs typeface="+mn-cs"/>
              </a:rPr>
              <a:t>Here’s a video about the most important changes people can make – choosing to move from isolation to community …</a:t>
            </a:r>
          </a:p>
          <a:p>
            <a:r>
              <a:rPr lang="en-NZ" sz="1600" b="1" kern="1200" dirty="0" smtClean="0">
                <a:solidFill>
                  <a:schemeClr val="tx1"/>
                </a:solidFill>
                <a:effectLst/>
                <a:latin typeface="+mn-lt"/>
                <a:ea typeface="+mn-ea"/>
                <a:cs typeface="+mn-cs"/>
              </a:rPr>
              <a:t>[Play video]</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14</a:t>
            </a:fld>
            <a:endParaRPr lang="en-NZ"/>
          </a:p>
        </p:txBody>
      </p:sp>
    </p:spTree>
    <p:extLst>
      <p:ext uri="{BB962C8B-B14F-4D97-AF65-F5344CB8AC3E}">
        <p14:creationId xmlns:p14="http://schemas.microsoft.com/office/powerpoint/2010/main" val="1301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smtClean="0">
                <a:solidFill>
                  <a:schemeClr val="tx1"/>
                </a:solidFill>
                <a:effectLst/>
                <a:latin typeface="+mn-lt"/>
                <a:ea typeface="+mn-ea"/>
                <a:cs typeface="+mn-cs"/>
              </a:rPr>
              <a:t>FAMILY – PLACE – FRIENDS - TEAM</a:t>
            </a:r>
          </a:p>
          <a:p>
            <a:r>
              <a:rPr lang="en-NZ" dirty="0" smtClean="0"/>
              <a:t>[Allow time to do the survey]</a:t>
            </a:r>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2</a:t>
            </a:fld>
            <a:endParaRPr lang="en-NZ"/>
          </a:p>
        </p:txBody>
      </p:sp>
    </p:spTree>
    <p:extLst>
      <p:ext uri="{BB962C8B-B14F-4D97-AF65-F5344CB8AC3E}">
        <p14:creationId xmlns:p14="http://schemas.microsoft.com/office/powerpoint/2010/main" val="276202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kern="1200" dirty="0" smtClean="0">
                <a:solidFill>
                  <a:schemeClr val="tx1"/>
                </a:solidFill>
                <a:effectLst/>
                <a:latin typeface="+mn-lt"/>
                <a:ea typeface="+mn-ea"/>
                <a:cs typeface="+mn-cs"/>
              </a:rPr>
              <a:t>On Sunday, September 3, 1967, Sweden changed from driving on the left-hand side of the road to driving on the right. In 1955, a popular referendum showed that 83 percent of the Swedish population was opposed to the change. However, in May 1963 the Swedish Parliament voted overwhelmingly in favour of implementing the switch to right-side driving. With all of Sweden’s neighbouring countries driving on the right, it made sense for Sweden to do the same. Also, despite the left-hand driving rule, cars in Sweden typically had the steering wheel on the left, leading to many accidents, especially on narrow roads.</a:t>
            </a:r>
          </a:p>
          <a:p>
            <a:r>
              <a:rPr lang="en-NZ" sz="1600" kern="1200" dirty="0" smtClean="0">
                <a:solidFill>
                  <a:schemeClr val="tx1"/>
                </a:solidFill>
                <a:effectLst/>
                <a:latin typeface="+mn-lt"/>
                <a:ea typeface="+mn-ea"/>
                <a:cs typeface="+mn-cs"/>
              </a:rPr>
              <a:t>Preparing the country for the change was a costly and complicated endeavour. Traffic lights had to be reversed, road signs changed, intersections redesigned, lines on the road repainted, buses modified, and bus stops moved. A massive PR campaign was conducted to reconcile the public to the change and educate them about how it would be implemented. </a:t>
            </a:r>
            <a:r>
              <a:rPr lang="en-NZ" sz="1600" kern="1200" dirty="0" err="1" smtClean="0">
                <a:solidFill>
                  <a:schemeClr val="tx1"/>
                </a:solidFill>
                <a:effectLst/>
                <a:latin typeface="+mn-lt"/>
                <a:ea typeface="+mn-ea"/>
                <a:cs typeface="+mn-cs"/>
              </a:rPr>
              <a:t>Dagen</a:t>
            </a:r>
            <a:r>
              <a:rPr lang="en-NZ" sz="1600" kern="1200" dirty="0" smtClean="0">
                <a:solidFill>
                  <a:schemeClr val="tx1"/>
                </a:solidFill>
                <a:effectLst/>
                <a:latin typeface="+mn-lt"/>
                <a:ea typeface="+mn-ea"/>
                <a:cs typeface="+mn-cs"/>
              </a:rPr>
              <a:t> H even got its own logo, which appeared on everything from milk cartons to underwear, and a song contest (the winning tune was “</a:t>
            </a:r>
            <a:r>
              <a:rPr lang="en-NZ" sz="1600" kern="1200" dirty="0" err="1" smtClean="0">
                <a:solidFill>
                  <a:schemeClr val="tx1"/>
                </a:solidFill>
                <a:effectLst/>
                <a:latin typeface="+mn-lt"/>
                <a:ea typeface="+mn-ea"/>
                <a:cs typeface="+mn-cs"/>
              </a:rPr>
              <a:t>Håll</a:t>
            </a:r>
            <a:r>
              <a:rPr lang="en-NZ" sz="1600" kern="1200" dirty="0" smtClean="0">
                <a:solidFill>
                  <a:schemeClr val="tx1"/>
                </a:solidFill>
                <a:effectLst/>
                <a:latin typeface="+mn-lt"/>
                <a:ea typeface="+mn-ea"/>
                <a:cs typeface="+mn-cs"/>
              </a:rPr>
              <a:t> dig till </a:t>
            </a:r>
            <a:r>
              <a:rPr lang="en-NZ" sz="1600" kern="1200" dirty="0" err="1" smtClean="0">
                <a:solidFill>
                  <a:schemeClr val="tx1"/>
                </a:solidFill>
                <a:effectLst/>
                <a:latin typeface="+mn-lt"/>
                <a:ea typeface="+mn-ea"/>
                <a:cs typeface="+mn-cs"/>
              </a:rPr>
              <a:t>höger</a:t>
            </a:r>
            <a:r>
              <a:rPr lang="en-NZ" sz="1600" kern="1200" dirty="0" smtClean="0">
                <a:solidFill>
                  <a:schemeClr val="tx1"/>
                </a:solidFill>
                <a:effectLst/>
                <a:latin typeface="+mn-lt"/>
                <a:ea typeface="+mn-ea"/>
                <a:cs typeface="+mn-cs"/>
              </a:rPr>
              <a:t>, </a:t>
            </a:r>
            <a:r>
              <a:rPr lang="en-NZ" sz="1600" kern="1200" dirty="0" err="1" smtClean="0">
                <a:solidFill>
                  <a:schemeClr val="tx1"/>
                </a:solidFill>
                <a:effectLst/>
                <a:latin typeface="+mn-lt"/>
                <a:ea typeface="+mn-ea"/>
                <a:cs typeface="+mn-cs"/>
              </a:rPr>
              <a:t>Svensson</a:t>
            </a:r>
            <a:r>
              <a:rPr lang="en-NZ" sz="1600" kern="1200" dirty="0" smtClean="0">
                <a:solidFill>
                  <a:schemeClr val="tx1"/>
                </a:solidFill>
                <a:effectLst/>
                <a:latin typeface="+mn-lt"/>
                <a:ea typeface="+mn-ea"/>
                <a:cs typeface="+mn-cs"/>
              </a:rPr>
              <a:t>” — “Keep to the right, </a:t>
            </a:r>
            <a:r>
              <a:rPr lang="en-NZ" sz="1600" kern="1200" dirty="0" err="1" smtClean="0">
                <a:solidFill>
                  <a:schemeClr val="tx1"/>
                </a:solidFill>
                <a:effectLst/>
                <a:latin typeface="+mn-lt"/>
                <a:ea typeface="+mn-ea"/>
                <a:cs typeface="+mn-cs"/>
              </a:rPr>
              <a:t>Svensson</a:t>
            </a:r>
            <a:r>
              <a:rPr lang="en-NZ" sz="1600" kern="1200" dirty="0" smtClean="0">
                <a:solidFill>
                  <a:schemeClr val="tx1"/>
                </a:solidFill>
                <a:effectLst/>
                <a:latin typeface="+mn-lt"/>
                <a:ea typeface="+mn-ea"/>
                <a:cs typeface="+mn-cs"/>
              </a:rPr>
              <a:t>” — by The </a:t>
            </a:r>
            <a:r>
              <a:rPr lang="en-NZ" sz="1600" kern="1200" dirty="0" err="1" smtClean="0">
                <a:solidFill>
                  <a:schemeClr val="tx1"/>
                </a:solidFill>
                <a:effectLst/>
                <a:latin typeface="+mn-lt"/>
                <a:ea typeface="+mn-ea"/>
                <a:cs typeface="+mn-cs"/>
              </a:rPr>
              <a:t>Telestars</a:t>
            </a:r>
            <a:r>
              <a:rPr lang="en-NZ" sz="1600" kern="1200" dirty="0" smtClean="0">
                <a:solidFill>
                  <a:schemeClr val="tx1"/>
                </a:solidFill>
                <a:effectLst/>
                <a:latin typeface="+mn-lt"/>
                <a:ea typeface="+mn-ea"/>
                <a:cs typeface="+mn-cs"/>
              </a:rPr>
              <a:t>).</a:t>
            </a:r>
          </a:p>
          <a:p>
            <a:r>
              <a:rPr lang="en-NZ" sz="1600" kern="1200" dirty="0" smtClean="0">
                <a:solidFill>
                  <a:schemeClr val="tx1"/>
                </a:solidFill>
                <a:effectLst/>
                <a:latin typeface="+mn-lt"/>
                <a:ea typeface="+mn-ea"/>
                <a:cs typeface="+mn-cs"/>
              </a:rPr>
              <a:t>Finally, everything was ready. At 4:50 a.m. on September 3, 1967, as crowds of people gathered to watch, all vehicles on the road were instructed to come to a halt. They were then directed to move carefully from the left side of the road to the right, and wait. At the stroke of 5:00, following a radio countdown, an announcement was made — “Sweden now has right-hand driving” — and traffic was allowed to resume. Time Magazine called the event “a brief but monumental traffic jam.”</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3</a:t>
            </a:fld>
            <a:endParaRPr lang="en-NZ"/>
          </a:p>
        </p:txBody>
      </p:sp>
    </p:spTree>
    <p:extLst>
      <p:ext uri="{BB962C8B-B14F-4D97-AF65-F5344CB8AC3E}">
        <p14:creationId xmlns:p14="http://schemas.microsoft.com/office/powerpoint/2010/main" val="34178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1" kern="1200" dirty="0" smtClean="0">
                <a:solidFill>
                  <a:schemeClr val="tx1"/>
                </a:solidFill>
                <a:effectLst/>
                <a:latin typeface="+mn-lt"/>
                <a:ea typeface="+mn-ea"/>
                <a:cs typeface="+mn-cs"/>
              </a:rPr>
              <a:t>Hebrews 10 – a massive change!</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Hebrews is all about how Christ fulfils the OT ceremonial law. Salvation comes through Christ plus … nothing. Not law-keeping, sacrifices or Sabbaths. It is in Christ alone our hope is found.</a:t>
            </a:r>
          </a:p>
          <a:p>
            <a:r>
              <a:rPr lang="en-NZ" sz="1600" b="1" kern="1200" dirty="0" smtClean="0">
                <a:solidFill>
                  <a:schemeClr val="tx1"/>
                </a:solidFill>
                <a:effectLst/>
                <a:latin typeface="+mn-lt"/>
                <a:ea typeface="+mn-ea"/>
                <a:cs typeface="+mn-cs"/>
              </a:rPr>
              <a:t>Discoveries</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Curtain = Jesus’ body!</a:t>
            </a:r>
          </a:p>
          <a:p>
            <a:r>
              <a:rPr lang="en-NZ" sz="1600" kern="1200" dirty="0" smtClean="0">
                <a:solidFill>
                  <a:schemeClr val="tx1"/>
                </a:solidFill>
                <a:effectLst/>
                <a:latin typeface="+mn-lt"/>
                <a:ea typeface="+mn-ea"/>
                <a:cs typeface="+mn-cs"/>
              </a:rPr>
              <a:t>9 11 But when Christ came as high priest of the good things that are now already here,[</a:t>
            </a:r>
            <a:r>
              <a:rPr lang="en-NZ" sz="1600" u="sng" kern="1200" dirty="0" smtClean="0">
                <a:solidFill>
                  <a:schemeClr val="tx1"/>
                </a:solidFill>
                <a:effectLst/>
                <a:latin typeface="+mn-lt"/>
                <a:ea typeface="+mn-ea"/>
                <a:cs typeface="+mn-cs"/>
                <a:hlinkClick r:id="rId3" action="ppaction://hlinkfile" tooltip="See footnote a"/>
              </a:rPr>
              <a:t>a</a:t>
            </a:r>
            <a:r>
              <a:rPr lang="en-NZ" sz="1600" kern="1200" dirty="0" smtClean="0">
                <a:solidFill>
                  <a:schemeClr val="tx1"/>
                </a:solidFill>
                <a:effectLst/>
                <a:latin typeface="+mn-lt"/>
                <a:ea typeface="+mn-ea"/>
                <a:cs typeface="+mn-cs"/>
              </a:rPr>
              <a:t>] he went through the greater and more perfect tabernacle that is not made with human hands, that is to say, is not a part of this creation. 12 He did not enter by means of the blood of goats and calves; but he entered the Most Holy Place once for all by his own blood, so obtaining[</a:t>
            </a:r>
            <a:r>
              <a:rPr lang="en-NZ" sz="1600" u="sng" kern="1200" dirty="0" smtClean="0">
                <a:solidFill>
                  <a:schemeClr val="tx1"/>
                </a:solidFill>
                <a:effectLst/>
                <a:latin typeface="+mn-lt"/>
                <a:ea typeface="+mn-ea"/>
                <a:cs typeface="+mn-cs"/>
                <a:hlinkClick r:id="rId4" action="ppaction://hlinkfile" tooltip="See footnote b"/>
              </a:rPr>
              <a:t>b</a:t>
            </a:r>
            <a:r>
              <a:rPr lang="en-NZ" sz="1600" kern="1200" dirty="0" smtClean="0">
                <a:solidFill>
                  <a:schemeClr val="tx1"/>
                </a:solidFill>
                <a:effectLst/>
                <a:latin typeface="+mn-lt"/>
                <a:ea typeface="+mn-ea"/>
                <a:cs typeface="+mn-cs"/>
              </a:rPr>
              <a:t>] eternal redemption.</a:t>
            </a:r>
          </a:p>
          <a:p>
            <a:r>
              <a:rPr lang="en-NZ" sz="1600" kern="1200" dirty="0" smtClean="0">
                <a:solidFill>
                  <a:schemeClr val="tx1"/>
                </a:solidFill>
                <a:effectLst/>
                <a:latin typeface="+mn-lt"/>
                <a:ea typeface="+mn-ea"/>
                <a:cs typeface="+mn-cs"/>
              </a:rPr>
              <a:t>The old covenant system is shown up as defunct by the ministry of Jesus.</a:t>
            </a:r>
          </a:p>
          <a:p>
            <a:r>
              <a:rPr lang="en-NZ" sz="1600" kern="1200" dirty="0" smtClean="0">
                <a:solidFill>
                  <a:schemeClr val="tx1"/>
                </a:solidFill>
                <a:effectLst/>
                <a:latin typeface="+mn-lt"/>
                <a:ea typeface="+mn-ea"/>
                <a:cs typeface="+mn-cs"/>
              </a:rPr>
              <a:t>A rabbinic tradition: three signs that the animal sacrifices the high priest offered had been accepted by God.  In the years when the signs would come up negative, the people would be ashamed and mourn, because God had not accepted their sacrifice.  What happened between AD 30 and 70?  All three signs were negative each and every time. So from the time of his death to the time of the destruction of the temple —a period of forty years—God signalled that he no longer accepted the sacrifices and offerings of the Jewish people. Why?  Because final atonement had been made through </a:t>
            </a:r>
            <a:r>
              <a:rPr lang="en-NZ" sz="1600" kern="1200" dirty="0" err="1" smtClean="0">
                <a:solidFill>
                  <a:schemeClr val="tx1"/>
                </a:solidFill>
                <a:effectLst/>
                <a:latin typeface="+mn-lt"/>
                <a:ea typeface="+mn-ea"/>
                <a:cs typeface="+mn-cs"/>
              </a:rPr>
              <a:t>Yeshua</a:t>
            </a:r>
            <a:r>
              <a:rPr lang="en-NZ" sz="1600" kern="1200" dirty="0" smtClean="0">
                <a:solidFill>
                  <a:schemeClr val="tx1"/>
                </a:solidFill>
                <a:effectLst/>
                <a:latin typeface="+mn-lt"/>
                <a:ea typeface="+mn-ea"/>
                <a:cs typeface="+mn-cs"/>
              </a:rPr>
              <a:t>, just as he had prophesied. </a:t>
            </a:r>
          </a:p>
          <a:p>
            <a:r>
              <a:rPr lang="en-NZ" sz="1600" b="1" kern="1200" dirty="0" smtClean="0">
                <a:solidFill>
                  <a:schemeClr val="tx1"/>
                </a:solidFill>
                <a:effectLst/>
                <a:latin typeface="+mn-lt"/>
                <a:ea typeface="+mn-ea"/>
                <a:cs typeface="+mn-cs"/>
              </a:rPr>
              <a:t>Questions</a:t>
            </a:r>
            <a:endParaRPr lang="en-NZ" sz="1600" kern="1200" dirty="0" smtClean="0">
              <a:solidFill>
                <a:schemeClr val="tx1"/>
              </a:solidFill>
              <a:effectLst/>
              <a:latin typeface="+mn-lt"/>
              <a:ea typeface="+mn-ea"/>
              <a:cs typeface="+mn-cs"/>
            </a:endParaRPr>
          </a:p>
          <a:p>
            <a:r>
              <a:rPr lang="en-NZ" sz="1600" kern="1200" dirty="0" smtClean="0">
                <a:solidFill>
                  <a:schemeClr val="tx1"/>
                </a:solidFill>
                <a:effectLst/>
                <a:latin typeface="+mn-lt"/>
                <a:ea typeface="+mn-ea"/>
                <a:cs typeface="+mn-cs"/>
              </a:rPr>
              <a:t>Hearts sprinkled and bodies washed</a:t>
            </a:r>
          </a:p>
          <a:p>
            <a:r>
              <a:rPr lang="en-NZ" sz="1600" kern="1200" dirty="0" smtClean="0">
                <a:solidFill>
                  <a:schemeClr val="tx1"/>
                </a:solidFill>
                <a:effectLst/>
                <a:latin typeface="+mn-lt"/>
                <a:ea typeface="+mn-ea"/>
                <a:cs typeface="+mn-cs"/>
              </a:rPr>
              <a:t>The blood of goats and bulls and the ashes of a heifer sprinkled on those who are ceremonially unclean sanctify them so that they are outwardly clean. Hebrews 9:13</a:t>
            </a:r>
          </a:p>
          <a:p>
            <a:r>
              <a:rPr lang="en-NZ" sz="1600" kern="1200" dirty="0" smtClean="0">
                <a:solidFill>
                  <a:schemeClr val="tx1"/>
                </a:solidFill>
                <a:effectLst/>
                <a:latin typeface="+mn-lt"/>
                <a:ea typeface="+mn-ea"/>
                <a:cs typeface="+mn-cs"/>
              </a:rPr>
              <a:t>Very likely both "hearts sprinkled" and "bodies washed" allude to Christian baptism and the cleansing from sin through the sacrificial death of Christ that it signifies.</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4</a:t>
            </a:fld>
            <a:endParaRPr lang="en-NZ"/>
          </a:p>
        </p:txBody>
      </p:sp>
    </p:spTree>
    <p:extLst>
      <p:ext uri="{BB962C8B-B14F-4D97-AF65-F5344CB8AC3E}">
        <p14:creationId xmlns:p14="http://schemas.microsoft.com/office/powerpoint/2010/main" val="155208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kern="1200" dirty="0" smtClean="0">
                <a:solidFill>
                  <a:schemeClr val="tx1"/>
                </a:solidFill>
                <a:effectLst/>
                <a:latin typeface="+mn-lt"/>
                <a:ea typeface="+mn-ea"/>
                <a:cs typeface="+mn-cs"/>
              </a:rPr>
              <a:t>The change from relying on a system of sacrifices to relying on Christ, the once and for all sacrifice for sins. It involved letting go of everything they thought they believed – what they thought was the real thing was only a shadow of the real thing to come. They were pointing to Christ, the ultimate sacrifice. They were temporary. Christ is eternal!</a:t>
            </a:r>
          </a:p>
          <a:p>
            <a:r>
              <a:rPr lang="en-NZ" sz="1600" kern="1200" dirty="0" smtClean="0">
                <a:solidFill>
                  <a:schemeClr val="tx1"/>
                </a:solidFill>
                <a:effectLst/>
                <a:latin typeface="+mn-lt"/>
                <a:ea typeface="+mn-ea"/>
                <a:cs typeface="+mn-cs"/>
              </a:rPr>
              <a:t>Think for a moment how difficult it would be for the Hebrews to leave the religious practices and cultural norms behind that had shaped their understanding of God and their very existence as a nation. To stop offering sacrifices. To no longer follow dietary laws. To no longer follow ceremonial purification rituals. </a:t>
            </a:r>
          </a:p>
          <a:p>
            <a:r>
              <a:rPr lang="en-NZ" sz="1600" kern="1200" dirty="0" smtClean="0">
                <a:solidFill>
                  <a:schemeClr val="tx1"/>
                </a:solidFill>
                <a:effectLst/>
                <a:latin typeface="+mn-lt"/>
                <a:ea typeface="+mn-ea"/>
                <a:cs typeface="+mn-cs"/>
              </a:rPr>
              <a:t>To their friends and families they would look like apostates and they would have to wrestle with false guilt brought on by a lifetime of conditioning that they were doing something ‘wrong’. How much easier if they could just keep on with the old traditions and practices and just ‘baptise’ them with the new understanding of the work of Jesus!</a:t>
            </a:r>
          </a:p>
          <a:p>
            <a:r>
              <a:rPr lang="en-NZ" sz="1600" kern="1200" dirty="0" smtClean="0">
                <a:solidFill>
                  <a:schemeClr val="tx1"/>
                </a:solidFill>
                <a:effectLst/>
                <a:latin typeface="+mn-lt"/>
                <a:ea typeface="+mn-ea"/>
                <a:cs typeface="+mn-cs"/>
              </a:rPr>
              <a:t>It was hard and many were tempted to go back to the safety of what they knew. So are we!</a:t>
            </a:r>
          </a:p>
          <a:p>
            <a:r>
              <a:rPr lang="en-NZ" sz="1600" kern="1200" dirty="0" smtClean="0">
                <a:solidFill>
                  <a:schemeClr val="tx1"/>
                </a:solidFill>
                <a:effectLst/>
                <a:latin typeface="+mn-lt"/>
                <a:ea typeface="+mn-ea"/>
                <a:cs typeface="+mn-cs"/>
              </a:rPr>
              <a:t>Change can only happen if enough of us share a vision for what could be different. Change means choosing to no longer do things we used to do and/or doing new things we have never done before. Some of the things we might have to leave behind have been good things which we have to replace with better things that move us closer to our clearer vision of the future.</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5</a:t>
            </a:fld>
            <a:endParaRPr lang="en-NZ"/>
          </a:p>
        </p:txBody>
      </p:sp>
    </p:spTree>
    <p:extLst>
      <p:ext uri="{BB962C8B-B14F-4D97-AF65-F5344CB8AC3E}">
        <p14:creationId xmlns:p14="http://schemas.microsoft.com/office/powerpoint/2010/main" val="32112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b="1" kern="1200" dirty="0" smtClean="0">
                <a:solidFill>
                  <a:schemeClr val="tx1"/>
                </a:solidFill>
                <a:effectLst/>
                <a:latin typeface="+mn-lt"/>
                <a:ea typeface="+mn-ea"/>
                <a:cs typeface="+mn-cs"/>
              </a:rPr>
              <a:t>Actions</a:t>
            </a:r>
            <a:endParaRPr lang="en-NZ" sz="1600" kern="1200" dirty="0" smtClean="0">
              <a:solidFill>
                <a:schemeClr val="tx1"/>
              </a:solidFill>
              <a:effectLst/>
              <a:latin typeface="+mn-lt"/>
              <a:ea typeface="+mn-ea"/>
              <a:cs typeface="+mn-cs"/>
            </a:endParaRPr>
          </a:p>
          <a:p>
            <a:pPr lvl="0"/>
            <a:r>
              <a:rPr lang="en-NZ" sz="1600" kern="1200" dirty="0" smtClean="0">
                <a:solidFill>
                  <a:schemeClr val="tx1"/>
                </a:solidFill>
                <a:effectLst/>
                <a:latin typeface="+mn-lt"/>
                <a:ea typeface="+mn-ea"/>
                <a:cs typeface="+mn-cs"/>
              </a:rPr>
              <a:t>Draw near</a:t>
            </a:r>
          </a:p>
          <a:p>
            <a:pPr lvl="0"/>
            <a:r>
              <a:rPr lang="en-NZ" sz="1600" kern="1200" dirty="0" smtClean="0">
                <a:solidFill>
                  <a:schemeClr val="tx1"/>
                </a:solidFill>
                <a:effectLst/>
                <a:latin typeface="+mn-lt"/>
                <a:ea typeface="+mn-ea"/>
                <a:cs typeface="+mn-cs"/>
              </a:rPr>
              <a:t>Hold on</a:t>
            </a:r>
          </a:p>
          <a:p>
            <a:pPr lvl="0"/>
            <a:r>
              <a:rPr lang="en-NZ" sz="1600" kern="1200" dirty="0" smtClean="0">
                <a:solidFill>
                  <a:schemeClr val="tx1"/>
                </a:solidFill>
                <a:effectLst/>
                <a:latin typeface="+mn-lt"/>
                <a:ea typeface="+mn-ea"/>
                <a:cs typeface="+mn-cs"/>
              </a:rPr>
              <a:t>Spur on</a:t>
            </a:r>
          </a:p>
          <a:p>
            <a:pPr lvl="0"/>
            <a:r>
              <a:rPr lang="en-NZ" sz="1600" kern="1200" dirty="0" smtClean="0">
                <a:solidFill>
                  <a:schemeClr val="tx1"/>
                </a:solidFill>
                <a:effectLst/>
                <a:latin typeface="+mn-lt"/>
                <a:ea typeface="+mn-ea"/>
                <a:cs typeface="+mn-cs"/>
              </a:rPr>
              <a:t>Keep meeting</a:t>
            </a:r>
          </a:p>
          <a:p>
            <a:pPr lvl="0"/>
            <a:r>
              <a:rPr lang="en-NZ" sz="1600" kern="1200" dirty="0" smtClean="0">
                <a:solidFill>
                  <a:schemeClr val="tx1"/>
                </a:solidFill>
                <a:effectLst/>
                <a:latin typeface="+mn-lt"/>
                <a:ea typeface="+mn-ea"/>
                <a:cs typeface="+mn-cs"/>
              </a:rPr>
              <a:t>Encourage</a:t>
            </a:r>
          </a:p>
          <a:p>
            <a:r>
              <a:rPr lang="en-NZ" sz="1600" kern="1200" dirty="0" smtClean="0">
                <a:solidFill>
                  <a:schemeClr val="tx1"/>
                </a:solidFill>
                <a:effectLst/>
                <a:latin typeface="+mn-lt"/>
                <a:ea typeface="+mn-ea"/>
                <a:cs typeface="+mn-cs"/>
              </a:rPr>
              <a:t>We cannot be a redemptive family on our own – obviously we need each other, which is why God put us in a church family in the first place.</a:t>
            </a:r>
          </a:p>
          <a:p>
            <a:r>
              <a:rPr lang="en-NZ" sz="1600" kern="1200" dirty="0" smtClean="0">
                <a:solidFill>
                  <a:schemeClr val="tx1"/>
                </a:solidFill>
                <a:effectLst/>
                <a:latin typeface="+mn-lt"/>
                <a:ea typeface="+mn-ea"/>
                <a:cs typeface="+mn-cs"/>
              </a:rPr>
              <a:t>Let us consider how we may spur one another on toward love and good deeds (v.24). Love and good deeds have their limits when we are left to be our natural selfish selves. Left alone, our enthusiasm leaks. We get distracted and become self-protective. We need to be reminded (and in turn remind others) of our mission, which requires that we be selflessly focused on the needs of others.</a:t>
            </a:r>
          </a:p>
          <a:p>
            <a:r>
              <a:rPr lang="en-NZ" sz="1600" kern="1200" dirty="0" smtClean="0">
                <a:solidFill>
                  <a:schemeClr val="tx1"/>
                </a:solidFill>
                <a:effectLst/>
                <a:latin typeface="+mn-lt"/>
                <a:ea typeface="+mn-ea"/>
                <a:cs typeface="+mn-cs"/>
              </a:rPr>
              <a:t>Not giving up meeting together, as some are in the habit of doing (v.25) We are not just part of some universal scattered church, but we belong to a family of flesh-and-blood people who gather in a particular place to worship and be church for each other. I cannot prioritise the Kingdom without prioritising meeting with the family that supports me and encourages me in my walk and mission. That is how God intended it and that is the only way we can successfully live our Christian life.</a:t>
            </a:r>
          </a:p>
          <a:p>
            <a:r>
              <a:rPr lang="en-NZ" sz="1600" kern="1200" dirty="0" smtClean="0">
                <a:solidFill>
                  <a:schemeClr val="tx1"/>
                </a:solidFill>
                <a:effectLst/>
                <a:latin typeface="+mn-lt"/>
                <a:ea typeface="+mn-ea"/>
                <a:cs typeface="+mn-cs"/>
              </a:rPr>
              <a:t>Encouraging one another all the more as we see the Day approaching (v.25) We don’t have forever to do God’s work here on earth. If we want to be God’s redemptive family in this place where He has planted us, we need to start now. There is urgency. When Jesus comes back the clock stops, and everything undone will remain undone.</a:t>
            </a:r>
            <a:endParaRPr lang="en-NZ"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E0C4E9-87B6-45EA-9571-9496B9006F70}" type="slidenum">
              <a:rPr lang="en-NZ" smtClean="0"/>
              <a:t>6</a:t>
            </a:fld>
            <a:endParaRPr lang="en-NZ"/>
          </a:p>
        </p:txBody>
      </p:sp>
    </p:spTree>
    <p:extLst>
      <p:ext uri="{BB962C8B-B14F-4D97-AF65-F5344CB8AC3E}">
        <p14:creationId xmlns:p14="http://schemas.microsoft.com/office/powerpoint/2010/main" val="336093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kern="1200" dirty="0" smtClean="0">
                <a:solidFill>
                  <a:schemeClr val="tx1"/>
                </a:solidFill>
                <a:effectLst/>
                <a:latin typeface="+mn-lt"/>
                <a:ea typeface="+mn-ea"/>
                <a:cs typeface="+mn-cs"/>
              </a:rPr>
              <a:t>Mary is a gifted Bible study leader at Peachtree Baptist Church in Atlanta. Many women attended small groups at her church, and they were shocked when she told them that all small-group Bible studies for women were disbanded and could only recon­stitute if they had a community ministry component.</a:t>
            </a:r>
          </a:p>
          <a:p>
            <a:r>
              <a:rPr lang="en-NZ" sz="1600" kern="1200" dirty="0" smtClean="0">
                <a:solidFill>
                  <a:schemeClr val="tx1"/>
                </a:solidFill>
                <a:effectLst/>
                <a:latin typeface="+mn-lt"/>
                <a:ea typeface="+mn-ea"/>
                <a:cs typeface="+mn-cs"/>
              </a:rPr>
              <a:t>So, according to Mary, the women went to the "highways and hedges" of Atlanta to begin ministries to women no one else was reaching—cashiers, food service employees, hairdressers, single mums, women at the women's shelter, strippers, and prostitutes. When asked to explain her min­istry's mission, she said, "To save the women of Atlanta."</a:t>
            </a:r>
          </a:p>
          <a:p>
            <a:r>
              <a:rPr lang="en-NZ" sz="1600" b="1" kern="1200" dirty="0" smtClean="0">
                <a:solidFill>
                  <a:schemeClr val="tx1"/>
                </a:solidFill>
                <a:effectLst/>
                <a:latin typeface="+mn-lt"/>
                <a:ea typeface="+mn-ea"/>
                <a:cs typeface="+mn-cs"/>
              </a:rPr>
              <a:t>[Click] </a:t>
            </a:r>
            <a:r>
              <a:rPr lang="en-NZ" sz="1600" kern="1200" dirty="0" smtClean="0">
                <a:solidFill>
                  <a:schemeClr val="tx1"/>
                </a:solidFill>
                <a:effectLst/>
                <a:latin typeface="+mn-lt"/>
                <a:ea typeface="+mn-ea"/>
                <a:cs typeface="+mn-cs"/>
              </a:rPr>
              <a:t>There was a follow-up question: "You mean the strippers and the pros­titutes?"</a:t>
            </a:r>
          </a:p>
          <a:p>
            <a:r>
              <a:rPr lang="en-NZ" sz="1600" b="1" kern="1200" dirty="0" smtClean="0">
                <a:solidFill>
                  <a:schemeClr val="tx1"/>
                </a:solidFill>
                <a:effectLst/>
                <a:latin typeface="+mn-lt"/>
                <a:ea typeface="+mn-ea"/>
                <a:cs typeface="+mn-cs"/>
              </a:rPr>
              <a:t>[Click] </a:t>
            </a:r>
            <a:r>
              <a:rPr lang="en-NZ" sz="1600" kern="1200" dirty="0" smtClean="0">
                <a:solidFill>
                  <a:schemeClr val="tx1"/>
                </a:solidFill>
                <a:effectLst/>
                <a:latin typeface="+mn-lt"/>
                <a:ea typeface="+mn-ea"/>
                <a:cs typeface="+mn-cs"/>
              </a:rPr>
              <a:t>"No," she answered, "the women who are sitting in the pews of Atlanta every Sunday morning!"</a:t>
            </a:r>
          </a:p>
          <a:p>
            <a:r>
              <a:rPr lang="en-NZ" sz="1600" kern="1200" dirty="0" smtClean="0">
                <a:solidFill>
                  <a:schemeClr val="tx1"/>
                </a:solidFill>
                <a:effectLst/>
                <a:latin typeface="+mn-lt"/>
                <a:ea typeface="+mn-ea"/>
                <a:cs typeface="+mn-cs"/>
              </a:rPr>
              <a:t>Do we need to be “saved” – in the sense of being saved from a life of mediocrity – so we can be unleashed to be all God wants us to be?</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7</a:t>
            </a:fld>
            <a:endParaRPr lang="en-NZ"/>
          </a:p>
        </p:txBody>
      </p:sp>
    </p:spTree>
    <p:extLst>
      <p:ext uri="{BB962C8B-B14F-4D97-AF65-F5344CB8AC3E}">
        <p14:creationId xmlns:p14="http://schemas.microsoft.com/office/powerpoint/2010/main" val="419692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8</a:t>
            </a:fld>
            <a:endParaRPr lang="en-NZ"/>
          </a:p>
        </p:txBody>
      </p:sp>
    </p:spTree>
    <p:extLst>
      <p:ext uri="{BB962C8B-B14F-4D97-AF65-F5344CB8AC3E}">
        <p14:creationId xmlns:p14="http://schemas.microsoft.com/office/powerpoint/2010/main" val="411385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kern="1200" dirty="0" smtClean="0">
                <a:solidFill>
                  <a:schemeClr val="tx1"/>
                </a:solidFill>
                <a:effectLst/>
                <a:latin typeface="+mn-lt"/>
                <a:ea typeface="+mn-ea"/>
                <a:cs typeface="+mn-cs"/>
              </a:rPr>
              <a:t>What might happen at ACPC if we all had this focus on redemptive relationships?</a:t>
            </a:r>
          </a:p>
          <a:p>
            <a:r>
              <a:rPr lang="en-NZ" sz="1600" kern="1200" dirty="0" smtClean="0">
                <a:solidFill>
                  <a:schemeClr val="tx1"/>
                </a:solidFill>
                <a:effectLst/>
                <a:latin typeface="+mn-lt"/>
                <a:ea typeface="+mn-ea"/>
                <a:cs typeface="+mn-cs"/>
              </a:rPr>
              <a:t>So what has God been saying to you? What changes do you need to make?</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10</a:t>
            </a:fld>
            <a:endParaRPr lang="en-NZ"/>
          </a:p>
        </p:txBody>
      </p:sp>
    </p:spTree>
    <p:extLst>
      <p:ext uri="{BB962C8B-B14F-4D97-AF65-F5344CB8AC3E}">
        <p14:creationId xmlns:p14="http://schemas.microsoft.com/office/powerpoint/2010/main" val="90476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A7BB03-DDD8-4DEB-9619-DA18124B1CB0}" type="datetimeFigureOut">
              <a:rPr lang="en-NZ" smtClean="0"/>
              <a:t>19/09/2019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7BB03-DDD8-4DEB-9619-DA18124B1CB0}" type="datetimeFigureOut">
              <a:rPr lang="en-NZ" smtClean="0"/>
              <a:t>19/09/2019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7BB03-DDD8-4DEB-9619-DA18124B1CB0}" type="datetimeFigureOut">
              <a:rPr lang="en-NZ" smtClean="0"/>
              <a:t>19/09/2019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7BB03-DDD8-4DEB-9619-DA18124B1CB0}" type="datetimeFigureOut">
              <a:rPr lang="en-NZ" smtClean="0"/>
              <a:t>19/09/2019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7BB03-DDD8-4DEB-9619-DA18124B1CB0}" type="datetimeFigureOut">
              <a:rPr lang="en-NZ" smtClean="0"/>
              <a:t>19/09/2019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A7BB03-DDD8-4DEB-9619-DA18124B1CB0}" type="datetimeFigureOut">
              <a:rPr lang="en-NZ" smtClean="0"/>
              <a:t>19/09/2019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A7BB03-DDD8-4DEB-9619-DA18124B1CB0}" type="datetimeFigureOut">
              <a:rPr lang="en-NZ" smtClean="0"/>
              <a:t>19/09/2019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A7BB03-DDD8-4DEB-9619-DA18124B1CB0}" type="datetimeFigureOut">
              <a:rPr lang="en-NZ" smtClean="0"/>
              <a:t>19/09/2019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7BB03-DDD8-4DEB-9619-DA18124B1CB0}" type="datetimeFigureOut">
              <a:rPr lang="en-NZ" smtClean="0"/>
              <a:t>19/09/2019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7BB03-DDD8-4DEB-9619-DA18124B1CB0}" type="datetimeFigureOut">
              <a:rPr lang="en-NZ" smtClean="0"/>
              <a:t>19/09/2019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7BB03-DDD8-4DEB-9619-DA18124B1CB0}" type="datetimeFigureOut">
              <a:rPr lang="en-NZ" smtClean="0"/>
              <a:t>19/09/2019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BB6D6E-6B18-44C6-8240-EAA7A23C56C8}"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7BB03-DDD8-4DEB-9619-DA18124B1CB0}" type="datetimeFigureOut">
              <a:rPr lang="en-NZ" smtClean="0"/>
              <a:t>19/09/2019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B6D6E-6B18-44C6-8240-EAA7A23C56C8}"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realscandinavia.com/files/2014/09/512px-Dagen_H.svg_.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2028"/>
            <a:ext cx="9144000" cy="1650427"/>
          </a:xfrm>
        </p:spPr>
        <p:txBody>
          <a:bodyPr>
            <a:normAutofit fontScale="90000"/>
          </a:bodyPr>
          <a:lstStyle/>
          <a:p>
            <a:r>
              <a:rPr lang="en-NZ" dirty="0">
                <a:solidFill>
                  <a:srgbClr val="FFE89F"/>
                </a:solidFill>
                <a:latin typeface="Amatic SC" panose="00000500000000000000" pitchFamily="2" charset="-79"/>
                <a:cs typeface="Amatic SC" panose="00000500000000000000" pitchFamily="2" charset="-79"/>
              </a:rPr>
              <a:t>Redemptive Family </a:t>
            </a:r>
            <a:r>
              <a:rPr lang="en-NZ" smtClean="0">
                <a:solidFill>
                  <a:srgbClr val="FFE89F"/>
                </a:solidFill>
                <a:latin typeface="Amatic SC" panose="00000500000000000000" pitchFamily="2" charset="-79"/>
                <a:cs typeface="Amatic SC" panose="00000500000000000000" pitchFamily="2" charset="-79"/>
              </a:rPr>
              <a:t># 5</a:t>
            </a:r>
            <a:br>
              <a:rPr lang="en-NZ" smtClean="0">
                <a:solidFill>
                  <a:srgbClr val="FFE89F"/>
                </a:solidFill>
                <a:latin typeface="Amatic SC" panose="00000500000000000000" pitchFamily="2" charset="-79"/>
                <a:cs typeface="Amatic SC" panose="00000500000000000000" pitchFamily="2" charset="-79"/>
              </a:rPr>
            </a:br>
            <a:r>
              <a:rPr lang="en-NZ" sz="9800" smtClean="0">
                <a:solidFill>
                  <a:srgbClr val="FFE89F"/>
                </a:solidFill>
                <a:latin typeface="Amatic SC" panose="00000500000000000000" pitchFamily="2" charset="-79"/>
                <a:cs typeface="Amatic SC" panose="00000500000000000000" pitchFamily="2" charset="-79"/>
              </a:rPr>
              <a:t>Change</a:t>
            </a:r>
            <a:r>
              <a:rPr lang="en-NZ" dirty="0">
                <a:solidFill>
                  <a:srgbClr val="FFE89F"/>
                </a:solidFill>
                <a:latin typeface="Amatic SC" panose="00000500000000000000" pitchFamily="2" charset="-79"/>
                <a:cs typeface="Amatic SC" panose="00000500000000000000" pitchFamily="2" charset="-79"/>
              </a:rPr>
              <a:t/>
            </a:r>
            <a:br>
              <a:rPr lang="en-NZ" dirty="0">
                <a:solidFill>
                  <a:srgbClr val="FFE89F"/>
                </a:solidFill>
                <a:latin typeface="Amatic SC" panose="00000500000000000000" pitchFamily="2" charset="-79"/>
                <a:cs typeface="Amatic SC" panose="00000500000000000000" pitchFamily="2" charset="-79"/>
              </a:rPr>
            </a:br>
            <a:endParaRPr lang="en-NZ" dirty="0">
              <a:solidFill>
                <a:srgbClr val="FFE89F"/>
              </a:solidFill>
              <a:latin typeface="Amatic SC" panose="00000500000000000000" pitchFamily="2" charset="-79"/>
              <a:cs typeface="Amatic SC" panose="00000500000000000000" pitchFamily="2" charset="-79"/>
            </a:endParaRPr>
          </a:p>
        </p:txBody>
      </p:sp>
      <p:sp>
        <p:nvSpPr>
          <p:cNvPr id="3" name="Subtitle 2"/>
          <p:cNvSpPr>
            <a:spLocks noGrp="1"/>
          </p:cNvSpPr>
          <p:nvPr>
            <p:ph type="subTitle" idx="1"/>
          </p:nvPr>
        </p:nvSpPr>
        <p:spPr>
          <a:xfrm>
            <a:off x="1524000" y="6055018"/>
            <a:ext cx="9144000" cy="416858"/>
          </a:xfrm>
        </p:spPr>
        <p:txBody>
          <a:bodyPr>
            <a:normAutofit lnSpcReduction="10000"/>
          </a:bodyPr>
          <a:lstStyle/>
          <a:p>
            <a:r>
              <a:rPr lang="en-NZ" smtClean="0"/>
              <a:t>Hebrews 10:11-25</a:t>
            </a:r>
            <a:endParaRPr lang="en-NZ" dirty="0"/>
          </a:p>
        </p:txBody>
      </p:sp>
      <p:pic>
        <p:nvPicPr>
          <p:cNvPr id="5" name="Picture 4" descr="IMG_256"/>
          <p:cNvPicPr/>
          <p:nvPr/>
        </p:nvPicPr>
        <p:blipFill>
          <a:blip r:embed="rId3"/>
          <a:stretch>
            <a:fillRect/>
          </a:stretch>
        </p:blipFill>
        <p:spPr>
          <a:xfrm>
            <a:off x="4759569" y="2983524"/>
            <a:ext cx="2802890" cy="2802890"/>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7200" dirty="0">
                <a:solidFill>
                  <a:srgbClr val="FFE89F"/>
                </a:solidFill>
                <a:latin typeface="Amatic SC" panose="00000500000000000000" pitchFamily="2" charset="-79"/>
                <a:cs typeface="Amatic SC" panose="00000500000000000000" pitchFamily="2" charset="-79"/>
              </a:rPr>
              <a:t>Big change: redemptive relationships</a:t>
            </a:r>
            <a:r>
              <a:rPr lang="en-NZ" sz="7200" dirty="0">
                <a:solidFill>
                  <a:srgbClr val="FFE89F"/>
                </a:solidFill>
                <a:latin typeface="Amatic SC" panose="00000500000000000000" pitchFamily="2" charset="-79"/>
                <a:cs typeface="Amatic SC" panose="00000500000000000000" pitchFamily="2" charset="-79"/>
              </a:rPr>
              <a:t>!</a:t>
            </a:r>
            <a:endParaRPr lang="en-NZ" sz="72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200" y="1825624"/>
            <a:ext cx="10515600" cy="5222876"/>
          </a:xfrm>
        </p:spPr>
        <p:txBody>
          <a:bodyPr>
            <a:normAutofit/>
          </a:bodyPr>
          <a:lstStyle/>
          <a:p>
            <a:r>
              <a:rPr lang="en-NZ" dirty="0" smtClean="0"/>
              <a:t>One </a:t>
            </a:r>
            <a:r>
              <a:rPr lang="en-NZ" dirty="0"/>
              <a:t>degree </a:t>
            </a:r>
            <a:r>
              <a:rPr lang="en-NZ" dirty="0" smtClean="0"/>
              <a:t>shifts:</a:t>
            </a:r>
          </a:p>
          <a:p>
            <a:pPr lvl="1"/>
            <a:r>
              <a:rPr lang="en-NZ" dirty="0" smtClean="0"/>
              <a:t>Read John’s </a:t>
            </a:r>
            <a:r>
              <a:rPr lang="en-NZ" dirty="0"/>
              <a:t>gospel and see how Jesus interacted with </a:t>
            </a:r>
            <a:r>
              <a:rPr lang="en-NZ" dirty="0" smtClean="0"/>
              <a:t>people</a:t>
            </a:r>
          </a:p>
          <a:p>
            <a:pPr lvl="1"/>
            <a:r>
              <a:rPr lang="en-NZ" dirty="0" smtClean="0"/>
              <a:t>Begin </a:t>
            </a:r>
            <a:r>
              <a:rPr lang="en-NZ" dirty="0"/>
              <a:t>praying for a friend(s</a:t>
            </a:r>
            <a:r>
              <a:rPr lang="en-NZ" dirty="0" smtClean="0"/>
              <a:t>)</a:t>
            </a:r>
          </a:p>
          <a:p>
            <a:pPr lvl="1"/>
            <a:r>
              <a:rPr lang="en-NZ" dirty="0"/>
              <a:t>S</a:t>
            </a:r>
            <a:r>
              <a:rPr lang="en-NZ" dirty="0" smtClean="0"/>
              <a:t>hare </a:t>
            </a:r>
            <a:r>
              <a:rPr lang="en-NZ" dirty="0"/>
              <a:t>this </a:t>
            </a:r>
            <a:r>
              <a:rPr lang="en-NZ" dirty="0" smtClean="0"/>
              <a:t>prayer with </a:t>
            </a:r>
            <a:r>
              <a:rPr lang="en-NZ" dirty="0"/>
              <a:t>someone </a:t>
            </a:r>
            <a:r>
              <a:rPr lang="en-NZ" dirty="0" smtClean="0"/>
              <a:t>else</a:t>
            </a:r>
          </a:p>
          <a:p>
            <a:pPr lvl="1"/>
            <a:r>
              <a:rPr lang="en-NZ" dirty="0" smtClean="0"/>
              <a:t>Seek </a:t>
            </a:r>
            <a:r>
              <a:rPr lang="en-NZ" dirty="0"/>
              <a:t>to get to know </a:t>
            </a:r>
            <a:r>
              <a:rPr lang="en-NZ" dirty="0" smtClean="0"/>
              <a:t>your friend better</a:t>
            </a:r>
            <a:endParaRPr lang="en-NZ" dirty="0" smtClean="0"/>
          </a:p>
          <a:p>
            <a:pPr lvl="1"/>
            <a:r>
              <a:rPr lang="en-NZ" dirty="0" smtClean="0"/>
              <a:t>Invite </a:t>
            </a:r>
            <a:r>
              <a:rPr lang="en-NZ" dirty="0"/>
              <a:t>them to </a:t>
            </a:r>
            <a:r>
              <a:rPr lang="en-NZ" dirty="0" smtClean="0"/>
              <a:t>lunch</a:t>
            </a:r>
          </a:p>
          <a:p>
            <a:pPr lvl="1"/>
            <a:r>
              <a:rPr lang="en-NZ" dirty="0" smtClean="0"/>
              <a:t>Invite </a:t>
            </a:r>
            <a:r>
              <a:rPr lang="en-NZ" dirty="0"/>
              <a:t>them to an ACPC social </a:t>
            </a:r>
            <a:r>
              <a:rPr lang="en-NZ" dirty="0" smtClean="0"/>
              <a:t>event</a:t>
            </a:r>
          </a:p>
          <a:p>
            <a:pPr lvl="1"/>
            <a:r>
              <a:rPr lang="en-NZ" dirty="0" smtClean="0"/>
              <a:t>Ask </a:t>
            </a:r>
            <a:r>
              <a:rPr lang="en-NZ" dirty="0"/>
              <a:t>them about their spiritual </a:t>
            </a:r>
            <a:r>
              <a:rPr lang="en-NZ" dirty="0" smtClean="0"/>
              <a:t>beliefs</a:t>
            </a:r>
          </a:p>
          <a:p>
            <a:pPr lvl="1"/>
            <a:r>
              <a:rPr lang="en-NZ" dirty="0" smtClean="0"/>
              <a:t>Share </a:t>
            </a:r>
            <a:r>
              <a:rPr lang="en-NZ" dirty="0"/>
              <a:t>some of your </a:t>
            </a:r>
            <a:r>
              <a:rPr lang="en-NZ" dirty="0" smtClean="0"/>
              <a:t>testimony</a:t>
            </a:r>
            <a:endParaRPr lang="en-NZ" dirty="0" smtClean="0"/>
          </a:p>
          <a:p>
            <a:pPr lvl="1"/>
            <a:r>
              <a:rPr lang="en-NZ" dirty="0"/>
              <a:t>S</a:t>
            </a:r>
            <a:r>
              <a:rPr lang="en-NZ" dirty="0" smtClean="0"/>
              <a:t>hare </a:t>
            </a:r>
            <a:r>
              <a:rPr lang="en-NZ" dirty="0"/>
              <a:t>the gospel </a:t>
            </a:r>
            <a:r>
              <a:rPr lang="en-NZ" dirty="0" smtClean="0"/>
              <a:t>message</a:t>
            </a:r>
          </a:p>
          <a:p>
            <a:pPr lvl="1"/>
            <a:r>
              <a:rPr lang="en-NZ" dirty="0" smtClean="0"/>
              <a:t>Etc.!</a:t>
            </a:r>
            <a:endParaRPr lang="en-NZ" dirty="0"/>
          </a:p>
          <a:p>
            <a:endParaRPr lang="en-NZ" dirty="0"/>
          </a:p>
        </p:txBody>
      </p:sp>
      <p:pic>
        <p:nvPicPr>
          <p:cNvPr id="5" name="Picture 4"/>
          <p:cNvPicPr>
            <a:picLocks noChangeAspect="1"/>
          </p:cNvPicPr>
          <p:nvPr/>
        </p:nvPicPr>
        <p:blipFill>
          <a:blip r:embed="rId3"/>
          <a:stretch>
            <a:fillRect/>
          </a:stretch>
        </p:blipFill>
        <p:spPr>
          <a:xfrm>
            <a:off x="7219920" y="3071313"/>
            <a:ext cx="4133880" cy="2809896"/>
          </a:xfrm>
          <a:prstGeom prst="rect">
            <a:avLst/>
          </a:prstGeom>
        </p:spPr>
      </p:pic>
    </p:spTree>
    <p:extLst>
      <p:ext uri="{BB962C8B-B14F-4D97-AF65-F5344CB8AC3E}">
        <p14:creationId xmlns:p14="http://schemas.microsoft.com/office/powerpoint/2010/main" val="1971794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2054" name="Picture 6" descr="Image result for âThe definition of insanity is doing the same thing over and over again, but expecting different results.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39" y="662109"/>
            <a:ext cx="10940702"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3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Building Habits</a:t>
            </a:r>
          </a:p>
        </p:txBody>
      </p:sp>
      <p:sp>
        <p:nvSpPr>
          <p:cNvPr id="3" name="Content Placeholder 2"/>
          <p:cNvSpPr>
            <a:spLocks noGrp="1"/>
          </p:cNvSpPr>
          <p:nvPr>
            <p:ph idx="1"/>
          </p:nvPr>
        </p:nvSpPr>
        <p:spPr/>
        <p:txBody>
          <a:bodyPr/>
          <a:lstStyle/>
          <a:p>
            <a:endParaRPr lang="en-NZ"/>
          </a:p>
        </p:txBody>
      </p:sp>
      <p:pic>
        <p:nvPicPr>
          <p:cNvPr id="4" name="Picture 3"/>
          <p:cNvPicPr/>
          <p:nvPr/>
        </p:nvPicPr>
        <p:blipFill>
          <a:blip r:embed="rId3"/>
          <a:stretch>
            <a:fillRect/>
          </a:stretch>
        </p:blipFill>
        <p:spPr>
          <a:xfrm>
            <a:off x="6627446" y="0"/>
            <a:ext cx="5564554" cy="6881070"/>
          </a:xfrm>
          <a:prstGeom prst="rect">
            <a:avLst/>
          </a:prstGeom>
        </p:spPr>
      </p:pic>
      <p:pic>
        <p:nvPicPr>
          <p:cNvPr id="1028" name="Picture 4" descr="Image result for habits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389" y="2055813"/>
            <a:ext cx="4446869" cy="403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And remember …</a:t>
            </a:r>
          </a:p>
        </p:txBody>
      </p:sp>
      <p:sp>
        <p:nvSpPr>
          <p:cNvPr id="3" name="Content Placeholder 2"/>
          <p:cNvSpPr>
            <a:spLocks noGrp="1"/>
          </p:cNvSpPr>
          <p:nvPr>
            <p:ph idx="1"/>
          </p:nvPr>
        </p:nvSpPr>
        <p:spPr/>
        <p:txBody>
          <a:bodyPr/>
          <a:lstStyle/>
          <a:p>
            <a:r>
              <a:rPr lang="en-NZ" baseline="30000" dirty="0"/>
              <a:t>24</a:t>
            </a:r>
            <a:r>
              <a:rPr lang="en-NZ" dirty="0"/>
              <a:t> And let us consider how we may spur one another on towards love and good deeds, </a:t>
            </a:r>
            <a:r>
              <a:rPr lang="en-NZ" baseline="30000" dirty="0"/>
              <a:t>25</a:t>
            </a:r>
            <a:r>
              <a:rPr lang="en-NZ" dirty="0"/>
              <a:t> not giving up meeting together, as some are in the habit of doing, but encouraging one another – and all the more as you see the Day approaching.</a:t>
            </a:r>
          </a:p>
          <a:p>
            <a:pPr lvl="1" algn="r"/>
            <a:r>
              <a:rPr lang="en-NZ" dirty="0"/>
              <a:t>Hebrews 10:24-25</a:t>
            </a:r>
          </a:p>
          <a:p>
            <a:endParaRPr lang="en-NZ" dirty="0"/>
          </a:p>
        </p:txBody>
      </p:sp>
      <p:pic>
        <p:nvPicPr>
          <p:cNvPr id="4" name="Picture 3"/>
          <p:cNvPicPr>
            <a:picLocks noChangeAspect="1"/>
          </p:cNvPicPr>
          <p:nvPr/>
        </p:nvPicPr>
        <p:blipFill>
          <a:blip r:embed="rId3"/>
          <a:stretch>
            <a:fillRect/>
          </a:stretch>
        </p:blipFill>
        <p:spPr>
          <a:xfrm>
            <a:off x="3649784" y="3722677"/>
            <a:ext cx="4740045" cy="2700459"/>
          </a:xfrm>
          <a:prstGeom prst="rect">
            <a:avLst/>
          </a:prstGeom>
        </p:spPr>
      </p:pic>
    </p:spTree>
    <p:extLst>
      <p:ext uri="{BB962C8B-B14F-4D97-AF65-F5344CB8AC3E}">
        <p14:creationId xmlns:p14="http://schemas.microsoft.com/office/powerpoint/2010/main" val="384043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smtClean="0">
                <a:solidFill>
                  <a:srgbClr val="FFE89F"/>
                </a:solidFill>
                <a:latin typeface="Amatic SC" panose="00000500000000000000" pitchFamily="2" charset="-79"/>
                <a:cs typeface="Amatic SC" panose="00000500000000000000" pitchFamily="2" charset="-79"/>
              </a:rPr>
              <a:t>The Redemptive Family Workshop</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r>
              <a:rPr lang="en-NZ" dirty="0" smtClean="0"/>
              <a:t>St Peter’s Presbyterian, 4-5 October</a:t>
            </a:r>
          </a:p>
          <a:p>
            <a:r>
              <a:rPr lang="en-NZ" dirty="0" smtClean="0"/>
              <a:t>Over </a:t>
            </a:r>
            <a:r>
              <a:rPr lang="en-NZ" dirty="0" smtClean="0"/>
              <a:t>Friday </a:t>
            </a:r>
            <a:r>
              <a:rPr lang="en-NZ" dirty="0"/>
              <a:t>evening and Saturday morning we will hear each other’s heart and together arrive at a plan for how we can conserve the best of what we have been challenged with this past 6 weeks moving forward</a:t>
            </a:r>
            <a:r>
              <a:rPr lang="en-NZ" dirty="0" smtClean="0"/>
              <a:t>.</a:t>
            </a:r>
          </a:p>
          <a:p>
            <a:r>
              <a:rPr lang="en-NZ" dirty="0" smtClean="0"/>
              <a:t>Register today!</a:t>
            </a:r>
            <a:endParaRPr lang="en-NZ" dirty="0"/>
          </a:p>
        </p:txBody>
      </p:sp>
      <p:pic>
        <p:nvPicPr>
          <p:cNvPr id="3074" name="Picture 2" descr="Image result for work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899" y="4192039"/>
            <a:ext cx="5845175" cy="198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3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smtClean="0">
                <a:solidFill>
                  <a:srgbClr val="FFE89F"/>
                </a:solidFill>
                <a:latin typeface="Amatic SC" panose="00000500000000000000" pitchFamily="2" charset="-79"/>
                <a:cs typeface="Amatic SC" panose="00000500000000000000" pitchFamily="2" charset="-79"/>
              </a:rPr>
              <a:t>Review: Week 4: Team</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200" y="1825625"/>
            <a:ext cx="10515600" cy="3903052"/>
          </a:xfrm>
        </p:spPr>
        <p:txBody>
          <a:bodyPr>
            <a:normAutofit/>
          </a:bodyPr>
          <a:lstStyle/>
          <a:p>
            <a:r>
              <a:rPr lang="en-NZ"/>
              <a:t>Jesus intended His mission to be undertaken by His church, not as a collection of individuals, but together as family with everyone playing their part </a:t>
            </a:r>
          </a:p>
          <a:p>
            <a:r>
              <a:rPr lang="en-NZ"/>
              <a:t>God has provided gifts to His people for the building up of the Body - we disciple one another through supporting, encouraging and praying for each other (Eph 4:8-15)</a:t>
            </a:r>
          </a:p>
          <a:p>
            <a:r>
              <a:rPr lang="en-NZ" i="1"/>
              <a:t>Just where He needs me, my Lord has placed me; Just where He needs me, there would I be</a:t>
            </a:r>
            <a:r>
              <a:rPr lang="en-NZ" i="1" smtClean="0"/>
              <a:t>! And </a:t>
            </a:r>
            <a:r>
              <a:rPr lang="en-NZ" i="1"/>
              <a:t>since He found me, by love He’s bound me - to serve Him joyfully!</a:t>
            </a:r>
            <a:r>
              <a:rPr lang="en-NZ"/>
              <a:t> - Miriam Richards</a:t>
            </a:r>
          </a:p>
        </p:txBody>
      </p:sp>
      <p:sp>
        <p:nvSpPr>
          <p:cNvPr id="4" name="Title 1"/>
          <p:cNvSpPr txBox="1"/>
          <p:nvPr/>
        </p:nvSpPr>
        <p:spPr>
          <a:xfrm>
            <a:off x="838200" y="55735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6600" dirty="0">
                <a:solidFill>
                  <a:srgbClr val="FFE89F"/>
                </a:solidFill>
                <a:latin typeface="Amatic SC" panose="00000500000000000000" pitchFamily="2" charset="-79"/>
                <a:cs typeface="Amatic SC" panose="00000500000000000000" pitchFamily="2" charset="-79"/>
              </a:rPr>
              <a:t>Do the Survey for </a:t>
            </a:r>
            <a:r>
              <a:rPr lang="en-NZ" sz="6600">
                <a:solidFill>
                  <a:srgbClr val="FFE89F"/>
                </a:solidFill>
                <a:latin typeface="Amatic SC" panose="00000500000000000000" pitchFamily="2" charset="-79"/>
                <a:cs typeface="Amatic SC" panose="00000500000000000000" pitchFamily="2" charset="-79"/>
              </a:rPr>
              <a:t>week 4</a:t>
            </a:r>
            <a:endParaRPr lang="en-NZ" sz="6600" dirty="0">
              <a:solidFill>
                <a:srgbClr val="FFE89F"/>
              </a:solidFill>
              <a:latin typeface="Amatic SC" panose="00000500000000000000" pitchFamily="2" charset="-79"/>
              <a:cs typeface="Amatic SC" panose="00000500000000000000"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27769" cy="1325563"/>
          </a:xfrm>
        </p:spPr>
        <p:txBody>
          <a:bodyPr>
            <a:normAutofit/>
          </a:bodyPr>
          <a:lstStyle/>
          <a:p>
            <a:r>
              <a:rPr lang="en-NZ" sz="8800" dirty="0" smtClean="0">
                <a:solidFill>
                  <a:srgbClr val="FFE89F"/>
                </a:solidFill>
                <a:latin typeface="Amatic SC" panose="00000500000000000000" pitchFamily="2" charset="-79"/>
                <a:cs typeface="Amatic SC" panose="00000500000000000000" pitchFamily="2" charset="-79"/>
              </a:rPr>
              <a:t>“H Day”</a:t>
            </a:r>
            <a:endParaRPr lang="en-NZ" sz="8800" dirty="0">
              <a:solidFill>
                <a:srgbClr val="FFE89F"/>
              </a:solidFill>
              <a:latin typeface="Amatic SC" panose="00000500000000000000" pitchFamily="2" charset="-79"/>
              <a:cs typeface="Amatic SC" panose="00000500000000000000" pitchFamily="2" charset="-79"/>
            </a:endParaRPr>
          </a:p>
        </p:txBody>
      </p:sp>
      <p:pic>
        <p:nvPicPr>
          <p:cNvPr id="5" name="Picture 4" descr="IMG_256"/>
          <p:cNvPicPr/>
          <p:nvPr/>
        </p:nvPicPr>
        <p:blipFill>
          <a:blip r:embed="rId3"/>
          <a:stretch>
            <a:fillRect/>
          </a:stretch>
        </p:blipFill>
        <p:spPr>
          <a:xfrm>
            <a:off x="5400431" y="-1"/>
            <a:ext cx="6791569" cy="6830647"/>
          </a:xfrm>
          <a:prstGeom prst="rect">
            <a:avLst/>
          </a:prstGeom>
          <a:noFill/>
          <a:ln w="9525">
            <a:noFill/>
          </a:ln>
        </p:spPr>
      </p:pic>
      <p:pic>
        <p:nvPicPr>
          <p:cNvPr id="6" name="Picture 5" descr="IMG_256">
            <a:hlinkClick r:id="rId4"/>
          </p:cNvPr>
          <p:cNvPicPr/>
          <p:nvPr/>
        </p:nvPicPr>
        <p:blipFill>
          <a:blip r:embed="rId5"/>
          <a:stretch>
            <a:fillRect/>
          </a:stretch>
        </p:blipFill>
        <p:spPr>
          <a:xfrm>
            <a:off x="950301" y="1986572"/>
            <a:ext cx="3835890" cy="383589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smtClean="0">
                <a:solidFill>
                  <a:srgbClr val="FFE89F"/>
                </a:solidFill>
                <a:latin typeface="Amatic SC" panose="00000500000000000000" pitchFamily="2" charset="-79"/>
                <a:cs typeface="Amatic SC" panose="00000500000000000000" pitchFamily="2" charset="-79"/>
              </a:rPr>
              <a:t>Hebrews </a:t>
            </a:r>
            <a:r>
              <a:rPr lang="en-NZ" sz="7600" dirty="0" smtClean="0">
                <a:solidFill>
                  <a:srgbClr val="FFE89F"/>
                </a:solidFill>
                <a:latin typeface="Amatic SC" panose="00000500000000000000" pitchFamily="2" charset="-79"/>
                <a:cs typeface="Amatic SC" panose="00000500000000000000" pitchFamily="2" charset="-79"/>
              </a:rPr>
              <a:t>10:19-25</a:t>
            </a:r>
            <a:endParaRPr lang="en-NZ" sz="76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200" y="2153869"/>
            <a:ext cx="10515600" cy="4351338"/>
          </a:xfrm>
        </p:spPr>
        <p:txBody>
          <a:bodyPr/>
          <a:lstStyle/>
          <a:p>
            <a:endParaRPr lang="en-NZ" dirty="0"/>
          </a:p>
        </p:txBody>
      </p:sp>
      <p:sp>
        <p:nvSpPr>
          <p:cNvPr id="6" name="Rectangle 5"/>
          <p:cNvSpPr/>
          <p:nvPr/>
        </p:nvSpPr>
        <p:spPr>
          <a:xfrm>
            <a:off x="1286691" y="1813167"/>
            <a:ext cx="9627326" cy="494713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8" name="Rectangle 7"/>
          <p:cNvSpPr/>
          <p:nvPr/>
        </p:nvSpPr>
        <p:spPr>
          <a:xfrm>
            <a:off x="2930769" y="3340295"/>
            <a:ext cx="3936218" cy="2704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2147558" y="4290644"/>
            <a:ext cx="7637304" cy="273538"/>
          </a:xfrm>
          <a:prstGeom prst="rect">
            <a:avLst/>
          </a:prstGeom>
          <a:solidFill>
            <a:srgbClr val="9FE6FF"/>
          </a:solidFill>
          <a:ln>
            <a:solidFill>
              <a:srgbClr val="9F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11" name="Rectangle 10"/>
          <p:cNvSpPr/>
          <p:nvPr/>
        </p:nvSpPr>
        <p:spPr>
          <a:xfrm>
            <a:off x="8706337" y="3978029"/>
            <a:ext cx="1078525" cy="269388"/>
          </a:xfrm>
          <a:prstGeom prst="rect">
            <a:avLst/>
          </a:prstGeom>
          <a:solidFill>
            <a:srgbClr val="9FE6FF"/>
          </a:solidFill>
          <a:ln>
            <a:solidFill>
              <a:srgbClr val="9F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12" name="Rectangle 11"/>
          <p:cNvSpPr/>
          <p:nvPr/>
        </p:nvSpPr>
        <p:spPr>
          <a:xfrm>
            <a:off x="2147558" y="4631630"/>
            <a:ext cx="2658904" cy="268613"/>
          </a:xfrm>
          <a:prstGeom prst="rect">
            <a:avLst/>
          </a:prstGeom>
          <a:solidFill>
            <a:srgbClr val="9FE6FF"/>
          </a:solidFill>
          <a:ln>
            <a:solidFill>
              <a:srgbClr val="9F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313349" y="2153869"/>
            <a:ext cx="9582746" cy="41891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Change is hard!</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200" y="1825624"/>
            <a:ext cx="5362575" cy="5032376"/>
          </a:xfrm>
        </p:spPr>
        <p:txBody>
          <a:bodyPr>
            <a:normAutofit/>
          </a:bodyPr>
          <a:lstStyle/>
          <a:p>
            <a:r>
              <a:rPr lang="en-NZ" dirty="0" smtClean="0"/>
              <a:t>It involves letting go of what we think we believe</a:t>
            </a:r>
          </a:p>
          <a:p>
            <a:r>
              <a:rPr lang="en-NZ" dirty="0"/>
              <a:t>It </a:t>
            </a:r>
            <a:r>
              <a:rPr lang="en-NZ" dirty="0" smtClean="0"/>
              <a:t>involves looking crazy – or worse</a:t>
            </a:r>
          </a:p>
          <a:p>
            <a:r>
              <a:rPr lang="en-NZ" dirty="0" smtClean="0"/>
              <a:t>It can be tempting to go back</a:t>
            </a:r>
          </a:p>
          <a:p>
            <a:r>
              <a:rPr lang="en-NZ" dirty="0" smtClean="0"/>
              <a:t>It involves choosing </a:t>
            </a:r>
            <a:r>
              <a:rPr lang="en-NZ" dirty="0"/>
              <a:t>to no longer do things we used to do and/or doing new things we have never done </a:t>
            </a:r>
            <a:r>
              <a:rPr lang="en-NZ" dirty="0" smtClean="0"/>
              <a:t>before</a:t>
            </a:r>
          </a:p>
          <a:p>
            <a:r>
              <a:rPr lang="en-NZ" dirty="0"/>
              <a:t>It involves</a:t>
            </a:r>
            <a:r>
              <a:rPr lang="en-NZ" dirty="0" smtClean="0"/>
              <a:t> moving from good things to better things</a:t>
            </a:r>
          </a:p>
          <a:p>
            <a:endParaRPr lang="en-NZ" dirty="0"/>
          </a:p>
        </p:txBody>
      </p:sp>
      <p:pic>
        <p:nvPicPr>
          <p:cNvPr id="4098" name="Picture 2" descr="Image result for change is 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2867025"/>
            <a:ext cx="5153025" cy="239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21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smtClean="0">
                <a:solidFill>
                  <a:srgbClr val="FFE89F"/>
                </a:solidFill>
                <a:latin typeface="Amatic SC" panose="00000500000000000000" pitchFamily="2" charset="-79"/>
                <a:cs typeface="Amatic SC" panose="00000500000000000000" pitchFamily="2" charset="-79"/>
              </a:rPr>
              <a:t>Hebrews </a:t>
            </a:r>
            <a:r>
              <a:rPr lang="en-NZ" sz="7600" dirty="0" smtClean="0">
                <a:solidFill>
                  <a:srgbClr val="FFE89F"/>
                </a:solidFill>
                <a:latin typeface="Amatic SC" panose="00000500000000000000" pitchFamily="2" charset="-79"/>
                <a:cs typeface="Amatic SC" panose="00000500000000000000" pitchFamily="2" charset="-79"/>
              </a:rPr>
              <a:t>10:19-25</a:t>
            </a:r>
            <a:endParaRPr lang="en-NZ" sz="76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200" y="2153869"/>
            <a:ext cx="10515600" cy="4351338"/>
          </a:xfrm>
        </p:spPr>
        <p:txBody>
          <a:bodyPr/>
          <a:lstStyle/>
          <a:p>
            <a:endParaRPr lang="en-NZ" dirty="0"/>
          </a:p>
        </p:txBody>
      </p:sp>
      <p:sp>
        <p:nvSpPr>
          <p:cNvPr id="6" name="Rectangle 5"/>
          <p:cNvSpPr/>
          <p:nvPr/>
        </p:nvSpPr>
        <p:spPr>
          <a:xfrm>
            <a:off x="1273991" y="1813167"/>
            <a:ext cx="9627326" cy="494713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8" name="Rectangle 7"/>
          <p:cNvSpPr/>
          <p:nvPr/>
        </p:nvSpPr>
        <p:spPr>
          <a:xfrm>
            <a:off x="2930769" y="3340295"/>
            <a:ext cx="3936218" cy="2704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2147558" y="4290644"/>
            <a:ext cx="7637304" cy="2735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8706337" y="3978029"/>
            <a:ext cx="1078525" cy="26938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2147558" y="4631630"/>
            <a:ext cx="2658904" cy="26861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5533292" y="3680964"/>
            <a:ext cx="2602327" cy="25527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5051278" y="4613151"/>
            <a:ext cx="3944230" cy="27927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7189679" y="4935656"/>
            <a:ext cx="2517029" cy="2901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2147558" y="5225775"/>
            <a:ext cx="5988060" cy="32043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8135618" y="5578977"/>
            <a:ext cx="1571090" cy="29276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2147558" y="5879552"/>
            <a:ext cx="1445846" cy="30057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8339016" y="5266527"/>
            <a:ext cx="1445846" cy="279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2207846" y="5553383"/>
            <a:ext cx="1910862" cy="32616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307831" y="2153869"/>
            <a:ext cx="9582746" cy="4189178"/>
          </a:xfrm>
          <a:prstGeom prst="rect">
            <a:avLst/>
          </a:prstGeom>
        </p:spPr>
      </p:pic>
    </p:spTree>
    <p:extLst>
      <p:ext uri="{BB962C8B-B14F-4D97-AF65-F5344CB8AC3E}">
        <p14:creationId xmlns:p14="http://schemas.microsoft.com/office/powerpoint/2010/main" val="2720216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Love and Good Deeds</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4991100" y="1825625"/>
            <a:ext cx="6362700" cy="4351338"/>
          </a:xfrm>
        </p:spPr>
        <p:txBody>
          <a:bodyPr/>
          <a:lstStyle/>
          <a:p>
            <a:r>
              <a:rPr lang="en-NZ" dirty="0"/>
              <a:t>When asked to explain her min­istry's mission, </a:t>
            </a:r>
            <a:r>
              <a:rPr lang="en-NZ" dirty="0" smtClean="0"/>
              <a:t>Mary said</a:t>
            </a:r>
            <a:r>
              <a:rPr lang="en-NZ" dirty="0"/>
              <a:t>, "To save the women of Atlanta."</a:t>
            </a:r>
          </a:p>
          <a:p>
            <a:r>
              <a:rPr lang="en-NZ" dirty="0"/>
              <a:t>There was a follow-up question: "You mean the strippers and the pros­titutes?"</a:t>
            </a:r>
          </a:p>
          <a:p>
            <a:r>
              <a:rPr lang="en-NZ" dirty="0"/>
              <a:t>"No," she answered, "the women who are sitting in the pews of Atlanta every Sunday morning!"</a:t>
            </a:r>
          </a:p>
          <a:p>
            <a:endParaRPr lang="en-NZ" dirty="0"/>
          </a:p>
        </p:txBody>
      </p:sp>
      <p:pic>
        <p:nvPicPr>
          <p:cNvPr id="2050" name="Picture 2" descr="Image result for ministry to women in atlanta"/>
          <p:cNvPicPr>
            <a:picLocks noChangeAspect="1" noChangeArrowheads="1"/>
          </p:cNvPicPr>
          <p:nvPr/>
        </p:nvPicPr>
        <p:blipFill rotWithShape="1">
          <a:blip r:embed="rId3">
            <a:extLst>
              <a:ext uri="{28A0092B-C50C-407E-A947-70E740481C1C}">
                <a14:useLocalDpi xmlns:a14="http://schemas.microsoft.com/office/drawing/2010/main" val="0"/>
              </a:ext>
            </a:extLst>
          </a:blip>
          <a:srcRect r="50269"/>
          <a:stretch/>
        </p:blipFill>
        <p:spPr bwMode="auto">
          <a:xfrm>
            <a:off x="965199" y="1825625"/>
            <a:ext cx="429260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6000" dirty="0">
                <a:solidFill>
                  <a:srgbClr val="FFE89F"/>
                </a:solidFill>
                <a:latin typeface="Amatic SC" panose="00000500000000000000" pitchFamily="2" charset="-79"/>
                <a:cs typeface="Amatic SC" panose="00000500000000000000" pitchFamily="2" charset="-79"/>
              </a:rPr>
              <a:t>Where </a:t>
            </a:r>
            <a:r>
              <a:rPr lang="en-NZ" sz="6000" dirty="0">
                <a:solidFill>
                  <a:srgbClr val="FFE89F"/>
                </a:solidFill>
                <a:latin typeface="Amatic SC" panose="00000500000000000000" pitchFamily="2" charset="-79"/>
                <a:cs typeface="Amatic SC" panose="00000500000000000000" pitchFamily="2" charset="-79"/>
              </a:rPr>
              <a:t>do I / we need to CHANGE to be a more redemptive community? </a:t>
            </a:r>
          </a:p>
        </p:txBody>
      </p:sp>
      <p:sp>
        <p:nvSpPr>
          <p:cNvPr id="3" name="Content Placeholder 2"/>
          <p:cNvSpPr>
            <a:spLocks noGrp="1"/>
          </p:cNvSpPr>
          <p:nvPr>
            <p:ph idx="1"/>
          </p:nvPr>
        </p:nvSpPr>
        <p:spPr>
          <a:xfrm>
            <a:off x="838200" y="2133599"/>
            <a:ext cx="10515600" cy="4564186"/>
          </a:xfrm>
        </p:spPr>
        <p:txBody>
          <a:bodyPr>
            <a:normAutofit/>
          </a:bodyPr>
          <a:lstStyle/>
          <a:p>
            <a:r>
              <a:rPr lang="en-NZ" dirty="0" smtClean="0"/>
              <a:t>Do </a:t>
            </a:r>
            <a:r>
              <a:rPr lang="en-NZ" dirty="0"/>
              <a:t>we really love each other as a family? </a:t>
            </a:r>
            <a:endParaRPr lang="en-NZ" dirty="0" smtClean="0"/>
          </a:p>
          <a:p>
            <a:r>
              <a:rPr lang="en-NZ" dirty="0" smtClean="0"/>
              <a:t>Do </a:t>
            </a:r>
            <a:r>
              <a:rPr lang="en-NZ" dirty="0"/>
              <a:t>we invest time and care here in the place where God has planted us? </a:t>
            </a:r>
            <a:endParaRPr lang="en-NZ" dirty="0" smtClean="0"/>
          </a:p>
          <a:p>
            <a:r>
              <a:rPr lang="en-NZ" dirty="0" smtClean="0"/>
              <a:t>Are </a:t>
            </a:r>
            <a:r>
              <a:rPr lang="en-NZ" dirty="0"/>
              <a:t>we organised around being on the mission God gave us or meeting our own needs? </a:t>
            </a:r>
            <a:endParaRPr lang="en-NZ" dirty="0" smtClean="0"/>
          </a:p>
          <a:p>
            <a:r>
              <a:rPr lang="en-NZ" dirty="0" smtClean="0"/>
              <a:t>Are </a:t>
            </a:r>
            <a:r>
              <a:rPr lang="en-NZ" dirty="0"/>
              <a:t>we on the same page regarding reaching out to the lost and lonely? </a:t>
            </a:r>
            <a:endParaRPr lang="en-NZ" dirty="0" smtClean="0"/>
          </a:p>
          <a:p>
            <a:r>
              <a:rPr lang="en-NZ" dirty="0" smtClean="0"/>
              <a:t>When </a:t>
            </a:r>
            <a:r>
              <a:rPr lang="en-NZ" dirty="0"/>
              <a:t>we bring our friends to this church, would they be embraced and encouraged and adopted by my church family?</a:t>
            </a:r>
          </a:p>
          <a:p>
            <a:endParaRPr lang="en-NZ" dirty="0"/>
          </a:p>
        </p:txBody>
      </p:sp>
    </p:spTree>
    <p:extLst>
      <p:ext uri="{BB962C8B-B14F-4D97-AF65-F5344CB8AC3E}">
        <p14:creationId xmlns:p14="http://schemas.microsoft.com/office/powerpoint/2010/main" val="1633118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862" y="365125"/>
            <a:ext cx="4616938" cy="1325563"/>
          </a:xfrm>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Such as …</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6736862" y="1825625"/>
            <a:ext cx="4616938" cy="4351338"/>
          </a:xfrm>
        </p:spPr>
        <p:txBody>
          <a:bodyPr/>
          <a:lstStyle/>
          <a:p>
            <a:r>
              <a:rPr lang="en-NZ" smtClean="0"/>
              <a:t>W</a:t>
            </a:r>
            <a:r>
              <a:rPr lang="en-NZ"/>
              <a:t>hen someone is going through a difficult time.... sit with him. No sermon, no advice. Be there.</a:t>
            </a:r>
          </a:p>
          <a:p>
            <a:endParaRPr lang="en-NZ"/>
          </a:p>
        </p:txBody>
      </p:sp>
      <p:pic>
        <p:nvPicPr>
          <p:cNvPr id="4" name="Picture 3" descr="IMG_256"/>
          <p:cNvPicPr/>
          <p:nvPr/>
        </p:nvPicPr>
        <p:blipFill>
          <a:blip r:embed="rId2"/>
          <a:stretch>
            <a:fillRect/>
          </a:stretch>
        </p:blipFill>
        <p:spPr>
          <a:xfrm>
            <a:off x="838200" y="365125"/>
            <a:ext cx="5811838" cy="5811838"/>
          </a:xfrm>
          <a:prstGeom prst="rect">
            <a:avLst/>
          </a:prstGeom>
          <a:noFill/>
          <a:ln w="9525">
            <a:noFill/>
          </a:ln>
        </p:spPr>
      </p:pic>
    </p:spTree>
    <p:extLst>
      <p:ext uri="{BB962C8B-B14F-4D97-AF65-F5344CB8AC3E}">
        <p14:creationId xmlns:p14="http://schemas.microsoft.com/office/powerpoint/2010/main" val="52309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1156</TotalTime>
  <Words>2318</Words>
  <Application>Microsoft Office PowerPoint</Application>
  <PresentationFormat>Widescreen</PresentationFormat>
  <Paragraphs>110</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Amatic SC</vt:lpstr>
      <vt:lpstr>Arial</vt:lpstr>
      <vt:lpstr>Calibri</vt:lpstr>
      <vt:lpstr>Calibri Light</vt:lpstr>
      <vt:lpstr>Office Theme</vt:lpstr>
      <vt:lpstr>Redemptive Family # 5 Change </vt:lpstr>
      <vt:lpstr>Review: Week 4: Team</vt:lpstr>
      <vt:lpstr>“H Day”</vt:lpstr>
      <vt:lpstr>Hebrews 10:19-25</vt:lpstr>
      <vt:lpstr>Change is hard!</vt:lpstr>
      <vt:lpstr>Hebrews 10:19-25</vt:lpstr>
      <vt:lpstr>Love and Good Deeds</vt:lpstr>
      <vt:lpstr>Where do I / we need to CHANGE to be a more redemptive community? </vt:lpstr>
      <vt:lpstr>Such as …</vt:lpstr>
      <vt:lpstr>Big change: redemptive relationships!</vt:lpstr>
      <vt:lpstr>PowerPoint Presentation</vt:lpstr>
      <vt:lpstr>Building Habits</vt:lpstr>
      <vt:lpstr>And remember …</vt:lpstr>
      <vt:lpstr>The Redemptive Family Workshop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24</cp:revision>
  <dcterms:created xsi:type="dcterms:W3CDTF">2019-09-05T01:01:00Z</dcterms:created>
  <dcterms:modified xsi:type="dcterms:W3CDTF">2019-09-20T00:55:54Z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1033-11.2.0.8942</vt:lpwstr>
  </property>
</Properties>
</file>