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8" r:id="rId6"/>
    <p:sldId id="259" r:id="rId7"/>
    <p:sldId id="260" r:id="rId8"/>
    <p:sldId id="261" r:id="rId9"/>
    <p:sldId id="262" r:id="rId10"/>
    <p:sldId id="263" r:id="rId11"/>
    <p:sldId id="272" r:id="rId12"/>
    <p:sldId id="264" r:id="rId13"/>
    <p:sldId id="288" r:id="rId14"/>
    <p:sldId id="289" r:id="rId15"/>
    <p:sldId id="273" r:id="rId16"/>
    <p:sldId id="265" r:id="rId17"/>
    <p:sldId id="274" r:id="rId18"/>
    <p:sldId id="275" r:id="rId19"/>
    <p:sldId id="267" r:id="rId20"/>
    <p:sldId id="266" r:id="rId21"/>
    <p:sldId id="277" r:id="rId22"/>
    <p:sldId id="268" r:id="rId23"/>
    <p:sldId id="290" r:id="rId24"/>
    <p:sldId id="269" r:id="rId25"/>
    <p:sldId id="278" r:id="rId26"/>
    <p:sldId id="279" r:id="rId27"/>
    <p:sldId id="270" r:id="rId28"/>
    <p:sldId id="280" r:id="rId29"/>
    <p:sldId id="27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5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9631B5-78F2-41C9-869B-9F39066F8104}" styleName="中度样式 3 - 强调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8" autoAdjust="0"/>
    <p:restoredTop sz="61008" autoAdjust="0"/>
  </p:normalViewPr>
  <p:slideViewPr>
    <p:cSldViewPr snapToGrid="0">
      <p:cViewPr>
        <p:scale>
          <a:sx n="59" d="100"/>
          <a:sy n="59" d="100"/>
        </p:scale>
        <p:origin x="594" y="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D437F4-AB23-404A-8C4B-7D01B4817A5B}" type="datetimeFigureOut">
              <a:rPr lang="en-NZ" smtClean="0"/>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F4CE1A-EFEA-4587-A43D-CE48781D4366}" type="slidenum">
              <a:rPr lang="en-NZ" smtClean="0"/>
            </a:fld>
            <a:endParaRPr lang="en-N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AU" sz="1200" kern="1200" dirty="0" smtClean="0">
                <a:solidFill>
                  <a:schemeClr val="tx1"/>
                </a:solidFill>
                <a:effectLst/>
                <a:latin typeface="+mn-lt"/>
                <a:ea typeface="+mn-ea"/>
                <a:cs typeface="+mn-cs"/>
              </a:rPr>
              <a:t>The bushfires in Australia have been devastating. People have lost their homes and farms and even their lives. The world has watched in horror as the driest continent on the planet seems to burn and burn. Destruction is an all-too common theme in the Bible. In Psalm 80, Asaph calls on the Lord to restore what has been destroyed.</a:t>
            </a:r>
            <a:endParaRPr lang="en-NZ" sz="12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8DF4CE1A-EFEA-4587-A43D-CE48781D4366}" type="slidenum">
              <a:rPr lang="en-NZ" smtClean="0"/>
            </a:fld>
            <a:endParaRPr lang="en-N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2: Who finds themselves </a:t>
            </a:r>
            <a:r>
              <a:rPr lang="en-AU" sz="1200" kern="1200" dirty="0" smtClean="0">
                <a:solidFill>
                  <a:schemeClr val="tx1"/>
                </a:solidFill>
                <a:effectLst/>
                <a:latin typeface="+mn-lt"/>
                <a:ea typeface="+mn-ea"/>
                <a:cs typeface="+mn-cs"/>
              </a:rPr>
              <a:t>checking their device multiple times a day? It is like a leash tying us to the internet and keeping us in a constant state of alertness. What about holidays? I haven’t looked at FB for weeks!</a:t>
            </a:r>
            <a:endParaRPr lang="en-NZ"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RL argues that resting from technology, from social media or the internet or our smart phones gives us greater capacity to be fully present to the moment right in front of us. To enjoy that view, listen to that friend, etc.</a:t>
            </a:r>
            <a:endParaRPr lang="en-NZ" sz="1200" kern="1200" dirty="0" smtClean="0">
              <a:solidFill>
                <a:schemeClr val="tx1"/>
              </a:solidFill>
              <a:effectLst/>
              <a:latin typeface="+mn-lt"/>
              <a:ea typeface="+mn-ea"/>
              <a:cs typeface="+mn-cs"/>
            </a:endParaRPr>
          </a:p>
          <a:p>
            <a:r>
              <a:rPr lang="en-NZ" sz="1200" b="1" kern="1200" dirty="0" smtClean="0">
                <a:solidFill>
                  <a:schemeClr val="tx1"/>
                </a:solidFill>
                <a:effectLst/>
                <a:latin typeface="+mn-lt"/>
                <a:ea typeface="+mn-ea"/>
                <a:cs typeface="+mn-cs"/>
              </a:rPr>
              <a:t>3: </a:t>
            </a:r>
            <a:r>
              <a:rPr lang="en-AU" sz="1200" b="1" kern="1200" dirty="0" smtClean="0">
                <a:solidFill>
                  <a:schemeClr val="tx1"/>
                </a:solidFill>
                <a:effectLst/>
                <a:latin typeface="+mn-lt"/>
                <a:ea typeface="+mn-ea"/>
                <a:cs typeface="+mn-cs"/>
              </a:rPr>
              <a:t>Try this sometime. </a:t>
            </a:r>
            <a:r>
              <a:rPr lang="en-AU" sz="1200" kern="1200" dirty="0" smtClean="0">
                <a:solidFill>
                  <a:schemeClr val="tx1"/>
                </a:solidFill>
                <a:effectLst/>
                <a:latin typeface="+mn-lt"/>
                <a:ea typeface="+mn-ea"/>
                <a:cs typeface="+mn-cs"/>
              </a:rPr>
              <a:t>Find a quiet spot and take time to notice the sounds around you – the birds, the water, and look around you at what is going on. Be “in the moment”. It’s incredibly restful.</a:t>
            </a:r>
            <a:endParaRPr lang="en-NZ"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RL claims that this practise helped her to listen to her own voice so she had something to offer others.</a:t>
            </a:r>
            <a:endParaRPr lang="en-NZ"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Some other advantages: We gain perspective, we become more emotionally resilient and empathetic to others and we become better listeners.</a:t>
            </a:r>
            <a:endParaRPr lang="en-NZ"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NZ" sz="1200" b="1" kern="1200" dirty="0" smtClean="0">
                <a:solidFill>
                  <a:schemeClr val="tx1"/>
                </a:solidFill>
                <a:effectLst/>
                <a:latin typeface="+mn-lt"/>
                <a:ea typeface="+mn-ea"/>
                <a:cs typeface="+mn-cs"/>
              </a:rPr>
              <a:t>4: There’s an important statement: </a:t>
            </a:r>
            <a:r>
              <a:rPr lang="en-NZ" sz="1200" kern="1200" dirty="0" smtClean="0">
                <a:solidFill>
                  <a:schemeClr val="tx1"/>
                </a:solidFill>
                <a:effectLst/>
                <a:latin typeface="+mn-lt"/>
                <a:ea typeface="+mn-ea"/>
                <a:cs typeface="+mn-cs"/>
              </a:rPr>
              <a:t>“You cannot heal what is hidden.” You have to bring out your brokenness and messiness and let the cruel light of day expose it in all its gory detail. That’s the first step to being free from it: 3 questions: [next slide]</a:t>
            </a:r>
            <a:endParaRPr lang="en-NZ" sz="1200" kern="1200" dirty="0" smtClean="0">
              <a:solidFill>
                <a:schemeClr val="tx1"/>
              </a:solidFill>
              <a:effectLst/>
              <a:latin typeface="+mn-lt"/>
              <a:ea typeface="+mn-ea"/>
              <a:cs typeface="+mn-cs"/>
            </a:endParaRPr>
          </a:p>
          <a:p>
            <a:endParaRPr lang="en-NZ" sz="1200" kern="1200" dirty="0" smtClean="0">
              <a:solidFill>
                <a:schemeClr val="tx1"/>
              </a:solidFill>
              <a:effectLst/>
              <a:latin typeface="+mn-lt"/>
              <a:ea typeface="+mn-ea"/>
              <a:cs typeface="+mn-cs"/>
            </a:endParaRPr>
          </a:p>
          <a:p>
            <a:endParaRPr lang="en-NZ" sz="12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8DF4CE1A-EFEA-4587-A43D-CE48781D4366}" type="slidenum">
              <a:rPr lang="en-NZ" smtClean="0"/>
            </a:fld>
            <a:endParaRPr lang="en-N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2: Who finds themselves </a:t>
            </a:r>
            <a:r>
              <a:rPr lang="en-AU" sz="1200" kern="1200" dirty="0" smtClean="0">
                <a:solidFill>
                  <a:schemeClr val="tx1"/>
                </a:solidFill>
                <a:effectLst/>
                <a:latin typeface="+mn-lt"/>
                <a:ea typeface="+mn-ea"/>
                <a:cs typeface="+mn-cs"/>
              </a:rPr>
              <a:t>checking their device multiple times a day? It is like a leash tying us to the internet and keeping us in a constant state of alertness. What about holidays? I haven’t looked at FB for weeks!</a:t>
            </a:r>
            <a:endParaRPr lang="en-NZ"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RL argues that resting from technology, from social media or the internet or our smart phones gives us greater capacity to be fully present to the moment right in front of us. To enjoy that view, listen to that friend, etc.</a:t>
            </a:r>
            <a:endParaRPr lang="en-NZ" sz="1200" kern="1200" dirty="0" smtClean="0">
              <a:solidFill>
                <a:schemeClr val="tx1"/>
              </a:solidFill>
              <a:effectLst/>
              <a:latin typeface="+mn-lt"/>
              <a:ea typeface="+mn-ea"/>
              <a:cs typeface="+mn-cs"/>
            </a:endParaRPr>
          </a:p>
          <a:p>
            <a:r>
              <a:rPr lang="en-NZ" sz="1200" b="1" kern="1200" dirty="0" smtClean="0">
                <a:solidFill>
                  <a:schemeClr val="tx1"/>
                </a:solidFill>
                <a:effectLst/>
                <a:latin typeface="+mn-lt"/>
                <a:ea typeface="+mn-ea"/>
                <a:cs typeface="+mn-cs"/>
              </a:rPr>
              <a:t>3: </a:t>
            </a:r>
            <a:r>
              <a:rPr lang="en-AU" sz="1200" b="1" kern="1200" dirty="0" smtClean="0">
                <a:solidFill>
                  <a:schemeClr val="tx1"/>
                </a:solidFill>
                <a:effectLst/>
                <a:latin typeface="+mn-lt"/>
                <a:ea typeface="+mn-ea"/>
                <a:cs typeface="+mn-cs"/>
              </a:rPr>
              <a:t>Try this sometime. </a:t>
            </a:r>
            <a:r>
              <a:rPr lang="en-AU" sz="1200" kern="1200" dirty="0" smtClean="0">
                <a:solidFill>
                  <a:schemeClr val="tx1"/>
                </a:solidFill>
                <a:effectLst/>
                <a:latin typeface="+mn-lt"/>
                <a:ea typeface="+mn-ea"/>
                <a:cs typeface="+mn-cs"/>
              </a:rPr>
              <a:t>Find a quiet spot and take time to notice the sounds around you – the birds, the water, and look around you at what is going on. Be “in the moment”. It’s incredibly restful.</a:t>
            </a:r>
            <a:endParaRPr lang="en-NZ"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RL claims that this practise helped her to listen to her own voice so she had something to offer others.</a:t>
            </a:r>
            <a:endParaRPr lang="en-NZ"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Some other advantages: We gain perspective, we become more emotionally resilient and empathetic to others and we become better listeners.</a:t>
            </a:r>
            <a:endParaRPr lang="en-NZ"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NZ" sz="1200" b="1" kern="1200" dirty="0" smtClean="0">
                <a:solidFill>
                  <a:schemeClr val="tx1"/>
                </a:solidFill>
                <a:effectLst/>
                <a:latin typeface="+mn-lt"/>
                <a:ea typeface="+mn-ea"/>
                <a:cs typeface="+mn-cs"/>
              </a:rPr>
              <a:t>4: There’s an important statement: </a:t>
            </a:r>
            <a:r>
              <a:rPr lang="en-NZ" sz="1200" kern="1200" dirty="0" smtClean="0">
                <a:solidFill>
                  <a:schemeClr val="tx1"/>
                </a:solidFill>
                <a:effectLst/>
                <a:latin typeface="+mn-lt"/>
                <a:ea typeface="+mn-ea"/>
                <a:cs typeface="+mn-cs"/>
              </a:rPr>
              <a:t>“You cannot heal what is hidden.” You have to bring out your brokenness and messiness and let the cruel light of day expose it in all its gory detail. That’s the first step to being free from it: 3 questions: [next slide]</a:t>
            </a:r>
            <a:endParaRPr lang="en-NZ" sz="1200" kern="1200" dirty="0" smtClean="0">
              <a:solidFill>
                <a:schemeClr val="tx1"/>
              </a:solidFill>
              <a:effectLst/>
              <a:latin typeface="+mn-lt"/>
              <a:ea typeface="+mn-ea"/>
              <a:cs typeface="+mn-cs"/>
            </a:endParaRPr>
          </a:p>
          <a:p>
            <a:endParaRPr lang="en-NZ" sz="1200" kern="1200" dirty="0" smtClean="0">
              <a:solidFill>
                <a:schemeClr val="tx1"/>
              </a:solidFill>
              <a:effectLst/>
              <a:latin typeface="+mn-lt"/>
              <a:ea typeface="+mn-ea"/>
              <a:cs typeface="+mn-cs"/>
            </a:endParaRPr>
          </a:p>
          <a:p>
            <a:endParaRPr lang="en-NZ" sz="12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8DF4CE1A-EFEA-4587-A43D-CE48781D4366}" type="slidenum">
              <a:rPr lang="en-NZ" smtClean="0"/>
            </a:fld>
            <a:endParaRPr lang="en-N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2: Who finds themselves </a:t>
            </a:r>
            <a:r>
              <a:rPr lang="en-AU" sz="1200" kern="1200" dirty="0" smtClean="0">
                <a:solidFill>
                  <a:schemeClr val="tx1"/>
                </a:solidFill>
                <a:effectLst/>
                <a:latin typeface="+mn-lt"/>
                <a:ea typeface="+mn-ea"/>
                <a:cs typeface="+mn-cs"/>
              </a:rPr>
              <a:t>checking their device multiple times a day? It is like a leash tying us to the internet and keeping us in a constant state of alertness. What about holidays? I haven’t looked at FB for weeks!</a:t>
            </a:r>
            <a:endParaRPr lang="en-NZ"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RL argues that resting from technology, from social media or the internet or our smart phones gives us greater capacity to be fully present to the moment right in front of us. To enjoy that view, listen to that friend, etc.</a:t>
            </a:r>
            <a:endParaRPr lang="en-NZ" sz="1200" kern="1200" dirty="0" smtClean="0">
              <a:solidFill>
                <a:schemeClr val="tx1"/>
              </a:solidFill>
              <a:effectLst/>
              <a:latin typeface="+mn-lt"/>
              <a:ea typeface="+mn-ea"/>
              <a:cs typeface="+mn-cs"/>
            </a:endParaRPr>
          </a:p>
          <a:p>
            <a:r>
              <a:rPr lang="en-NZ" sz="1200" b="1" kern="1200" dirty="0" smtClean="0">
                <a:solidFill>
                  <a:schemeClr val="tx1"/>
                </a:solidFill>
                <a:effectLst/>
                <a:latin typeface="+mn-lt"/>
                <a:ea typeface="+mn-ea"/>
                <a:cs typeface="+mn-cs"/>
              </a:rPr>
              <a:t>3: </a:t>
            </a:r>
            <a:r>
              <a:rPr lang="en-AU" sz="1200" b="1" kern="1200" dirty="0" smtClean="0">
                <a:solidFill>
                  <a:schemeClr val="tx1"/>
                </a:solidFill>
                <a:effectLst/>
                <a:latin typeface="+mn-lt"/>
                <a:ea typeface="+mn-ea"/>
                <a:cs typeface="+mn-cs"/>
              </a:rPr>
              <a:t>Try this sometime. </a:t>
            </a:r>
            <a:r>
              <a:rPr lang="en-AU" sz="1200" kern="1200" dirty="0" smtClean="0">
                <a:solidFill>
                  <a:schemeClr val="tx1"/>
                </a:solidFill>
                <a:effectLst/>
                <a:latin typeface="+mn-lt"/>
                <a:ea typeface="+mn-ea"/>
                <a:cs typeface="+mn-cs"/>
              </a:rPr>
              <a:t>Find a quiet spot and take time to notice the sounds around you – the birds, the water, and look around you at what is going on. Be “in the moment”. It’s incredibly restful.</a:t>
            </a:r>
            <a:endParaRPr lang="en-NZ"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RL claims that this practise helped her to listen to her own voice so she had something to offer others.</a:t>
            </a:r>
            <a:endParaRPr lang="en-NZ"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Some other advantages: We gain perspective, we become more emotionally resilient and empathetic to others and we become better listeners.</a:t>
            </a:r>
            <a:endParaRPr lang="en-NZ"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NZ" sz="1200" b="1" kern="1200" dirty="0" smtClean="0">
                <a:solidFill>
                  <a:schemeClr val="tx1"/>
                </a:solidFill>
                <a:effectLst/>
                <a:latin typeface="+mn-lt"/>
                <a:ea typeface="+mn-ea"/>
                <a:cs typeface="+mn-cs"/>
              </a:rPr>
              <a:t>4: There’s an important statement: </a:t>
            </a:r>
            <a:r>
              <a:rPr lang="en-NZ" sz="1200" kern="1200" dirty="0" smtClean="0">
                <a:solidFill>
                  <a:schemeClr val="tx1"/>
                </a:solidFill>
                <a:effectLst/>
                <a:latin typeface="+mn-lt"/>
                <a:ea typeface="+mn-ea"/>
                <a:cs typeface="+mn-cs"/>
              </a:rPr>
              <a:t>“You cannot heal what is hidden.” You have to bring out your brokenness and messiness and let the cruel light of day expose it in all its gory detail. That’s the first step to being free from it: 3 questions: [next slide]</a:t>
            </a:r>
            <a:endParaRPr lang="en-NZ" sz="1200" kern="1200" dirty="0" smtClean="0">
              <a:solidFill>
                <a:schemeClr val="tx1"/>
              </a:solidFill>
              <a:effectLst/>
              <a:latin typeface="+mn-lt"/>
              <a:ea typeface="+mn-ea"/>
              <a:cs typeface="+mn-cs"/>
            </a:endParaRPr>
          </a:p>
          <a:p>
            <a:endParaRPr lang="en-NZ" sz="1200" kern="1200" dirty="0" smtClean="0">
              <a:solidFill>
                <a:schemeClr val="tx1"/>
              </a:solidFill>
              <a:effectLst/>
              <a:latin typeface="+mn-lt"/>
              <a:ea typeface="+mn-ea"/>
              <a:cs typeface="+mn-cs"/>
            </a:endParaRPr>
          </a:p>
          <a:p>
            <a:endParaRPr lang="en-NZ" sz="12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8DF4CE1A-EFEA-4587-A43D-CE48781D4366}" type="slidenum">
              <a:rPr lang="en-NZ" smtClean="0"/>
            </a:fld>
            <a:endParaRPr lang="en-N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8DF4CE1A-EFEA-4587-A43D-CE48781D4366}" type="slidenum">
              <a:rPr lang="en-NZ" smtClean="0"/>
            </a:fld>
            <a:endParaRPr lang="en-N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Praise God!</a:t>
            </a:r>
            <a:endParaRPr lang="en-NZ"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So simple yet so revolutionary! </a:t>
            </a:r>
            <a:endParaRPr lang="en-NZ" sz="12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8DF4CE1A-EFEA-4587-A43D-CE48781D4366}" type="slidenum">
              <a:rPr lang="en-NZ" smtClean="0"/>
            </a:fld>
            <a:endParaRPr lang="en-N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5:</a:t>
            </a:r>
            <a:r>
              <a:rPr lang="en-NZ"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In her book The Sleep Revolution, Arianna Huffington reports, </a:t>
            </a:r>
            <a:r>
              <a:rPr lang="en-NZ" sz="1200" kern="1200" dirty="0" smtClean="0">
                <a:solidFill>
                  <a:schemeClr val="tx1"/>
                </a:solidFill>
                <a:effectLst/>
                <a:latin typeface="+mn-lt"/>
                <a:ea typeface="+mn-ea"/>
                <a:cs typeface="+mn-cs"/>
              </a:rPr>
              <a:t>[quote]</a:t>
            </a:r>
            <a:endParaRPr lang="en-NZ"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RL discusses her sleep routine. </a:t>
            </a:r>
            <a:endParaRPr lang="en-AU"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Talk to the </a:t>
            </a:r>
            <a:r>
              <a:rPr lang="en-AU" sz="1200" kern="1200" dirty="0" smtClean="0">
                <a:solidFill>
                  <a:schemeClr val="tx1"/>
                </a:solidFill>
                <a:effectLst/>
                <a:latin typeface="+mn-lt"/>
                <a:ea typeface="+mn-ea"/>
                <a:cs typeface="+mn-cs"/>
              </a:rPr>
              <a:t>person next to you: </a:t>
            </a:r>
            <a:r>
              <a:rPr lang="en-NZ" sz="1200" b="0" i="1" kern="1200" dirty="0" smtClean="0">
                <a:solidFill>
                  <a:schemeClr val="tx1"/>
                </a:solidFill>
                <a:effectLst/>
                <a:latin typeface="+mn-lt"/>
                <a:ea typeface="+mn-ea"/>
                <a:cs typeface="+mn-cs"/>
              </a:rPr>
              <a:t>[question]</a:t>
            </a:r>
            <a:endParaRPr lang="en-NZ" sz="1200" b="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8DF4CE1A-EFEA-4587-A43D-CE48781D4366}" type="slidenum">
              <a:rPr lang="en-NZ" smtClean="0"/>
            </a:fld>
            <a:endParaRPr lang="en-N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6:</a:t>
            </a:r>
            <a:r>
              <a:rPr lang="en-NZ"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Many mornings RL whispers her favourite passage from Douglas </a:t>
            </a:r>
            <a:r>
              <a:rPr lang="en-AU" sz="1200" kern="1200" dirty="0" err="1" smtClean="0">
                <a:solidFill>
                  <a:schemeClr val="tx1"/>
                </a:solidFill>
                <a:effectLst/>
                <a:latin typeface="+mn-lt"/>
                <a:ea typeface="+mn-ea"/>
                <a:cs typeface="+mn-cs"/>
              </a:rPr>
              <a:t>McKelvey’s</a:t>
            </a:r>
            <a:r>
              <a:rPr lang="en-AU" sz="1200" kern="1200" dirty="0" smtClean="0">
                <a:solidFill>
                  <a:schemeClr val="tx1"/>
                </a:solidFill>
                <a:effectLst/>
                <a:latin typeface="+mn-lt"/>
                <a:ea typeface="+mn-ea"/>
                <a:cs typeface="+mn-cs"/>
              </a:rPr>
              <a:t> Every Moment Holy, to centre her mind and heart</a:t>
            </a:r>
            <a:r>
              <a:rPr lang="en-NZ" sz="1200" kern="1200" dirty="0" smtClean="0">
                <a:solidFill>
                  <a:schemeClr val="tx1"/>
                </a:solidFill>
                <a:effectLst/>
                <a:latin typeface="+mn-lt"/>
                <a:ea typeface="+mn-ea"/>
                <a:cs typeface="+mn-cs"/>
              </a:rPr>
              <a:t>. [quote]</a:t>
            </a:r>
            <a:endParaRPr lang="en-NZ"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My wife loves to sit on the deck and just taking some time to prepare for the day ahead. She doesn’t madly zoom through a Bible reading plan. Rather, she lets herself soak in a story of Jesus or a Psalm and hear what God is saying to her. </a:t>
            </a:r>
            <a:endParaRPr lang="en-NZ"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What’s your morning routine? Do you drag yourself out of bed late, slog through a rushed and harried process of getting out the door and entering into the demands of the day? Or do you take it more slowly, settle into God’s rhythm, and let his comfort dictate the pace? </a:t>
            </a:r>
            <a:endParaRPr lang="en-NZ" sz="1200" kern="1200" dirty="0" smtClean="0">
              <a:solidFill>
                <a:schemeClr val="tx1"/>
              </a:solidFill>
              <a:effectLst/>
              <a:latin typeface="+mn-lt"/>
              <a:ea typeface="+mn-ea"/>
              <a:cs typeface="+mn-cs"/>
            </a:endParaRPr>
          </a:p>
          <a:p>
            <a:r>
              <a:rPr lang="en-NZ" sz="1200" kern="1200" baseline="0" dirty="0" smtClean="0">
                <a:solidFill>
                  <a:schemeClr val="tx1"/>
                </a:solidFill>
                <a:effectLst/>
                <a:latin typeface="+mn-lt"/>
                <a:ea typeface="+mn-ea"/>
                <a:cs typeface="+mn-cs"/>
              </a:rPr>
              <a:t> </a:t>
            </a:r>
            <a:endParaRPr lang="en-NZ" dirty="0"/>
          </a:p>
        </p:txBody>
      </p:sp>
      <p:sp>
        <p:nvSpPr>
          <p:cNvPr id="4" name="Slide Number Placeholder 3"/>
          <p:cNvSpPr>
            <a:spLocks noGrp="1"/>
          </p:cNvSpPr>
          <p:nvPr>
            <p:ph type="sldNum" sz="quarter" idx="10"/>
          </p:nvPr>
        </p:nvSpPr>
        <p:spPr/>
        <p:txBody>
          <a:bodyPr/>
          <a:lstStyle/>
          <a:p>
            <a:fld id="{8DF4CE1A-EFEA-4587-A43D-CE48781D4366}" type="slidenum">
              <a:rPr lang="en-NZ" smtClean="0"/>
            </a:fld>
            <a:endParaRPr lang="en-N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7:</a:t>
            </a:r>
            <a:r>
              <a:rPr lang="en-NZ"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If there is one rhythm we can embrace after learning how to take time for rest, it’s this one. We must Sabbath. This practice is essential for our ability to grow in mental, emotional, and spiritual health. We cannot run if we cannot rest. If we infuse all the other habits into our lives and fail to do this, everything else is at risk. </a:t>
            </a:r>
            <a:endParaRPr lang="en-NZ"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Jewish people take the Sabbath seriously and plan ahead to make sure they don’t have to work on their Sabbath. What are some of the things you could do to prepare ahead of time to take a Sabbath one day a week?</a:t>
            </a:r>
            <a:endParaRPr lang="en-NZ"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OK, so those are 7 ideas for RESTING.</a:t>
            </a:r>
            <a:endParaRPr lang="en-NZ" sz="1200" kern="1200" dirty="0" smtClean="0">
              <a:solidFill>
                <a:schemeClr val="tx1"/>
              </a:solidFill>
              <a:effectLst/>
              <a:latin typeface="+mn-lt"/>
              <a:ea typeface="+mn-ea"/>
              <a:cs typeface="+mn-cs"/>
            </a:endParaRPr>
          </a:p>
          <a:p>
            <a:endParaRPr lang="en-NZ" sz="12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8DF4CE1A-EFEA-4587-A43D-CE48781D4366}" type="slidenum">
              <a:rPr lang="en-NZ" smtClean="0"/>
            </a:fld>
            <a:endParaRPr lang="en-N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8DF4CE1A-EFEA-4587-A43D-CE48781D4366}" type="slidenum">
              <a:rPr lang="en-NZ" smtClean="0"/>
            </a:fld>
            <a:endParaRPr lang="en-N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Lynn Barnett, a researcher and professor at the University of Illinois wrote [quote]</a:t>
            </a:r>
            <a:endParaRPr lang="en-AU"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[Question]</a:t>
            </a:r>
            <a:endParaRPr lang="en-NZ" b="1" dirty="0"/>
          </a:p>
        </p:txBody>
      </p:sp>
      <p:sp>
        <p:nvSpPr>
          <p:cNvPr id="4" name="Slide Number Placeholder 3"/>
          <p:cNvSpPr>
            <a:spLocks noGrp="1"/>
          </p:cNvSpPr>
          <p:nvPr>
            <p:ph type="sldNum" sz="quarter" idx="10"/>
          </p:nvPr>
        </p:nvSpPr>
        <p:spPr/>
        <p:txBody>
          <a:bodyPr/>
          <a:lstStyle/>
          <a:p>
            <a:fld id="{8DF4CE1A-EFEA-4587-A43D-CE48781D4366}" type="slidenum">
              <a:rPr lang="en-NZ" smtClean="0"/>
            </a:fld>
            <a:endParaRPr lang="en-N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Who are all these names? Some of the tribes of Israel’s northern kingdom - notice Judah and Benjamin aren’t mentioned - basically Asaph is calling on the Lord’s help for his people.</a:t>
            </a:r>
            <a:endParaRPr lang="en-NZ" dirty="0"/>
          </a:p>
        </p:txBody>
      </p:sp>
      <p:sp>
        <p:nvSpPr>
          <p:cNvPr id="4" name="Slide Number Placeholder 3"/>
          <p:cNvSpPr>
            <a:spLocks noGrp="1"/>
          </p:cNvSpPr>
          <p:nvPr>
            <p:ph type="sldNum" sz="quarter" idx="10"/>
          </p:nvPr>
        </p:nvSpPr>
        <p:spPr/>
        <p:txBody>
          <a:bodyPr/>
          <a:lstStyle/>
          <a:p>
            <a:fld id="{8DF4CE1A-EFEA-4587-A43D-CE48781D4366}" type="slidenum">
              <a:rPr lang="en-NZ" smtClean="0"/>
            </a:fld>
            <a:endParaRPr lang="en-N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dirty="0" smtClean="0"/>
              <a:t>9: </a:t>
            </a:r>
            <a:r>
              <a:rPr lang="en-AU" sz="1200" b="1" kern="1200" dirty="0" smtClean="0">
                <a:solidFill>
                  <a:schemeClr val="tx1"/>
                </a:solidFill>
                <a:effectLst/>
                <a:latin typeface="+mn-lt"/>
                <a:ea typeface="+mn-ea"/>
                <a:cs typeface="+mn-cs"/>
              </a:rPr>
              <a:t>I’m sure we could </a:t>
            </a:r>
            <a:r>
              <a:rPr lang="en-AU" sz="1200" kern="1200" dirty="0" smtClean="0">
                <a:solidFill>
                  <a:schemeClr val="tx1"/>
                </a:solidFill>
                <a:effectLst/>
                <a:latin typeface="+mn-lt"/>
                <a:ea typeface="+mn-ea"/>
                <a:cs typeface="+mn-cs"/>
              </a:rPr>
              <a:t>brainstorm some important Do’s and Don’ts for healthy eating. In her book RL emphasises the importance of intentional planning – developing a healthy menu – and have the right kinds of food in the house.  This helps avoid snacking and fast food because you know what you’re going to eat. </a:t>
            </a:r>
            <a:endParaRPr lang="en-NZ"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Everyone has their “danger” points with healthy eating. The key is to work out what yours are and make a plan. For example, a danger point for me is buffets – so I try to avoid them. Another one is snacking after dinner – nice to have something sweet with a cup of tea. Actually I haven’t conquered that one so there’s room for improvement! </a:t>
            </a:r>
            <a:endParaRPr lang="en-NZ"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Food can be such a controlling thing in our lives. Fasting can be helpful for some people. Both for spiritual formation and weight loss. But we don’t want to fixate on food – either getting more or consuming less. Get support if this is an area of challenge for you.</a:t>
            </a:r>
            <a:endParaRPr lang="en-NZ"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10: We love to label people </a:t>
            </a:r>
            <a:r>
              <a:rPr lang="en-AU" sz="1200" kern="1200" dirty="0" smtClean="0">
                <a:solidFill>
                  <a:schemeClr val="tx1"/>
                </a:solidFill>
                <a:effectLst/>
                <a:latin typeface="+mn-lt"/>
                <a:ea typeface="+mn-ea"/>
                <a:cs typeface="+mn-cs"/>
              </a:rPr>
              <a:t>don’t we? I was listening to Magic Talk the other day (just flitting through the stations) and Sean Plunket came up with a term: </a:t>
            </a:r>
            <a:r>
              <a:rPr lang="en-AU" sz="1200" kern="1200" dirty="0" err="1" smtClean="0">
                <a:solidFill>
                  <a:schemeClr val="tx1"/>
                </a:solidFill>
                <a:effectLst/>
                <a:latin typeface="+mn-lt"/>
                <a:ea typeface="+mn-ea"/>
                <a:cs typeface="+mn-cs"/>
              </a:rPr>
              <a:t>Doomer</a:t>
            </a:r>
            <a:r>
              <a:rPr lang="en-AU" sz="1200" kern="1200" dirty="0" smtClean="0">
                <a:solidFill>
                  <a:schemeClr val="tx1"/>
                </a:solidFill>
                <a:effectLst/>
                <a:latin typeface="+mn-lt"/>
                <a:ea typeface="+mn-ea"/>
                <a:cs typeface="+mn-cs"/>
              </a:rPr>
              <a:t>: People who think the world is going to end because of climate change. Labels enable us to put people in boxes and hence dismiss them. We give ourselves labels too. I’m not good with DIY. I can’t hold a tune. I’m ADD OCD DOI or whatever!</a:t>
            </a:r>
            <a:endParaRPr lang="en-NZ"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 problem with labels is they keep us from thinking we can change. They act like a ceiling in our psyche.</a:t>
            </a:r>
            <a:endParaRPr lang="en-NZ"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Here’s a good to help replace those old labels: </a:t>
            </a:r>
            <a:endParaRPr lang="en-NZ"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As we meditate on these things, we can be defined not by the labels we or others put on ourselves, but on what God thinks of us.</a:t>
            </a:r>
            <a:endParaRPr lang="en-NZ" sz="12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8DF4CE1A-EFEA-4587-A43D-CE48781D4366}" type="slidenum">
              <a:rPr lang="en-NZ" smtClean="0"/>
            </a:fld>
            <a:endParaRPr lang="en-NZ"/>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dirty="0" smtClean="0"/>
              <a:t>9: </a:t>
            </a:r>
            <a:r>
              <a:rPr lang="en-AU" sz="1200" b="1" kern="1200" dirty="0" smtClean="0">
                <a:solidFill>
                  <a:schemeClr val="tx1"/>
                </a:solidFill>
                <a:effectLst/>
                <a:latin typeface="+mn-lt"/>
                <a:ea typeface="+mn-ea"/>
                <a:cs typeface="+mn-cs"/>
              </a:rPr>
              <a:t>I’m sure we could </a:t>
            </a:r>
            <a:r>
              <a:rPr lang="en-AU" sz="1200" kern="1200" dirty="0" smtClean="0">
                <a:solidFill>
                  <a:schemeClr val="tx1"/>
                </a:solidFill>
                <a:effectLst/>
                <a:latin typeface="+mn-lt"/>
                <a:ea typeface="+mn-ea"/>
                <a:cs typeface="+mn-cs"/>
              </a:rPr>
              <a:t>brainstorm some important Do’s and Don’ts for healthy eating. In her book RL emphasises the importance of intentional planning – developing a healthy menu – and have the right kinds of food in the house.  This helps avoid snacking and fast food because you know what you’re going to eat. </a:t>
            </a:r>
            <a:endParaRPr lang="en-NZ"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Everyone has their “danger” points with healthy eating. The key is to work out what yours are and make a plan. For example, a danger point for me is buffets – so I try to avoid them. Another one is snacking after dinner – nice to have something sweet with a cup of tea. Actually I haven’t conquered that one so there’s room for improvement! </a:t>
            </a:r>
            <a:endParaRPr lang="en-NZ"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Food can be such a controlling thing in our lives. Fasting can be helpful for some people. Both for spiritual formation and weight loss. But we don’t want to fixate on food – either getting more or consuming less. Get support if this is an area of challenge for you.</a:t>
            </a:r>
            <a:endParaRPr lang="en-NZ"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10: We love to label people </a:t>
            </a:r>
            <a:r>
              <a:rPr lang="en-AU" sz="1200" kern="1200" dirty="0" smtClean="0">
                <a:solidFill>
                  <a:schemeClr val="tx1"/>
                </a:solidFill>
                <a:effectLst/>
                <a:latin typeface="+mn-lt"/>
                <a:ea typeface="+mn-ea"/>
                <a:cs typeface="+mn-cs"/>
              </a:rPr>
              <a:t>don’t we? I was listening to Magic Talk the other day (just flitting through the stations) and Sean Plunket came up with a term: </a:t>
            </a:r>
            <a:r>
              <a:rPr lang="en-AU" sz="1200" kern="1200" dirty="0" err="1" smtClean="0">
                <a:solidFill>
                  <a:schemeClr val="tx1"/>
                </a:solidFill>
                <a:effectLst/>
                <a:latin typeface="+mn-lt"/>
                <a:ea typeface="+mn-ea"/>
                <a:cs typeface="+mn-cs"/>
              </a:rPr>
              <a:t>Doomer</a:t>
            </a:r>
            <a:r>
              <a:rPr lang="en-AU" sz="1200" kern="1200" dirty="0" smtClean="0">
                <a:solidFill>
                  <a:schemeClr val="tx1"/>
                </a:solidFill>
                <a:effectLst/>
                <a:latin typeface="+mn-lt"/>
                <a:ea typeface="+mn-ea"/>
                <a:cs typeface="+mn-cs"/>
              </a:rPr>
              <a:t>: People who think the world is going to end because of climate change. Labels enable us to put people in boxes and hence dismiss them. We give ourselves labels too. I’m not good with DIY. I can’t hold a tune. I’m ADD OCD DOI or whatever!</a:t>
            </a:r>
            <a:endParaRPr lang="en-NZ"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 problem with labels is they keep us from thinking we can change. They act like a ceiling in our psyche.</a:t>
            </a:r>
            <a:endParaRPr lang="en-NZ"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Here’s a good to help replace those old labels: </a:t>
            </a:r>
            <a:endParaRPr lang="en-NZ"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As we meditate on these things, we can be defined not by the labels we or others put on ourselves, but on what God thinks of us.</a:t>
            </a:r>
            <a:endParaRPr lang="en-NZ" sz="12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8DF4CE1A-EFEA-4587-A43D-CE48781D4366}" type="slidenum">
              <a:rPr lang="en-NZ" smtClean="0"/>
            </a:fld>
            <a:endParaRPr lang="en-NZ"/>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8DF4CE1A-EFEA-4587-A43D-CE48781D4366}" type="slidenum">
              <a:rPr lang="en-NZ" smtClean="0"/>
            </a:fld>
            <a:endParaRPr lang="en-NZ"/>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Many clever people walk. Charles Dickens walked 30 km every day to de-stress and free his mind to come back fresh for composition. Google has incorporated “walking meetings” into its workday. Employees can reserve the time they want to meet on the indoor walking track. Sounds like a good idea for our new church premises!</a:t>
            </a:r>
            <a:endParaRPr lang="en-NZ"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DF4CE1A-EFEA-4587-A43D-CE48781D4366}" type="slidenum">
              <a:rPr lang="en-NZ" smtClean="0"/>
            </a:fld>
            <a:endParaRPr lang="en-NZ"/>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12: </a:t>
            </a:r>
            <a:r>
              <a:rPr lang="en-NZ" sz="1200" kern="1200" dirty="0" smtClean="0">
                <a:solidFill>
                  <a:schemeClr val="tx1"/>
                </a:solidFill>
                <a:effectLst/>
                <a:latin typeface="+mn-lt"/>
                <a:ea typeface="+mn-ea"/>
                <a:cs typeface="+mn-cs"/>
              </a:rPr>
              <a:t>[quote] </a:t>
            </a:r>
            <a:r>
              <a:rPr lang="en-AU" sz="1200" kern="1200" dirty="0" smtClean="0">
                <a:solidFill>
                  <a:schemeClr val="tx1"/>
                </a:solidFill>
                <a:effectLst/>
                <a:latin typeface="+mn-lt"/>
                <a:ea typeface="+mn-ea"/>
                <a:cs typeface="+mn-cs"/>
              </a:rPr>
              <a:t>I don’t have to convince most of you to take a trip, but you don’t have to go to other side of the world to have an adventure. </a:t>
            </a:r>
            <a:endParaRPr lang="en-AU"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Talk to your neighbour …</a:t>
            </a:r>
            <a:endParaRPr lang="en-NZ"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DF4CE1A-EFEA-4587-A43D-CE48781D4366}" type="slidenum">
              <a:rPr lang="en-NZ" smtClean="0"/>
            </a:fld>
            <a:endParaRPr lang="en-NZ"/>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NZ" dirty="0" smtClean="0"/>
              <a:t>13: </a:t>
            </a:r>
            <a:r>
              <a:rPr lang="en-AU" sz="1200" kern="1200" dirty="0" smtClean="0">
                <a:solidFill>
                  <a:schemeClr val="tx1"/>
                </a:solidFill>
                <a:effectLst/>
                <a:latin typeface="+mn-lt"/>
                <a:ea typeface="+mn-ea"/>
                <a:cs typeface="+mn-cs"/>
              </a:rPr>
              <a:t>I’m not going to say anything about this one – it speaks for itself!</a:t>
            </a:r>
            <a:endParaRPr lang="en-NZ" sz="1200" kern="1200" dirty="0" smtClean="0">
              <a:solidFill>
                <a:schemeClr val="tx1"/>
              </a:solidFill>
              <a:effectLst/>
              <a:latin typeface="+mn-lt"/>
              <a:ea typeface="+mn-ea"/>
              <a:cs typeface="+mn-cs"/>
            </a:endParaRPr>
          </a:p>
          <a:p>
            <a:endParaRPr lang="en-NZ" dirty="0" smtClean="0"/>
          </a:p>
        </p:txBody>
      </p:sp>
      <p:sp>
        <p:nvSpPr>
          <p:cNvPr id="4" name="Slide Number Placeholder 3"/>
          <p:cNvSpPr>
            <a:spLocks noGrp="1"/>
          </p:cNvSpPr>
          <p:nvPr>
            <p:ph type="sldNum" sz="quarter" idx="10"/>
          </p:nvPr>
        </p:nvSpPr>
        <p:spPr/>
        <p:txBody>
          <a:bodyPr/>
          <a:lstStyle/>
          <a:p>
            <a:fld id="{8DF4CE1A-EFEA-4587-A43D-CE48781D4366}" type="slidenum">
              <a:rPr lang="en-NZ" smtClean="0"/>
            </a:fld>
            <a:endParaRPr lang="en-NZ"/>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My wife’s step-mum, Dorothy, has been involved in many things in her life, accountancy, goat farming, weaving, quilting, painting, bushwalking, playing the ukulele, Tai Chi, </a:t>
            </a:r>
            <a:r>
              <a:rPr lang="en-AU" sz="1200" kern="1200" dirty="0" err="1" smtClean="0">
                <a:solidFill>
                  <a:schemeClr val="tx1"/>
                </a:solidFill>
                <a:effectLst/>
                <a:latin typeface="+mn-lt"/>
                <a:ea typeface="+mn-ea"/>
                <a:cs typeface="+mn-cs"/>
              </a:rPr>
              <a:t>etc</a:t>
            </a:r>
            <a:r>
              <a:rPr lang="en-AU" sz="1200" kern="1200" dirty="0" smtClean="0">
                <a:solidFill>
                  <a:schemeClr val="tx1"/>
                </a:solidFill>
                <a:effectLst/>
                <a:latin typeface="+mn-lt"/>
                <a:ea typeface="+mn-ea"/>
                <a:cs typeface="+mn-cs"/>
              </a:rPr>
              <a:t>, </a:t>
            </a:r>
            <a:endParaRPr lang="en-NZ"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Learning a skill, trying a new hobby, meeting new people helps break us out of the rut we might be in. And give us a new outlook on life.</a:t>
            </a:r>
            <a:endParaRPr lang="en-NZ" sz="12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8DF4CE1A-EFEA-4587-A43D-CE48781D4366}" type="slidenum">
              <a:rPr lang="en-NZ" smtClean="0"/>
            </a:fld>
            <a:endParaRPr lang="en-NZ"/>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So there you have it. 14 ideas for restoring mental and emotional and physical and spiritual health. Which area resonates the most with you? Do something about it this week. We’ll have another 14 more next week!</a:t>
            </a:r>
            <a:endParaRPr lang="en-NZ"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God wants you not only to survive, but to thrive. Of course, it’s not all about you – or me – but when we are healthy and growing, we are going to be far for help to others who are need support.</a:t>
            </a:r>
            <a:endParaRPr lang="en-NZ" sz="12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8DF4CE1A-EFEA-4587-A43D-CE48781D4366}" type="slidenum">
              <a:rPr lang="en-NZ" smtClean="0"/>
            </a:fld>
            <a:endParaRPr lang="en-N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Verse 5 reminds us of the blessing Moses taught the people: The Lord bless you keep you… But he doesn’t seem to be doing much blessing at the moment!</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Verse 6: Instead of being the envy of the world, they are the joke of the world!]</a:t>
            </a:r>
            <a:endParaRPr lang="en-NZ" dirty="0"/>
          </a:p>
        </p:txBody>
      </p:sp>
      <p:sp>
        <p:nvSpPr>
          <p:cNvPr id="4" name="Slide Number Placeholder 3"/>
          <p:cNvSpPr>
            <a:spLocks noGrp="1"/>
          </p:cNvSpPr>
          <p:nvPr>
            <p:ph type="sldNum" sz="quarter" idx="10"/>
          </p:nvPr>
        </p:nvSpPr>
        <p:spPr/>
        <p:txBody>
          <a:bodyPr/>
          <a:lstStyle/>
          <a:p>
            <a:fld id="{8DF4CE1A-EFEA-4587-A43D-CE48781D4366}" type="slidenum">
              <a:rPr lang="en-NZ" smtClean="0"/>
            </a:fld>
            <a:endParaRPr lang="en-N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This verse reminds us of the blessing Moses taught the people: The Lord bless you keep you… But he doesn’t seem to be doing much blessing at the moment!</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Asaph uses the picture of a luxuriant vine, which we can also see in passages like Isaiah 5:1: </a:t>
            </a:r>
            <a:r>
              <a:rPr lang="en-AU" sz="1200" kern="1200" dirty="0" smtClean="0">
                <a:solidFill>
                  <a:schemeClr val="tx1"/>
                </a:solidFill>
                <a:effectLst/>
                <a:latin typeface="+mn-lt"/>
                <a:ea typeface="+mn-ea"/>
                <a:cs typeface="+mn-cs"/>
              </a:rPr>
              <a:t>I will sing for the one I love</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    a song about his vineyard:</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my loved one had a vineyard</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    on a fertile hillside.</a:t>
            </a:r>
            <a:r>
              <a:rPr lang="en-NZ" sz="1200" kern="1200" dirty="0" smtClean="0">
                <a:solidFill>
                  <a:schemeClr val="tx1"/>
                </a:solidFill>
                <a:effectLst/>
                <a:latin typeface="+mn-lt"/>
                <a:ea typeface="+mn-ea"/>
                <a:cs typeface="+mn-cs"/>
              </a:rPr>
              <a:t>.”</a:t>
            </a:r>
            <a:endParaRPr lang="en-NZ" dirty="0"/>
          </a:p>
        </p:txBody>
      </p:sp>
      <p:sp>
        <p:nvSpPr>
          <p:cNvPr id="4" name="Slide Number Placeholder 3"/>
          <p:cNvSpPr>
            <a:spLocks noGrp="1"/>
          </p:cNvSpPr>
          <p:nvPr>
            <p:ph type="sldNum" sz="quarter" idx="10"/>
          </p:nvPr>
        </p:nvSpPr>
        <p:spPr/>
        <p:txBody>
          <a:bodyPr/>
          <a:lstStyle/>
          <a:p>
            <a:fld id="{8DF4CE1A-EFEA-4587-A43D-CE48781D4366}" type="slidenum">
              <a:rPr lang="en-NZ" smtClean="0"/>
            </a:fld>
            <a:endParaRPr lang="en-N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These broken down walls speak powerfully of the devastation wrought by an invading power - Assyria.</a:t>
            </a:r>
            <a:endParaRPr lang="en-NZ" dirty="0"/>
          </a:p>
        </p:txBody>
      </p:sp>
      <p:sp>
        <p:nvSpPr>
          <p:cNvPr id="4" name="Slide Number Placeholder 3"/>
          <p:cNvSpPr>
            <a:spLocks noGrp="1"/>
          </p:cNvSpPr>
          <p:nvPr>
            <p:ph type="sldNum" sz="quarter" idx="10"/>
          </p:nvPr>
        </p:nvSpPr>
        <p:spPr/>
        <p:txBody>
          <a:bodyPr/>
          <a:lstStyle/>
          <a:p>
            <a:fld id="{8DF4CE1A-EFEA-4587-A43D-CE48781D4366}" type="slidenum">
              <a:rPr lang="en-NZ" smtClean="0"/>
            </a:fld>
            <a:endParaRPr lang="en-N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8DF4CE1A-EFEA-4587-A43D-CE48781D4366}" type="slidenum">
              <a:rPr lang="en-NZ" smtClean="0"/>
            </a:fld>
            <a:endParaRPr lang="en-N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Return to us, </a:t>
            </a:r>
            <a:r>
              <a:rPr lang="en-AU" sz="1200" kern="1200" dirty="0" smtClean="0">
                <a:solidFill>
                  <a:schemeClr val="tx1"/>
                </a:solidFill>
                <a:effectLst/>
                <a:latin typeface="+mn-lt"/>
                <a:ea typeface="+mn-ea"/>
                <a:cs typeface="+mn-cs"/>
              </a:rPr>
              <a:t>God Almighty!</a:t>
            </a:r>
            <a:r>
              <a:rPr lang="en-NZ" sz="1200" kern="1200" dirty="0" smtClean="0">
                <a:solidFill>
                  <a:schemeClr val="tx1"/>
                </a:solidFill>
                <a:effectLst/>
                <a:latin typeface="+mn-lt"/>
                <a:ea typeface="+mn-ea"/>
                <a:cs typeface="+mn-cs"/>
              </a:rPr>
              <a:t> That’s Asaph’s cry. He calls on the Lord to remember the relationship he has with his people, to look at the man at his right hand - the son of man - the righteous and anointed one. Then his people will turn back to the Lord. Really interesting messianic overtones here, aren’t there?</a:t>
            </a:r>
            <a:endParaRPr lang="en-NZ" sz="12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8DF4CE1A-EFEA-4587-A43D-CE48781D4366}" type="slidenum">
              <a:rPr lang="en-NZ" smtClean="0"/>
            </a:fld>
            <a:endParaRPr lang="en-N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Just like destruction, the theme of restoration is all through the Bible. </a:t>
            </a:r>
            <a:r>
              <a:rPr lang="en-AU" sz="1200" kern="1200" dirty="0" smtClean="0">
                <a:solidFill>
                  <a:schemeClr val="tx1"/>
                </a:solidFill>
                <a:effectLst/>
                <a:latin typeface="+mn-lt"/>
                <a:ea typeface="+mn-ea"/>
                <a:cs typeface="+mn-cs"/>
              </a:rPr>
              <a:t>To restore is </a:t>
            </a:r>
            <a:r>
              <a:rPr lang="en-AU" sz="1200" b="1" kern="1200" dirty="0" smtClean="0">
                <a:solidFill>
                  <a:schemeClr val="tx1"/>
                </a:solidFill>
                <a:effectLst/>
                <a:latin typeface="+mn-lt"/>
                <a:ea typeface="+mn-ea"/>
                <a:cs typeface="+mn-cs"/>
              </a:rPr>
              <a:t>[</a:t>
            </a:r>
            <a:r>
              <a:rPr lang="en-AU" sz="1200" b="1" kern="1200" dirty="0" err="1" smtClean="0">
                <a:solidFill>
                  <a:schemeClr val="tx1"/>
                </a:solidFill>
                <a:effectLst/>
                <a:latin typeface="+mn-lt"/>
                <a:ea typeface="+mn-ea"/>
                <a:cs typeface="+mn-cs"/>
              </a:rPr>
              <a:t>def’n</a:t>
            </a:r>
            <a:r>
              <a:rPr lang="en-AU" sz="1200" b="1" kern="1200" dirty="0" smtClean="0">
                <a:solidFill>
                  <a:schemeClr val="tx1"/>
                </a:solidFill>
                <a:effectLst/>
                <a:latin typeface="+mn-lt"/>
                <a:ea typeface="+mn-ea"/>
                <a:cs typeface="+mn-cs"/>
              </a:rPr>
              <a:t>]</a:t>
            </a:r>
            <a:endParaRPr lang="en-AU" sz="1200" b="1"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The Christchurch rebuild is an example of this, isn’t it? It’s like a brand new city now. Almost nothing is over 5 years old in the city centre.</a:t>
            </a:r>
            <a:endParaRPr lang="en-NZ" sz="1200" kern="1200" dirty="0" smtClean="0">
              <a:solidFill>
                <a:schemeClr val="tx1"/>
              </a:solidFill>
              <a:effectLst/>
              <a:latin typeface="+mn-lt"/>
              <a:ea typeface="+mn-ea"/>
              <a:cs typeface="+mn-cs"/>
            </a:endParaRPr>
          </a:p>
          <a:p>
            <a:r>
              <a:rPr lang="en-NZ" sz="1200" b="1" kern="1200" dirty="0" smtClean="0">
                <a:solidFill>
                  <a:schemeClr val="tx1"/>
                </a:solidFill>
                <a:effectLst/>
                <a:latin typeface="+mn-lt"/>
                <a:ea typeface="+mn-ea"/>
                <a:cs typeface="+mn-cs"/>
              </a:rPr>
              <a:t>The Bible</a:t>
            </a:r>
            <a:r>
              <a:rPr lang="en-NZ" sz="1200" kern="1200" dirty="0" smtClean="0">
                <a:solidFill>
                  <a:schemeClr val="tx1"/>
                </a:solidFill>
                <a:effectLst/>
                <a:latin typeface="+mn-lt"/>
                <a:ea typeface="+mn-ea"/>
                <a:cs typeface="+mn-cs"/>
              </a:rPr>
              <a:t> promises that our relationship with God can be restored through Jesus Christ. Ultimately we are looking forward to God restoring all things because of his victory over sin and death. Yay!</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Today, many people need restoration in their lives. </a:t>
            </a:r>
            <a:r>
              <a:rPr lang="en-AU" sz="1200" b="1" kern="1200" dirty="0" smtClean="0">
                <a:solidFill>
                  <a:schemeClr val="tx1"/>
                </a:solidFill>
                <a:effectLst/>
                <a:latin typeface="+mn-lt"/>
                <a:ea typeface="+mn-ea"/>
                <a:cs typeface="+mn-cs"/>
              </a:rPr>
              <a:t>The 2017/18 New Zealand Health Survey </a:t>
            </a:r>
            <a:r>
              <a:rPr lang="en-AU" sz="1200" kern="1200" dirty="0" smtClean="0">
                <a:solidFill>
                  <a:schemeClr val="tx1"/>
                </a:solidFill>
                <a:effectLst/>
                <a:latin typeface="+mn-lt"/>
                <a:ea typeface="+mn-ea"/>
                <a:cs typeface="+mn-cs"/>
              </a:rPr>
              <a:t>found that:</a:t>
            </a:r>
            <a:r>
              <a:rPr lang="en-AU" sz="1200" kern="1200" baseline="0" dirty="0" smtClean="0">
                <a:solidFill>
                  <a:schemeClr val="tx1"/>
                </a:solidFill>
                <a:effectLst/>
                <a:latin typeface="+mn-lt"/>
                <a:ea typeface="+mn-ea"/>
                <a:cs typeface="+mn-cs"/>
              </a:rPr>
              <a:t> …</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And the other 5 out of 6 probably face some of these issues too. It’s an epidemic!</a:t>
            </a:r>
            <a:endParaRPr lang="en-NZ" sz="1200" kern="1200" dirty="0" smtClean="0">
              <a:solidFill>
                <a:schemeClr val="tx1"/>
              </a:solidFill>
              <a:effectLst/>
              <a:latin typeface="+mn-lt"/>
              <a:ea typeface="+mn-ea"/>
              <a:cs typeface="+mn-cs"/>
            </a:endParaRPr>
          </a:p>
          <a:p>
            <a:r>
              <a:rPr lang="en-NZ" sz="1200" b="1" kern="1200" dirty="0" smtClean="0">
                <a:solidFill>
                  <a:schemeClr val="tx1"/>
                </a:solidFill>
                <a:effectLst/>
                <a:latin typeface="+mn-lt"/>
                <a:ea typeface="+mn-ea"/>
                <a:cs typeface="+mn-cs"/>
              </a:rPr>
              <a:t>Rebekah Lyons </a:t>
            </a:r>
            <a:r>
              <a:rPr lang="en-NZ" sz="1200" kern="1200" dirty="0" smtClean="0">
                <a:solidFill>
                  <a:schemeClr val="tx1"/>
                </a:solidFill>
                <a:effectLst/>
                <a:latin typeface="+mn-lt"/>
                <a:ea typeface="+mn-ea"/>
                <a:cs typeface="+mn-cs"/>
              </a:rPr>
              <a:t>talks about her battle with depression and anxiety and how she was able to begin to experience restoration on a daily basis.</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In her book, Rhythms of Renewal, she suggests </a:t>
            </a:r>
            <a:r>
              <a:rPr lang="en-AU" sz="1200" kern="1200" dirty="0" smtClean="0">
                <a:solidFill>
                  <a:schemeClr val="tx1"/>
                </a:solidFill>
                <a:effectLst/>
                <a:latin typeface="+mn-lt"/>
                <a:ea typeface="+mn-ea"/>
                <a:cs typeface="+mn-cs"/>
              </a:rPr>
              <a:t>four rhythms</a:t>
            </a:r>
            <a:r>
              <a:rPr lang="en-NZ" sz="1200" kern="1200" dirty="0" smtClean="0">
                <a:solidFill>
                  <a:schemeClr val="tx1"/>
                </a:solidFill>
                <a:effectLst/>
                <a:latin typeface="+mn-lt"/>
                <a:ea typeface="+mn-ea"/>
                <a:cs typeface="+mn-cs"/>
              </a:rPr>
              <a:t> to follow: rest, restore, connect and create. We’ll look at the first two today …</a:t>
            </a:r>
            <a:endParaRPr lang="en-NZ" sz="12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8DF4CE1A-EFEA-4587-A43D-CE48781D4366}" type="slidenum">
              <a:rPr lang="en-NZ" smtClean="0"/>
            </a:fld>
            <a:endParaRPr lang="en-N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Ah, rest. I hope you have had some of that over the past few weeks. But rest is not simply lying on a hammock. The Hebrew concept of rest is that is precedes work. It fuels the work we do. We rest then we get into it. How good are we at really resting?</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Here are RL’s suggestions for REST:</a:t>
            </a:r>
            <a:endParaRPr lang="en-NZ"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NZ" dirty="0" smtClean="0"/>
              <a:t>1. Take an inventory: Reflect and Journal</a:t>
            </a:r>
            <a:endParaRPr lang="en-NZ" dirty="0" smtClean="0"/>
          </a:p>
          <a:p>
            <a:r>
              <a:rPr lang="en-NZ" sz="1200" kern="1200" dirty="0" smtClean="0">
                <a:solidFill>
                  <a:schemeClr val="tx1"/>
                </a:solidFill>
                <a:effectLst/>
                <a:latin typeface="+mn-lt"/>
                <a:ea typeface="+mn-ea"/>
                <a:cs typeface="+mn-cs"/>
              </a:rPr>
              <a:t>Socrates is credited with saying, </a:t>
            </a:r>
            <a:r>
              <a:rPr lang="en-AU" sz="1200" kern="1200" dirty="0" smtClean="0">
                <a:solidFill>
                  <a:schemeClr val="tx1"/>
                </a:solidFill>
                <a:effectLst/>
                <a:latin typeface="+mn-lt"/>
                <a:ea typeface="+mn-ea"/>
                <a:cs typeface="+mn-cs"/>
              </a:rPr>
              <a:t>"The unexamined life is not worth living"</a:t>
            </a:r>
            <a:r>
              <a:rPr lang="en-NZ" sz="1200" kern="1200" dirty="0" smtClean="0">
                <a:solidFill>
                  <a:schemeClr val="tx1"/>
                </a:solidFill>
                <a:effectLst/>
                <a:latin typeface="+mn-lt"/>
                <a:ea typeface="+mn-ea"/>
                <a:cs typeface="+mn-cs"/>
              </a:rPr>
              <a:t>. Do you take time to think about your life sometimes? Or you are too busy living it? A really good practise is journaling. I know it’s not for everyone. I like to write a few things down when I have my time with the Lord, to help me process what is going on. Sometimes I need to write more, sometimes less.</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RL writes that she takes her journal and asks herself a few </a:t>
            </a:r>
            <a:r>
              <a:rPr lang="en-AU" sz="1200" kern="1200" dirty="0" smtClean="0">
                <a:solidFill>
                  <a:schemeClr val="tx1"/>
                </a:solidFill>
                <a:effectLst/>
                <a:latin typeface="+mn-lt"/>
                <a:ea typeface="+mn-ea"/>
                <a:cs typeface="+mn-cs"/>
              </a:rPr>
              <a:t>questions</a:t>
            </a:r>
            <a:r>
              <a:rPr lang="en-NZ" sz="1200" kern="1200" dirty="0" smtClean="0">
                <a:solidFill>
                  <a:schemeClr val="tx1"/>
                </a:solidFill>
                <a:effectLst/>
                <a:latin typeface="+mn-lt"/>
                <a:ea typeface="+mn-ea"/>
                <a:cs typeface="+mn-cs"/>
              </a:rPr>
              <a:t>: </a:t>
            </a:r>
            <a:r>
              <a:rPr lang="en-NZ" sz="1200" b="1" kern="1200" dirty="0" smtClean="0">
                <a:solidFill>
                  <a:schemeClr val="tx1"/>
                </a:solidFill>
                <a:effectLst/>
                <a:latin typeface="+mn-lt"/>
                <a:ea typeface="+mn-ea"/>
                <a:cs typeface="+mn-cs"/>
              </a:rPr>
              <a:t>[questions]</a:t>
            </a:r>
            <a:endParaRPr lang="en-NZ" sz="1200" b="1"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Reflecting for a few moments every day and maybe more on a quarterly or annual basis,</a:t>
            </a:r>
            <a:r>
              <a:rPr lang="en-NZ" sz="1200" kern="1200" dirty="0" smtClean="0">
                <a:solidFill>
                  <a:schemeClr val="tx1"/>
                </a:solidFill>
                <a:effectLst/>
                <a:latin typeface="+mn-lt"/>
                <a:ea typeface="+mn-ea"/>
                <a:cs typeface="+mn-cs"/>
              </a:rPr>
              <a:t> is one of the most powerful ways to </a:t>
            </a:r>
            <a:r>
              <a:rPr lang="en-AU" sz="1200" kern="1200" dirty="0" smtClean="0">
                <a:solidFill>
                  <a:schemeClr val="tx1"/>
                </a:solidFill>
                <a:effectLst/>
                <a:latin typeface="+mn-lt"/>
                <a:ea typeface="+mn-ea"/>
                <a:cs typeface="+mn-cs"/>
              </a:rPr>
              <a:t>identify the anxiety-producing things in our lives and allows us to make corrections</a:t>
            </a:r>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DF4CE1A-EFEA-4587-A43D-CE48781D4366}" type="slidenum">
              <a:rPr lang="en-NZ" smtClean="0"/>
            </a:fld>
            <a:endParaRPr lang="en-N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99CC394-F8DA-470A-A7E2-52EB91E81E6C}" type="datetimeFigureOut">
              <a:rPr lang="en-NZ" smtClean="0"/>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0583040-9450-4380-B28A-CB1E7DAEA6FF}" type="slidenum">
              <a:rPr lang="en-NZ" smtClean="0"/>
            </a:fld>
            <a:endParaRPr lang="en-N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099CC394-F8DA-470A-A7E2-52EB91E81E6C}" type="datetimeFigureOut">
              <a:rPr lang="en-NZ" smtClean="0"/>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0583040-9450-4380-B28A-CB1E7DAEA6FF}" type="slidenum">
              <a:rPr lang="en-NZ" smtClean="0"/>
            </a:fld>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099CC394-F8DA-470A-A7E2-52EB91E81E6C}" type="datetimeFigureOut">
              <a:rPr lang="en-NZ" smtClean="0"/>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0583040-9450-4380-B28A-CB1E7DAEA6FF}" type="slidenum">
              <a:rPr lang="en-NZ" smtClean="0"/>
            </a:fld>
            <a:endParaRPr lang="en-N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099CC394-F8DA-470A-A7E2-52EB91E81E6C}" type="datetimeFigureOut">
              <a:rPr lang="en-NZ" smtClean="0"/>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0583040-9450-4380-B28A-CB1E7DAEA6FF}" type="slidenum">
              <a:rPr lang="en-NZ" smtClean="0"/>
            </a:fld>
            <a:endParaRPr lang="en-N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099CC394-F8DA-470A-A7E2-52EB91E81E6C}" type="datetimeFigureOut">
              <a:rPr lang="en-NZ" smtClean="0"/>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0583040-9450-4380-B28A-CB1E7DAEA6FF}" type="slidenum">
              <a:rPr lang="en-NZ" smtClean="0"/>
            </a:fld>
            <a:endParaRPr lang="en-N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Date Placeholder 4"/>
          <p:cNvSpPr>
            <a:spLocks noGrp="1"/>
          </p:cNvSpPr>
          <p:nvPr>
            <p:ph type="dt" sz="half" idx="10"/>
          </p:nvPr>
        </p:nvSpPr>
        <p:spPr/>
        <p:txBody>
          <a:bodyPr/>
          <a:lstStyle/>
          <a:p>
            <a:fld id="{099CC394-F8DA-470A-A7E2-52EB91E81E6C}" type="datetimeFigureOut">
              <a:rPr lang="en-NZ" smtClean="0"/>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D0583040-9450-4380-B28A-CB1E7DAEA6FF}" type="slidenum">
              <a:rPr lang="en-NZ" smtClean="0"/>
            </a:fld>
            <a:endParaRPr lang="en-N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7" name="Date Placeholder 6"/>
          <p:cNvSpPr>
            <a:spLocks noGrp="1"/>
          </p:cNvSpPr>
          <p:nvPr>
            <p:ph type="dt" sz="half" idx="10"/>
          </p:nvPr>
        </p:nvSpPr>
        <p:spPr/>
        <p:txBody>
          <a:bodyPr/>
          <a:lstStyle/>
          <a:p>
            <a:fld id="{099CC394-F8DA-470A-A7E2-52EB91E81E6C}" type="datetimeFigureOut">
              <a:rPr lang="en-NZ" smtClean="0"/>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D0583040-9450-4380-B28A-CB1E7DAEA6FF}" type="slidenum">
              <a:rPr lang="en-NZ" smtClean="0"/>
            </a:fld>
            <a:endParaRPr lang="en-N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9CC394-F8DA-470A-A7E2-52EB91E81E6C}" type="datetimeFigureOut">
              <a:rPr lang="en-NZ" smtClean="0"/>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D0583040-9450-4380-B28A-CB1E7DAEA6FF}" type="slidenum">
              <a:rPr lang="en-NZ" smtClean="0"/>
            </a:fld>
            <a:endParaRPr lang="en-N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9CC394-F8DA-470A-A7E2-52EB91E81E6C}" type="datetimeFigureOut">
              <a:rPr lang="en-NZ" smtClean="0"/>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D0583040-9450-4380-B28A-CB1E7DAEA6FF}" type="slidenum">
              <a:rPr lang="en-NZ" smtClean="0"/>
            </a:fld>
            <a:endParaRPr lang="en-N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099CC394-F8DA-470A-A7E2-52EB91E81E6C}" type="datetimeFigureOut">
              <a:rPr lang="en-NZ" smtClean="0"/>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D0583040-9450-4380-B28A-CB1E7DAEA6FF}" type="slidenum">
              <a:rPr lang="en-NZ" smtClean="0"/>
            </a:fld>
            <a:endParaRPr lang="en-N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099CC394-F8DA-470A-A7E2-52EB91E81E6C}" type="datetimeFigureOut">
              <a:rPr lang="en-NZ" smtClean="0"/>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D0583040-9450-4380-B28A-CB1E7DAEA6FF}" type="slidenum">
              <a:rPr lang="en-NZ" smtClean="0"/>
            </a:fld>
            <a:endParaRPr lang="en-NZ"/>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9CC394-F8DA-470A-A7E2-52EB91E81E6C}" type="datetimeFigureOut">
              <a:rPr lang="en-NZ" smtClean="0"/>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583040-9450-4380-B28A-CB1E7DAEA6FF}" type="slidenum">
              <a:rPr lang="en-NZ" smtClean="0"/>
            </a:fld>
            <a:endParaRPr lang="en-NZ"/>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a:solidFill>
                  <a:srgbClr val="FFD54F"/>
                </a:solidFill>
              </a:rPr>
              <a:t>Rhythms of </a:t>
            </a:r>
            <a:r>
              <a:rPr lang="en-AU" dirty="0" smtClean="0">
                <a:solidFill>
                  <a:srgbClr val="FFD54F"/>
                </a:solidFill>
              </a:rPr>
              <a:t>Renewal</a:t>
            </a:r>
            <a:br>
              <a:rPr lang="en-AU" dirty="0" smtClean="0">
                <a:solidFill>
                  <a:srgbClr val="FFD54F"/>
                </a:solidFill>
              </a:rPr>
            </a:br>
            <a:r>
              <a:rPr lang="en-AU" sz="4800" dirty="0">
                <a:solidFill>
                  <a:srgbClr val="FFD54F"/>
                </a:solidFill>
              </a:rPr>
              <a:t>Part 1: Rest and Restore</a:t>
            </a:r>
            <a:endParaRPr lang="en-NZ" sz="4800" dirty="0">
              <a:solidFill>
                <a:srgbClr val="FFD54F"/>
              </a:solidFill>
            </a:endParaRPr>
          </a:p>
        </p:txBody>
      </p:sp>
      <p:sp>
        <p:nvSpPr>
          <p:cNvPr id="3" name="Subtitle 2"/>
          <p:cNvSpPr>
            <a:spLocks noGrp="1"/>
          </p:cNvSpPr>
          <p:nvPr>
            <p:ph type="subTitle" idx="1"/>
          </p:nvPr>
        </p:nvSpPr>
        <p:spPr/>
        <p:txBody>
          <a:bodyPr/>
          <a:lstStyle/>
          <a:p>
            <a:r>
              <a:rPr lang="en-NZ" dirty="0" smtClean="0"/>
              <a:t>Psalm 80</a:t>
            </a:r>
            <a:endParaRPr lang="en-NZ"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smtClean="0">
                <a:solidFill>
                  <a:srgbClr val="FFD54F"/>
                </a:solidFill>
              </a:rPr>
              <a:t>REST</a:t>
            </a:r>
            <a:endParaRPr lang="en-NZ" dirty="0">
              <a:solidFill>
                <a:srgbClr val="FFD54F"/>
              </a:solidFill>
            </a:endParaRPr>
          </a:p>
        </p:txBody>
      </p:sp>
      <p:sp>
        <p:nvSpPr>
          <p:cNvPr id="3" name="Content Placeholder 2"/>
          <p:cNvSpPr>
            <a:spLocks noGrp="1"/>
          </p:cNvSpPr>
          <p:nvPr>
            <p:ph idx="1"/>
          </p:nvPr>
        </p:nvSpPr>
        <p:spPr/>
        <p:txBody>
          <a:bodyPr/>
          <a:lstStyle/>
          <a:p>
            <a:pPr marL="0" indent="0">
              <a:buNone/>
            </a:pPr>
            <a:r>
              <a:rPr lang="en-NZ" dirty="0"/>
              <a:t>1</a:t>
            </a:r>
            <a:r>
              <a:rPr lang="en-NZ" dirty="0">
                <a:solidFill>
                  <a:schemeClr val="tx1">
                    <a:lumMod val="75000"/>
                  </a:schemeClr>
                </a:solidFill>
              </a:rPr>
              <a:t>. Take an inventory: Reflect and </a:t>
            </a:r>
            <a:r>
              <a:rPr lang="en-NZ" dirty="0" smtClean="0">
                <a:solidFill>
                  <a:schemeClr val="tx1">
                    <a:lumMod val="75000"/>
                  </a:schemeClr>
                </a:solidFill>
              </a:rPr>
              <a:t>journal</a:t>
            </a:r>
            <a:endParaRPr lang="en-NZ" dirty="0" smtClean="0">
              <a:solidFill>
                <a:schemeClr val="tx1">
                  <a:lumMod val="75000"/>
                </a:schemeClr>
              </a:solidFill>
            </a:endParaRPr>
          </a:p>
          <a:p>
            <a:pPr marL="0" indent="0">
              <a:buNone/>
            </a:pPr>
            <a:r>
              <a:rPr lang="en-NZ" dirty="0"/>
              <a:t>2. Tech Detox: Silence the </a:t>
            </a:r>
            <a:r>
              <a:rPr lang="en-NZ" dirty="0" smtClean="0"/>
              <a:t>noise</a:t>
            </a:r>
            <a:endParaRPr lang="en-NZ" dirty="0" smtClean="0"/>
          </a:p>
          <a:p>
            <a:pPr marL="0" indent="0">
              <a:buNone/>
            </a:pPr>
            <a:endParaRPr lang="en-NZ" dirty="0"/>
          </a:p>
          <a:p>
            <a:endParaRPr lang="en-NZ" dirty="0"/>
          </a:p>
          <a:p>
            <a:endParaRPr lang="en-NZ" dirty="0"/>
          </a:p>
          <a:p>
            <a:endParaRPr lang="en-NZ"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smtClean="0">
                <a:solidFill>
                  <a:srgbClr val="FFD54F"/>
                </a:solidFill>
              </a:rPr>
              <a:t>REST</a:t>
            </a:r>
            <a:endParaRPr lang="en-NZ" dirty="0">
              <a:solidFill>
                <a:srgbClr val="FFD54F"/>
              </a:solidFill>
            </a:endParaRPr>
          </a:p>
        </p:txBody>
      </p:sp>
      <p:sp>
        <p:nvSpPr>
          <p:cNvPr id="3" name="Content Placeholder 2"/>
          <p:cNvSpPr>
            <a:spLocks noGrp="1"/>
          </p:cNvSpPr>
          <p:nvPr>
            <p:ph idx="1"/>
          </p:nvPr>
        </p:nvSpPr>
        <p:spPr/>
        <p:txBody>
          <a:bodyPr/>
          <a:lstStyle/>
          <a:p>
            <a:pPr marL="0" indent="0">
              <a:buNone/>
            </a:pPr>
            <a:r>
              <a:rPr lang="en-NZ" dirty="0"/>
              <a:t>1</a:t>
            </a:r>
            <a:r>
              <a:rPr lang="en-NZ" dirty="0">
                <a:solidFill>
                  <a:schemeClr val="tx1">
                    <a:lumMod val="75000"/>
                  </a:schemeClr>
                </a:solidFill>
              </a:rPr>
              <a:t>. Take an inventory: Reflect and </a:t>
            </a:r>
            <a:r>
              <a:rPr lang="en-NZ" dirty="0" smtClean="0">
                <a:solidFill>
                  <a:schemeClr val="tx1">
                    <a:lumMod val="75000"/>
                  </a:schemeClr>
                </a:solidFill>
              </a:rPr>
              <a:t>journal</a:t>
            </a:r>
            <a:endParaRPr lang="en-NZ" dirty="0" smtClean="0">
              <a:solidFill>
                <a:schemeClr val="tx1">
                  <a:lumMod val="75000"/>
                </a:schemeClr>
              </a:solidFill>
            </a:endParaRPr>
          </a:p>
          <a:p>
            <a:pPr marL="0" indent="0">
              <a:buNone/>
            </a:pPr>
            <a:r>
              <a:rPr lang="en-NZ" dirty="0">
                <a:solidFill>
                  <a:schemeClr val="tx1">
                    <a:lumMod val="75000"/>
                  </a:schemeClr>
                </a:solidFill>
              </a:rPr>
              <a:t>2. Tech Detox: Silence the noise</a:t>
            </a:r>
            <a:endParaRPr lang="en-NZ" dirty="0" smtClean="0"/>
          </a:p>
          <a:p>
            <a:pPr marL="0" indent="0">
              <a:buNone/>
            </a:pPr>
            <a:r>
              <a:rPr lang="en-NZ" dirty="0">
                <a:solidFill>
                  <a:schemeClr val="tx1"/>
                </a:solidFill>
                <a:sym typeface="+mn-ea"/>
              </a:rPr>
              <a:t>3. Get quiet: Create space and listen</a:t>
            </a:r>
            <a:endParaRPr lang="en-NZ" dirty="0"/>
          </a:p>
          <a:p>
            <a:pPr marL="0" indent="0">
              <a:buNone/>
            </a:pPr>
            <a:endParaRPr lang="en-NZ" dirty="0"/>
          </a:p>
          <a:p>
            <a:endParaRPr lang="en-NZ" dirty="0"/>
          </a:p>
          <a:p>
            <a:endParaRPr lang="en-NZ" dirty="0"/>
          </a:p>
          <a:p>
            <a:endParaRPr lang="en-NZ"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smtClean="0">
                <a:solidFill>
                  <a:srgbClr val="FFD54F"/>
                </a:solidFill>
              </a:rPr>
              <a:t>REST</a:t>
            </a:r>
            <a:endParaRPr lang="en-NZ" dirty="0">
              <a:solidFill>
                <a:srgbClr val="FFD54F"/>
              </a:solidFill>
            </a:endParaRPr>
          </a:p>
        </p:txBody>
      </p:sp>
      <p:sp>
        <p:nvSpPr>
          <p:cNvPr id="3" name="Content Placeholder 2"/>
          <p:cNvSpPr>
            <a:spLocks noGrp="1"/>
          </p:cNvSpPr>
          <p:nvPr>
            <p:ph idx="1"/>
          </p:nvPr>
        </p:nvSpPr>
        <p:spPr/>
        <p:txBody>
          <a:bodyPr/>
          <a:lstStyle/>
          <a:p>
            <a:pPr marL="0" indent="0">
              <a:buNone/>
            </a:pPr>
            <a:r>
              <a:rPr lang="en-NZ" dirty="0"/>
              <a:t>1</a:t>
            </a:r>
            <a:r>
              <a:rPr lang="en-NZ" dirty="0">
                <a:solidFill>
                  <a:schemeClr val="tx1">
                    <a:lumMod val="75000"/>
                  </a:schemeClr>
                </a:solidFill>
              </a:rPr>
              <a:t>. Take an inventory: Reflect and </a:t>
            </a:r>
            <a:r>
              <a:rPr lang="en-NZ" dirty="0" smtClean="0">
                <a:solidFill>
                  <a:schemeClr val="tx1">
                    <a:lumMod val="75000"/>
                  </a:schemeClr>
                </a:solidFill>
              </a:rPr>
              <a:t>journal</a:t>
            </a:r>
            <a:endParaRPr lang="en-NZ" dirty="0" smtClean="0">
              <a:solidFill>
                <a:schemeClr val="tx1">
                  <a:lumMod val="75000"/>
                </a:schemeClr>
              </a:solidFill>
            </a:endParaRPr>
          </a:p>
          <a:p>
            <a:pPr marL="0" indent="0">
              <a:buNone/>
            </a:pPr>
            <a:r>
              <a:rPr lang="en-NZ" dirty="0">
                <a:solidFill>
                  <a:schemeClr val="tx1">
                    <a:lumMod val="75000"/>
                  </a:schemeClr>
                </a:solidFill>
              </a:rPr>
              <a:t>2. Tech Detox: Silence the noise</a:t>
            </a:r>
            <a:endParaRPr lang="en-NZ" dirty="0" smtClean="0"/>
          </a:p>
          <a:p>
            <a:pPr marL="0" indent="0">
              <a:buNone/>
            </a:pPr>
            <a:r>
              <a:rPr lang="en-NZ" dirty="0">
                <a:solidFill>
                  <a:schemeClr val="tx1">
                    <a:lumMod val="75000"/>
                  </a:schemeClr>
                </a:solidFill>
              </a:rPr>
              <a:t>3. Get quiet: Create space and listen</a:t>
            </a:r>
            <a:endParaRPr lang="en-NZ" dirty="0"/>
          </a:p>
          <a:p>
            <a:pPr marL="0" indent="0">
              <a:buNone/>
            </a:pPr>
            <a:r>
              <a:rPr lang="en-NZ" dirty="0"/>
              <a:t>4. Do the heart work: Examine and </a:t>
            </a:r>
            <a:r>
              <a:rPr lang="en-NZ" dirty="0" smtClean="0"/>
              <a:t>confess</a:t>
            </a:r>
            <a:endParaRPr lang="en-NZ" dirty="0"/>
          </a:p>
          <a:p>
            <a:endParaRPr lang="en-NZ" dirty="0"/>
          </a:p>
          <a:p>
            <a:endParaRPr lang="en-NZ" dirty="0"/>
          </a:p>
          <a:p>
            <a:endParaRPr lang="en-NZ"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FFD54F"/>
                </a:solidFill>
              </a:rPr>
              <a:t>Three questions</a:t>
            </a:r>
            <a:endParaRPr lang="en-NZ" dirty="0">
              <a:solidFill>
                <a:srgbClr val="FFD54F"/>
              </a:solidFill>
            </a:endParaRPr>
          </a:p>
        </p:txBody>
      </p:sp>
      <p:sp>
        <p:nvSpPr>
          <p:cNvPr id="3" name="Content Placeholder 2"/>
          <p:cNvSpPr>
            <a:spLocks noGrp="1"/>
          </p:cNvSpPr>
          <p:nvPr>
            <p:ph idx="1"/>
          </p:nvPr>
        </p:nvSpPr>
        <p:spPr>
          <a:xfrm>
            <a:off x="838200" y="1825625"/>
            <a:ext cx="4017021" cy="4351338"/>
          </a:xfrm>
        </p:spPr>
        <p:txBody>
          <a:bodyPr/>
          <a:lstStyle/>
          <a:p>
            <a:r>
              <a:rPr lang="en-NZ" dirty="0"/>
              <a:t>What do I need to confess? </a:t>
            </a:r>
            <a:endParaRPr lang="en-NZ" dirty="0" smtClean="0"/>
          </a:p>
          <a:p>
            <a:r>
              <a:rPr lang="en-NZ" dirty="0" smtClean="0"/>
              <a:t>What </a:t>
            </a:r>
            <a:r>
              <a:rPr lang="en-NZ" dirty="0"/>
              <a:t>do I need to release? </a:t>
            </a:r>
            <a:endParaRPr lang="en-NZ" dirty="0" smtClean="0"/>
          </a:p>
          <a:p>
            <a:r>
              <a:rPr lang="en-NZ" dirty="0" smtClean="0"/>
              <a:t>What </a:t>
            </a:r>
            <a:r>
              <a:rPr lang="en-NZ" dirty="0"/>
              <a:t>do I need to change? </a:t>
            </a:r>
            <a:endParaRPr lang="en-NZ" dirty="0"/>
          </a:p>
          <a:p>
            <a:endParaRPr lang="en-NZ" dirty="0"/>
          </a:p>
        </p:txBody>
      </p:sp>
      <p:pic>
        <p:nvPicPr>
          <p:cNvPr id="3074" name="Picture 2" descr="Image result for man reflect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01471" y="1917264"/>
            <a:ext cx="6441262" cy="36232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FFD54F"/>
                </a:solidFill>
              </a:rPr>
              <a:t>Psalm 32</a:t>
            </a:r>
            <a:endParaRPr lang="en-NZ" dirty="0">
              <a:solidFill>
                <a:srgbClr val="FFD54F"/>
              </a:solidFill>
            </a:endParaRPr>
          </a:p>
        </p:txBody>
      </p:sp>
      <p:sp>
        <p:nvSpPr>
          <p:cNvPr id="3" name="Content Placeholder 2"/>
          <p:cNvSpPr>
            <a:spLocks noGrp="1"/>
          </p:cNvSpPr>
          <p:nvPr>
            <p:ph idx="1"/>
          </p:nvPr>
        </p:nvSpPr>
        <p:spPr>
          <a:xfrm>
            <a:off x="838200" y="1825624"/>
            <a:ext cx="10515600" cy="4705805"/>
          </a:xfrm>
        </p:spPr>
        <p:txBody>
          <a:bodyPr>
            <a:normAutofit/>
          </a:bodyPr>
          <a:lstStyle/>
          <a:p>
            <a:r>
              <a:rPr lang="en-NZ" i="1" baseline="30000" dirty="0"/>
              <a:t>3</a:t>
            </a:r>
            <a:r>
              <a:rPr lang="en-NZ" i="1" dirty="0"/>
              <a:t> When I kept silent,</a:t>
            </a:r>
            <a:br>
              <a:rPr lang="en-NZ" i="1" dirty="0"/>
            </a:br>
            <a:r>
              <a:rPr lang="en-NZ" i="1" dirty="0"/>
              <a:t>    my bones wasted away</a:t>
            </a:r>
            <a:br>
              <a:rPr lang="en-NZ" i="1" dirty="0"/>
            </a:br>
            <a:r>
              <a:rPr lang="en-NZ" i="1" dirty="0"/>
              <a:t>    through my groaning all day long.</a:t>
            </a:r>
            <a:br>
              <a:rPr lang="en-NZ" i="1" dirty="0"/>
            </a:br>
            <a:r>
              <a:rPr lang="en-NZ" i="1" baseline="30000" dirty="0"/>
              <a:t>4 </a:t>
            </a:r>
            <a:r>
              <a:rPr lang="en-NZ" i="1" dirty="0"/>
              <a:t>For day and night</a:t>
            </a:r>
            <a:br>
              <a:rPr lang="en-NZ" i="1" dirty="0"/>
            </a:br>
            <a:r>
              <a:rPr lang="en-NZ" i="1" dirty="0"/>
              <a:t>    your hand was heavy on me;</a:t>
            </a:r>
            <a:br>
              <a:rPr lang="en-NZ" i="1" dirty="0"/>
            </a:br>
            <a:r>
              <a:rPr lang="en-NZ" i="1" dirty="0"/>
              <a:t>my strength was sapped</a:t>
            </a:r>
            <a:br>
              <a:rPr lang="en-NZ" i="1" dirty="0"/>
            </a:br>
            <a:r>
              <a:rPr lang="en-NZ" i="1" dirty="0"/>
              <a:t>    as in the heat of </a:t>
            </a:r>
            <a:r>
              <a:rPr lang="en-NZ" i="1" dirty="0" smtClean="0"/>
              <a:t>summer. 5</a:t>
            </a:r>
            <a:r>
              <a:rPr lang="en-NZ" i="1" dirty="0"/>
              <a:t> Then I acknowledged my sin to you</a:t>
            </a:r>
            <a:br>
              <a:rPr lang="en-NZ" i="1" dirty="0"/>
            </a:br>
            <a:r>
              <a:rPr lang="en-NZ" i="1" dirty="0"/>
              <a:t>    and did not cover up my iniquity.</a:t>
            </a:r>
            <a:br>
              <a:rPr lang="en-NZ" i="1" dirty="0"/>
            </a:br>
            <a:r>
              <a:rPr lang="en-NZ" i="1" dirty="0"/>
              <a:t>I said, ‘I will confess</a:t>
            </a:r>
            <a:br>
              <a:rPr lang="en-NZ" i="1" dirty="0"/>
            </a:br>
            <a:r>
              <a:rPr lang="en-NZ" i="1" dirty="0"/>
              <a:t>    my transgressions to the Lord.’</a:t>
            </a:r>
            <a:br>
              <a:rPr lang="en-NZ" i="1" dirty="0"/>
            </a:br>
            <a:r>
              <a:rPr lang="en-NZ" i="1" dirty="0"/>
              <a:t>And you forgave</a:t>
            </a:r>
            <a:br>
              <a:rPr lang="en-NZ" i="1" dirty="0"/>
            </a:br>
            <a:r>
              <a:rPr lang="en-NZ" i="1" dirty="0"/>
              <a:t>    the guilt of my sin.</a:t>
            </a:r>
            <a:endParaRPr lang="en-NZ" i="1" dirty="0"/>
          </a:p>
          <a:p>
            <a:endParaRPr lang="en-NZ"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smtClean="0">
                <a:solidFill>
                  <a:srgbClr val="FFD54F"/>
                </a:solidFill>
              </a:rPr>
              <a:t>REST</a:t>
            </a:r>
            <a:endParaRPr lang="en-NZ" dirty="0">
              <a:solidFill>
                <a:srgbClr val="FFD54F"/>
              </a:solidFill>
            </a:endParaRPr>
          </a:p>
        </p:txBody>
      </p:sp>
      <p:sp>
        <p:nvSpPr>
          <p:cNvPr id="3" name="Content Placeholder 2"/>
          <p:cNvSpPr>
            <a:spLocks noGrp="1"/>
          </p:cNvSpPr>
          <p:nvPr>
            <p:ph idx="1"/>
          </p:nvPr>
        </p:nvSpPr>
        <p:spPr>
          <a:xfrm>
            <a:off x="5996198" y="1825625"/>
            <a:ext cx="5357602" cy="4866488"/>
          </a:xfrm>
        </p:spPr>
        <p:txBody>
          <a:bodyPr>
            <a:normAutofit/>
          </a:bodyPr>
          <a:lstStyle/>
          <a:p>
            <a:pPr marL="0" indent="0">
              <a:buNone/>
            </a:pPr>
            <a:r>
              <a:rPr lang="en-NZ" dirty="0" smtClean="0"/>
              <a:t>5. </a:t>
            </a:r>
            <a:r>
              <a:rPr lang="en-AU" dirty="0" smtClean="0"/>
              <a:t>Routines for deep sleep</a:t>
            </a:r>
            <a:endParaRPr lang="en-NZ" dirty="0" smtClean="0"/>
          </a:p>
          <a:p>
            <a:pPr lvl="1"/>
            <a:r>
              <a:rPr lang="en-AU" i="1" dirty="0" smtClean="0"/>
              <a:t>“When </a:t>
            </a:r>
            <a:r>
              <a:rPr lang="en-AU" i="1" dirty="0"/>
              <a:t>you find depression, even when you find anxiety, when you scratch the surface 80 to 90 percent of the time you find a sleep problem as well.” </a:t>
            </a:r>
            <a:endParaRPr lang="en-AU" i="1" dirty="0" smtClean="0"/>
          </a:p>
          <a:p>
            <a:pPr lvl="1" algn="r"/>
            <a:r>
              <a:rPr lang="en-AU" dirty="0"/>
              <a:t>Arianna </a:t>
            </a:r>
            <a:r>
              <a:rPr lang="en-AU" dirty="0" smtClean="0"/>
              <a:t>Huffington</a:t>
            </a:r>
            <a:endParaRPr lang="en-AU" dirty="0" smtClean="0"/>
          </a:p>
          <a:p>
            <a:r>
              <a:rPr lang="en-AU" dirty="0"/>
              <a:t>Talk to the person next to you: </a:t>
            </a:r>
            <a:r>
              <a:rPr lang="en-AU" b="1" i="1" dirty="0" smtClean="0"/>
              <a:t>What </a:t>
            </a:r>
            <a:r>
              <a:rPr lang="en-AU" b="1" i="1" dirty="0"/>
              <a:t>is your bedtime routine? How might you create a sense of calm before climbing into bed?</a:t>
            </a:r>
            <a:r>
              <a:rPr lang="en-AU" dirty="0"/>
              <a:t> </a:t>
            </a:r>
            <a:endParaRPr lang="en-NZ" dirty="0"/>
          </a:p>
          <a:p>
            <a:pPr marL="457200" lvl="1" indent="0" algn="r">
              <a:buNone/>
            </a:pPr>
            <a:r>
              <a:rPr lang="en-AU" dirty="0" smtClean="0"/>
              <a:t> </a:t>
            </a:r>
            <a:endParaRPr lang="en-NZ" dirty="0"/>
          </a:p>
          <a:p>
            <a:endParaRPr lang="en-NZ" dirty="0"/>
          </a:p>
          <a:p>
            <a:endParaRPr lang="en-NZ" dirty="0"/>
          </a:p>
          <a:p>
            <a:endParaRPr lang="en-NZ" dirty="0"/>
          </a:p>
        </p:txBody>
      </p:sp>
      <p:pic>
        <p:nvPicPr>
          <p:cNvPr id="4098" name="Picture 2" descr="Image result for bedtim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46769" y="2699860"/>
            <a:ext cx="4780342" cy="2688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solidFill>
                  <a:srgbClr val="FFD54F"/>
                </a:solidFill>
              </a:rPr>
              <a:t>REST</a:t>
            </a:r>
            <a:endParaRPr lang="en-NZ" dirty="0"/>
          </a:p>
        </p:txBody>
      </p:sp>
      <p:sp>
        <p:nvSpPr>
          <p:cNvPr id="3" name="Content Placeholder 2"/>
          <p:cNvSpPr>
            <a:spLocks noGrp="1"/>
          </p:cNvSpPr>
          <p:nvPr>
            <p:ph idx="1"/>
          </p:nvPr>
        </p:nvSpPr>
        <p:spPr/>
        <p:txBody>
          <a:bodyPr/>
          <a:lstStyle/>
          <a:p>
            <a:pPr marL="0" indent="0">
              <a:buNone/>
            </a:pPr>
            <a:r>
              <a:rPr lang="en-NZ" dirty="0" smtClean="0"/>
              <a:t>6. Morning Routine: Coffee, candle and a pen</a:t>
            </a:r>
            <a:endParaRPr lang="en-NZ" dirty="0" smtClean="0"/>
          </a:p>
          <a:p>
            <a:r>
              <a:rPr lang="en-NZ" i="1" dirty="0" smtClean="0"/>
              <a:t>“</a:t>
            </a:r>
            <a:r>
              <a:rPr lang="en-AU" i="1" dirty="0"/>
              <a:t>Meet me, O Christ, in this stillness of morning.</a:t>
            </a:r>
            <a:r>
              <a:rPr lang="en-NZ" i="1" dirty="0"/>
              <a:t> M</a:t>
            </a:r>
            <a:r>
              <a:rPr lang="en-AU" i="1" dirty="0" err="1"/>
              <a:t>ove</a:t>
            </a:r>
            <a:r>
              <a:rPr lang="en-AU" i="1" dirty="0"/>
              <a:t> me, O Spirit, to quiet my heart</a:t>
            </a:r>
            <a:r>
              <a:rPr lang="en-NZ" i="1" dirty="0"/>
              <a:t>. </a:t>
            </a:r>
            <a:r>
              <a:rPr lang="en-AU" i="1" dirty="0"/>
              <a:t>Mend me, O Father, from yesterday’s harms</a:t>
            </a:r>
            <a:r>
              <a:rPr lang="en-NZ" i="1" dirty="0"/>
              <a:t>. </a:t>
            </a:r>
            <a:r>
              <a:rPr lang="en-AU" i="1" dirty="0"/>
              <a:t>From the discords of yesterday, resurrect my peace</a:t>
            </a:r>
            <a:r>
              <a:rPr lang="en-NZ" i="1" dirty="0"/>
              <a:t>. </a:t>
            </a:r>
            <a:r>
              <a:rPr lang="en-AU" i="1" dirty="0"/>
              <a:t>From the discouragement of yesterday, resurrect my hope</a:t>
            </a:r>
            <a:r>
              <a:rPr lang="en-NZ" i="1" dirty="0"/>
              <a:t>. </a:t>
            </a:r>
            <a:r>
              <a:rPr lang="en-AU" i="1" dirty="0"/>
              <a:t>From the weariness of yesterday, resurrect my strength</a:t>
            </a:r>
            <a:r>
              <a:rPr lang="en-NZ" i="1" dirty="0"/>
              <a:t>. </a:t>
            </a:r>
            <a:r>
              <a:rPr lang="en-AU" i="1" dirty="0"/>
              <a:t>From the doubts of yesterday, resurrect my faith</a:t>
            </a:r>
            <a:r>
              <a:rPr lang="en-NZ" i="1" dirty="0"/>
              <a:t>. </a:t>
            </a:r>
            <a:r>
              <a:rPr lang="en-AU" i="1" dirty="0"/>
              <a:t>From the wounds of yesterday, resurrect my love</a:t>
            </a:r>
            <a:r>
              <a:rPr lang="en-NZ" i="1" dirty="0"/>
              <a:t>. </a:t>
            </a:r>
            <a:r>
              <a:rPr lang="en-AU" i="1" dirty="0"/>
              <a:t>Let me enter this new day, aware of my need, and awake to your grace, O Lord. Amen</a:t>
            </a:r>
            <a:r>
              <a:rPr lang="en-AU" i="1" dirty="0" smtClean="0"/>
              <a:t>.”</a:t>
            </a:r>
            <a:endParaRPr lang="en-AU" i="1" dirty="0" smtClean="0"/>
          </a:p>
          <a:p>
            <a:pPr lvl="1" algn="r"/>
            <a:r>
              <a:rPr lang="en-AU" dirty="0" smtClean="0"/>
              <a:t>Every Moment Holy by Douglas </a:t>
            </a:r>
            <a:r>
              <a:rPr lang="en-AU" dirty="0" err="1" smtClean="0"/>
              <a:t>McKelvey</a:t>
            </a:r>
            <a:endParaRPr lang="en-NZ" dirty="0"/>
          </a:p>
          <a:p>
            <a:endParaRPr lang="en-NZ"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solidFill>
                  <a:srgbClr val="FFD54F"/>
                </a:solidFill>
              </a:rPr>
              <a:t>REST</a:t>
            </a:r>
            <a:endParaRPr lang="en-NZ" dirty="0"/>
          </a:p>
        </p:txBody>
      </p:sp>
      <p:sp>
        <p:nvSpPr>
          <p:cNvPr id="3" name="Content Placeholder 2"/>
          <p:cNvSpPr>
            <a:spLocks noGrp="1"/>
          </p:cNvSpPr>
          <p:nvPr>
            <p:ph idx="1"/>
          </p:nvPr>
        </p:nvSpPr>
        <p:spPr/>
        <p:txBody>
          <a:bodyPr/>
          <a:lstStyle/>
          <a:p>
            <a:pPr marL="0" indent="0">
              <a:buNone/>
            </a:pPr>
            <a:r>
              <a:rPr lang="en-NZ" dirty="0">
                <a:solidFill>
                  <a:schemeClr val="tx1">
                    <a:lumMod val="75000"/>
                  </a:schemeClr>
                </a:solidFill>
              </a:rPr>
              <a:t>1. Take an inventory: Reflect and </a:t>
            </a:r>
            <a:r>
              <a:rPr lang="en-NZ" dirty="0" smtClean="0">
                <a:solidFill>
                  <a:schemeClr val="tx1">
                    <a:lumMod val="75000"/>
                  </a:schemeClr>
                </a:solidFill>
              </a:rPr>
              <a:t>Journal</a:t>
            </a:r>
            <a:endParaRPr lang="en-NZ" dirty="0" smtClean="0">
              <a:solidFill>
                <a:schemeClr val="tx1">
                  <a:lumMod val="75000"/>
                </a:schemeClr>
              </a:solidFill>
            </a:endParaRPr>
          </a:p>
          <a:p>
            <a:pPr marL="0" indent="0">
              <a:buNone/>
            </a:pPr>
            <a:r>
              <a:rPr lang="en-NZ" dirty="0">
                <a:solidFill>
                  <a:schemeClr val="tx1">
                    <a:lumMod val="75000"/>
                  </a:schemeClr>
                </a:solidFill>
              </a:rPr>
              <a:t>2. Tech Detox: Silence the </a:t>
            </a:r>
            <a:r>
              <a:rPr lang="en-NZ" dirty="0" smtClean="0">
                <a:solidFill>
                  <a:schemeClr val="tx1">
                    <a:lumMod val="75000"/>
                  </a:schemeClr>
                </a:solidFill>
              </a:rPr>
              <a:t>noise</a:t>
            </a:r>
            <a:endParaRPr lang="en-NZ" dirty="0" smtClean="0">
              <a:solidFill>
                <a:schemeClr val="tx1">
                  <a:lumMod val="75000"/>
                </a:schemeClr>
              </a:solidFill>
            </a:endParaRPr>
          </a:p>
          <a:p>
            <a:pPr marL="0" indent="0">
              <a:buNone/>
            </a:pPr>
            <a:r>
              <a:rPr lang="en-NZ" dirty="0">
                <a:solidFill>
                  <a:schemeClr val="tx1">
                    <a:lumMod val="75000"/>
                  </a:schemeClr>
                </a:solidFill>
                <a:sym typeface="+mn-ea"/>
              </a:rPr>
              <a:t>3. Get quiet: Create space and listen</a:t>
            </a:r>
            <a:endParaRPr lang="en-NZ" dirty="0">
              <a:solidFill>
                <a:schemeClr val="tx1">
                  <a:lumMod val="75000"/>
                </a:schemeClr>
              </a:solidFill>
            </a:endParaRPr>
          </a:p>
          <a:p>
            <a:pPr marL="0" indent="0">
              <a:buNone/>
            </a:pPr>
            <a:r>
              <a:rPr lang="en-NZ" dirty="0">
                <a:solidFill>
                  <a:schemeClr val="tx1">
                    <a:lumMod val="75000"/>
                  </a:schemeClr>
                </a:solidFill>
              </a:rPr>
              <a:t>4. Do the heart work: Examine and Confess</a:t>
            </a:r>
            <a:endParaRPr lang="en-NZ" dirty="0">
              <a:solidFill>
                <a:schemeClr val="tx1">
                  <a:lumMod val="75000"/>
                </a:schemeClr>
              </a:solidFill>
            </a:endParaRPr>
          </a:p>
          <a:p>
            <a:pPr marL="0" indent="0">
              <a:buNone/>
            </a:pPr>
            <a:r>
              <a:rPr lang="en-NZ" dirty="0">
                <a:solidFill>
                  <a:schemeClr val="tx1">
                    <a:lumMod val="75000"/>
                  </a:schemeClr>
                </a:solidFill>
              </a:rPr>
              <a:t>5. </a:t>
            </a:r>
            <a:r>
              <a:rPr lang="en-AU" dirty="0">
                <a:solidFill>
                  <a:schemeClr val="tx1">
                    <a:lumMod val="75000"/>
                  </a:schemeClr>
                </a:solidFill>
              </a:rPr>
              <a:t>Routines for deep sleep</a:t>
            </a:r>
            <a:endParaRPr lang="en-NZ" dirty="0">
              <a:solidFill>
                <a:schemeClr val="tx1">
                  <a:lumMod val="75000"/>
                </a:schemeClr>
              </a:solidFill>
            </a:endParaRPr>
          </a:p>
          <a:p>
            <a:pPr marL="0" indent="0">
              <a:buNone/>
            </a:pPr>
            <a:r>
              <a:rPr lang="en-NZ" dirty="0">
                <a:solidFill>
                  <a:schemeClr val="tx1">
                    <a:lumMod val="75000"/>
                  </a:schemeClr>
                </a:solidFill>
              </a:rPr>
              <a:t>6. Morning Routine: Coffee, candle and a pen</a:t>
            </a:r>
            <a:endParaRPr lang="en-NZ" dirty="0">
              <a:solidFill>
                <a:schemeClr val="tx1">
                  <a:lumMod val="75000"/>
                </a:schemeClr>
              </a:solidFill>
            </a:endParaRPr>
          </a:p>
          <a:p>
            <a:pPr marL="0" indent="0">
              <a:buNone/>
            </a:pPr>
            <a:r>
              <a:rPr lang="en-NZ" dirty="0"/>
              <a:t>7. Stop the work: Practise Sabbath</a:t>
            </a:r>
            <a:endParaRPr lang="en-NZ" dirty="0"/>
          </a:p>
          <a:p>
            <a:endParaRPr lang="en-NZ" dirty="0"/>
          </a:p>
          <a:p>
            <a:endParaRPr lang="en-NZ" dirty="0"/>
          </a:p>
          <a:p>
            <a:endParaRPr lang="en-NZ"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solidFill>
                  <a:srgbClr val="FFD54F"/>
                </a:solidFill>
              </a:rPr>
              <a:t>RESTORE</a:t>
            </a:r>
            <a:endParaRPr lang="en-NZ" dirty="0">
              <a:solidFill>
                <a:srgbClr val="FFD54F"/>
              </a:solidFill>
            </a:endParaRPr>
          </a:p>
        </p:txBody>
      </p:sp>
      <p:sp>
        <p:nvSpPr>
          <p:cNvPr id="3" name="Content Placeholder 2"/>
          <p:cNvSpPr>
            <a:spLocks noGrp="1"/>
          </p:cNvSpPr>
          <p:nvPr>
            <p:ph idx="1"/>
          </p:nvPr>
        </p:nvSpPr>
        <p:spPr>
          <a:xfrm>
            <a:off x="838200" y="1825625"/>
            <a:ext cx="6274699" cy="4842212"/>
          </a:xfrm>
        </p:spPr>
        <p:txBody>
          <a:bodyPr/>
          <a:lstStyle/>
          <a:p>
            <a:r>
              <a:rPr lang="en-AU" i="1" dirty="0"/>
              <a:t>I’ll give you a full life in the emptiest of places— firm muscles, strong bones. You’ll be like a well-watered garden, a gurgling spring that never runs dry. You’ll use the old rubble of past lives to build anew, rebuild the foundations from out of your past. You’ll be known as those who can fix anything, restore old ruins, rebuild and renovate, make the community liveable again</a:t>
            </a:r>
            <a:r>
              <a:rPr lang="en-AU" i="1" dirty="0" smtClean="0"/>
              <a:t>.</a:t>
            </a:r>
            <a:endParaRPr lang="en-NZ" i="1" dirty="0"/>
          </a:p>
          <a:p>
            <a:pPr lvl="1" algn="r"/>
            <a:r>
              <a:rPr lang="en-AU" dirty="0"/>
              <a:t>Isaiah </a:t>
            </a:r>
            <a:r>
              <a:rPr lang="en-AU" dirty="0" smtClean="0"/>
              <a:t>58:11–12 (The Message)</a:t>
            </a:r>
            <a:endParaRPr lang="en-NZ" dirty="0"/>
          </a:p>
        </p:txBody>
      </p:sp>
      <p:pic>
        <p:nvPicPr>
          <p:cNvPr id="5122" name="Picture 2" descr="Image result for restore ruin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622696" y="2486953"/>
            <a:ext cx="3797187" cy="25332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solidFill>
                  <a:srgbClr val="FFD54F"/>
                </a:solidFill>
              </a:rPr>
              <a:t>RESTORE</a:t>
            </a:r>
            <a:endParaRPr lang="en-NZ" dirty="0"/>
          </a:p>
        </p:txBody>
      </p:sp>
      <p:sp>
        <p:nvSpPr>
          <p:cNvPr id="3" name="Content Placeholder 2"/>
          <p:cNvSpPr>
            <a:spLocks noGrp="1"/>
          </p:cNvSpPr>
          <p:nvPr>
            <p:ph idx="1"/>
          </p:nvPr>
        </p:nvSpPr>
        <p:spPr>
          <a:xfrm>
            <a:off x="5429756" y="1825625"/>
            <a:ext cx="5988106" cy="4761292"/>
          </a:xfrm>
        </p:spPr>
        <p:txBody>
          <a:bodyPr>
            <a:normAutofit/>
          </a:bodyPr>
          <a:lstStyle/>
          <a:p>
            <a:r>
              <a:rPr lang="en-NZ" dirty="0" smtClean="0"/>
              <a:t>8. Permission to Play: Giving up control</a:t>
            </a:r>
            <a:endParaRPr lang="en-NZ" dirty="0" smtClean="0"/>
          </a:p>
          <a:p>
            <a:pPr lvl="1"/>
            <a:r>
              <a:rPr lang="en-AU" i="1" dirty="0"/>
              <a:t>“Highly playful adults feel the same stressors as anyone else, but they appear to experience and react to them differently, allowing stressors to roll off more easily than those who are less playful</a:t>
            </a:r>
            <a:r>
              <a:rPr lang="en-AU" i="1" dirty="0" smtClean="0"/>
              <a:t>.”</a:t>
            </a:r>
            <a:endParaRPr lang="en-AU" i="1" dirty="0" smtClean="0"/>
          </a:p>
          <a:p>
            <a:pPr lvl="2" algn="r"/>
            <a:r>
              <a:rPr lang="en-AU" dirty="0"/>
              <a:t>Lynn </a:t>
            </a:r>
            <a:r>
              <a:rPr lang="en-AU" dirty="0" smtClean="0"/>
              <a:t>Barnett, University of Illinois</a:t>
            </a:r>
            <a:endParaRPr lang="en-AU" dirty="0" smtClean="0"/>
          </a:p>
          <a:p>
            <a:r>
              <a:rPr lang="en-AU" dirty="0"/>
              <a:t>Talk to the person next you: </a:t>
            </a:r>
            <a:r>
              <a:rPr lang="en-AU" b="1" i="1" dirty="0"/>
              <a:t>when was a last time you took an intentional break from work to play something?</a:t>
            </a:r>
            <a:endParaRPr lang="en-NZ" dirty="0"/>
          </a:p>
          <a:p>
            <a:pPr lvl="2" algn="r"/>
            <a:endParaRPr lang="en-NZ" dirty="0" smtClean="0"/>
          </a:p>
          <a:p>
            <a:endParaRPr lang="en-NZ" dirty="0" smtClean="0"/>
          </a:p>
          <a:p>
            <a:endParaRPr lang="en-NZ" dirty="0"/>
          </a:p>
        </p:txBody>
      </p:sp>
      <p:pic>
        <p:nvPicPr>
          <p:cNvPr id="6146" name="Picture 2" descr="Image result for playful people"/>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85889" y="2415255"/>
            <a:ext cx="4085596" cy="25481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rgbClr val="FFD54F"/>
                </a:solidFill>
              </a:rPr>
              <a:t>Psalm 80</a:t>
            </a:r>
            <a:endParaRPr lang="en-NZ" dirty="0">
              <a:solidFill>
                <a:srgbClr val="FFD54F"/>
              </a:solidFill>
            </a:endParaRPr>
          </a:p>
        </p:txBody>
      </p:sp>
      <p:sp>
        <p:nvSpPr>
          <p:cNvPr id="3" name="Content Placeholder 2"/>
          <p:cNvSpPr>
            <a:spLocks noGrp="1"/>
          </p:cNvSpPr>
          <p:nvPr>
            <p:ph idx="1"/>
          </p:nvPr>
        </p:nvSpPr>
        <p:spPr/>
        <p:txBody>
          <a:bodyPr/>
          <a:lstStyle/>
          <a:p>
            <a:r>
              <a:rPr lang="en-AU" sz="1800" dirty="0" smtClean="0"/>
              <a:t>For </a:t>
            </a:r>
            <a:r>
              <a:rPr lang="en-AU" sz="1800" dirty="0"/>
              <a:t>the director of music. To the tune of ‘The Lilies of the Covenant’. Of Asaph. A psalm.</a:t>
            </a:r>
            <a:endParaRPr lang="en-NZ" sz="1800" dirty="0"/>
          </a:p>
          <a:p>
            <a:r>
              <a:rPr lang="en-AU" i="1" baseline="30000" dirty="0"/>
              <a:t>1</a:t>
            </a:r>
            <a:r>
              <a:rPr lang="en-AU" i="1" dirty="0"/>
              <a:t> Hear us, Shepherd of Israel,</a:t>
            </a:r>
            <a:br>
              <a:rPr lang="en-AU" i="1" dirty="0"/>
            </a:br>
            <a:r>
              <a:rPr lang="en-AU" i="1" dirty="0"/>
              <a:t>    you who lead Joseph like a flock.</a:t>
            </a:r>
            <a:br>
              <a:rPr lang="en-AU" i="1" dirty="0"/>
            </a:br>
            <a:r>
              <a:rPr lang="en-AU" i="1" dirty="0"/>
              <a:t>You who sit enthroned between the cherubim,</a:t>
            </a:r>
            <a:br>
              <a:rPr lang="en-AU" i="1" dirty="0"/>
            </a:br>
            <a:r>
              <a:rPr lang="en-AU" i="1" dirty="0"/>
              <a:t>    shine forth 2 before Ephraim, Benjamin and Manasseh.</a:t>
            </a:r>
            <a:br>
              <a:rPr lang="en-AU" i="1" dirty="0"/>
            </a:br>
            <a:r>
              <a:rPr lang="en-AU" i="1" dirty="0"/>
              <a:t>Awaken your might;</a:t>
            </a:r>
            <a:br>
              <a:rPr lang="en-AU" i="1" dirty="0"/>
            </a:br>
            <a:r>
              <a:rPr lang="en-AU" i="1" dirty="0"/>
              <a:t>    come and save us.</a:t>
            </a:r>
            <a:endParaRPr lang="en-NZ" i="1" dirty="0"/>
          </a:p>
          <a:p>
            <a:endParaRPr lang="en-NZ"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solidFill>
                  <a:srgbClr val="FFD54F"/>
                </a:solidFill>
              </a:rPr>
              <a:t>RESTORE</a:t>
            </a:r>
            <a:endParaRPr lang="en-NZ" dirty="0"/>
          </a:p>
        </p:txBody>
      </p:sp>
      <p:sp>
        <p:nvSpPr>
          <p:cNvPr id="3" name="Content Placeholder 2"/>
          <p:cNvSpPr>
            <a:spLocks noGrp="1"/>
          </p:cNvSpPr>
          <p:nvPr>
            <p:ph idx="1"/>
          </p:nvPr>
        </p:nvSpPr>
        <p:spPr/>
        <p:txBody>
          <a:bodyPr/>
          <a:lstStyle/>
          <a:p>
            <a:pPr marL="0" indent="0">
              <a:buNone/>
            </a:pPr>
            <a:r>
              <a:rPr lang="en-NZ" dirty="0">
                <a:solidFill>
                  <a:schemeClr val="tx1">
                    <a:lumMod val="75000"/>
                  </a:schemeClr>
                </a:solidFill>
              </a:rPr>
              <a:t>8. Permission to Play: Giving up control</a:t>
            </a:r>
            <a:endParaRPr lang="en-NZ" dirty="0">
              <a:solidFill>
                <a:schemeClr val="tx1">
                  <a:lumMod val="75000"/>
                </a:schemeClr>
              </a:solidFill>
            </a:endParaRPr>
          </a:p>
          <a:p>
            <a:pPr marL="0" indent="0">
              <a:buNone/>
            </a:pPr>
            <a:r>
              <a:rPr lang="en-NZ" dirty="0"/>
              <a:t>9. Eat smart brain food</a:t>
            </a:r>
            <a:endParaRPr lang="en-NZ" dirty="0"/>
          </a:p>
          <a:p>
            <a:pPr marL="0" indent="0">
              <a:buNone/>
            </a:pPr>
            <a:endParaRPr lang="en-NZ" dirty="0" smtClean="0"/>
          </a:p>
          <a:p>
            <a:endParaRPr lang="en-NZ"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solidFill>
                  <a:srgbClr val="FFD54F"/>
                </a:solidFill>
              </a:rPr>
              <a:t>RESTORE</a:t>
            </a:r>
            <a:endParaRPr lang="en-NZ" dirty="0"/>
          </a:p>
        </p:txBody>
      </p:sp>
      <p:sp>
        <p:nvSpPr>
          <p:cNvPr id="3" name="Content Placeholder 2"/>
          <p:cNvSpPr>
            <a:spLocks noGrp="1"/>
          </p:cNvSpPr>
          <p:nvPr>
            <p:ph idx="1"/>
          </p:nvPr>
        </p:nvSpPr>
        <p:spPr/>
        <p:txBody>
          <a:bodyPr/>
          <a:lstStyle/>
          <a:p>
            <a:pPr marL="0" indent="0">
              <a:buNone/>
            </a:pPr>
            <a:r>
              <a:rPr lang="en-NZ" dirty="0">
                <a:solidFill>
                  <a:schemeClr val="tx1">
                    <a:lumMod val="75000"/>
                  </a:schemeClr>
                </a:solidFill>
              </a:rPr>
              <a:t>8. Permission to Play: Giving up control</a:t>
            </a:r>
            <a:endParaRPr lang="en-NZ" dirty="0">
              <a:solidFill>
                <a:schemeClr val="tx1">
                  <a:lumMod val="75000"/>
                </a:schemeClr>
              </a:solidFill>
            </a:endParaRPr>
          </a:p>
          <a:p>
            <a:pPr marL="0" indent="0">
              <a:buNone/>
            </a:pPr>
            <a:r>
              <a:rPr lang="en-NZ" dirty="0">
                <a:solidFill>
                  <a:schemeClr val="tx1">
                    <a:lumMod val="75000"/>
                  </a:schemeClr>
                </a:solidFill>
              </a:rPr>
              <a:t>9. Eat smart brain food</a:t>
            </a:r>
            <a:endParaRPr lang="en-NZ" dirty="0"/>
          </a:p>
          <a:p>
            <a:pPr marL="0" indent="0">
              <a:buNone/>
            </a:pPr>
            <a:r>
              <a:rPr lang="en-NZ" dirty="0" smtClean="0"/>
              <a:t>10. Know your identity: Labels don’t define you</a:t>
            </a:r>
            <a:endParaRPr lang="en-NZ" dirty="0" smtClean="0"/>
          </a:p>
          <a:p>
            <a:endParaRPr lang="en-NZ"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FFD54F"/>
                </a:solidFill>
              </a:rPr>
              <a:t>I am …</a:t>
            </a:r>
            <a:endParaRPr lang="en-NZ" dirty="0">
              <a:solidFill>
                <a:srgbClr val="FFD54F"/>
              </a:solidFill>
            </a:endParaRPr>
          </a:p>
        </p:txBody>
      </p:sp>
      <p:sp>
        <p:nvSpPr>
          <p:cNvPr id="3" name="Content Placeholder 2"/>
          <p:cNvSpPr>
            <a:spLocks noGrp="1"/>
          </p:cNvSpPr>
          <p:nvPr>
            <p:ph idx="1"/>
          </p:nvPr>
        </p:nvSpPr>
        <p:spPr>
          <a:xfrm>
            <a:off x="838200" y="1690688"/>
            <a:ext cx="5149906" cy="4953998"/>
          </a:xfrm>
        </p:spPr>
        <p:txBody>
          <a:bodyPr>
            <a:normAutofit lnSpcReduction="10000"/>
          </a:bodyPr>
          <a:lstStyle/>
          <a:p>
            <a:r>
              <a:rPr lang="en-AU" dirty="0" smtClean="0"/>
              <a:t>A child </a:t>
            </a:r>
            <a:r>
              <a:rPr lang="en-AU" dirty="0"/>
              <a:t>of </a:t>
            </a:r>
            <a:r>
              <a:rPr lang="en-AU" dirty="0" smtClean="0"/>
              <a:t>God </a:t>
            </a:r>
            <a:r>
              <a:rPr lang="en-AU" dirty="0"/>
              <a:t>(John 1:12) </a:t>
            </a:r>
            <a:endParaRPr lang="en-AU" dirty="0" smtClean="0"/>
          </a:p>
          <a:p>
            <a:r>
              <a:rPr lang="en-AU" dirty="0" smtClean="0"/>
              <a:t>A new creation </a:t>
            </a:r>
            <a:r>
              <a:rPr lang="en-AU" dirty="0"/>
              <a:t>(2 Corinthians 5:17) </a:t>
            </a:r>
            <a:endParaRPr lang="en-AU" dirty="0" smtClean="0"/>
          </a:p>
          <a:p>
            <a:r>
              <a:rPr lang="en-AU" dirty="0" smtClean="0"/>
              <a:t>A friend </a:t>
            </a:r>
            <a:r>
              <a:rPr lang="en-AU" dirty="0"/>
              <a:t>of </a:t>
            </a:r>
            <a:r>
              <a:rPr lang="en-AU" dirty="0" smtClean="0"/>
              <a:t>Jesus </a:t>
            </a:r>
            <a:r>
              <a:rPr lang="en-AU" dirty="0"/>
              <a:t>(John 15:15) </a:t>
            </a:r>
            <a:endParaRPr lang="en-AU" dirty="0"/>
          </a:p>
          <a:p>
            <a:r>
              <a:rPr lang="en-AU" dirty="0" smtClean="0"/>
              <a:t>Created </a:t>
            </a:r>
            <a:r>
              <a:rPr lang="en-AU" dirty="0"/>
              <a:t>by God to do </a:t>
            </a:r>
            <a:r>
              <a:rPr lang="en-AU" dirty="0" smtClean="0"/>
              <a:t>good </a:t>
            </a:r>
            <a:r>
              <a:rPr lang="en-AU" dirty="0"/>
              <a:t>(Ephesians 2:10) </a:t>
            </a:r>
            <a:endParaRPr lang="en-AU" dirty="0"/>
          </a:p>
          <a:p>
            <a:r>
              <a:rPr lang="en-AU" dirty="0" smtClean="0"/>
              <a:t>Free </a:t>
            </a:r>
            <a:r>
              <a:rPr lang="en-AU" dirty="0"/>
              <a:t>in </a:t>
            </a:r>
            <a:r>
              <a:rPr lang="en-AU" dirty="0" smtClean="0"/>
              <a:t>Christ </a:t>
            </a:r>
            <a:r>
              <a:rPr lang="en-AU" dirty="0"/>
              <a:t>(Galatians 5:1) </a:t>
            </a:r>
            <a:endParaRPr lang="en-AU" dirty="0"/>
          </a:p>
          <a:p>
            <a:r>
              <a:rPr lang="en-AU" dirty="0" smtClean="0"/>
              <a:t>Chosen </a:t>
            </a:r>
            <a:r>
              <a:rPr lang="en-AU" dirty="0"/>
              <a:t>and </a:t>
            </a:r>
            <a:r>
              <a:rPr lang="en-AU" dirty="0" smtClean="0"/>
              <a:t>loved </a:t>
            </a:r>
            <a:r>
              <a:rPr lang="en-AU" dirty="0"/>
              <a:t>(1 Thessalonians 1:4) </a:t>
            </a:r>
            <a:endParaRPr lang="en-AU" dirty="0" smtClean="0"/>
          </a:p>
          <a:p>
            <a:r>
              <a:rPr lang="en-AU" dirty="0" smtClean="0"/>
              <a:t>The </a:t>
            </a:r>
            <a:r>
              <a:rPr lang="en-AU" dirty="0"/>
              <a:t>light of the </a:t>
            </a:r>
            <a:r>
              <a:rPr lang="en-AU" dirty="0" smtClean="0"/>
              <a:t>world </a:t>
            </a:r>
            <a:r>
              <a:rPr lang="en-AU" dirty="0"/>
              <a:t>(Matthew 5:14) </a:t>
            </a:r>
            <a:endParaRPr lang="en-AU" dirty="0" smtClean="0"/>
          </a:p>
          <a:p>
            <a:endParaRPr lang="en-NZ" dirty="0"/>
          </a:p>
        </p:txBody>
      </p:sp>
      <p:sp>
        <p:nvSpPr>
          <p:cNvPr id="4" name="Content Placeholder 2"/>
          <p:cNvSpPr txBox="1"/>
          <p:nvPr/>
        </p:nvSpPr>
        <p:spPr>
          <a:xfrm>
            <a:off x="6317182" y="1690141"/>
            <a:ext cx="5036618" cy="49539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Not ruled by fear (2 Timothy 1:7) </a:t>
            </a:r>
            <a:endParaRPr lang="en-AU" dirty="0"/>
          </a:p>
          <a:p>
            <a:r>
              <a:rPr lang="en-AU" dirty="0" smtClean="0"/>
              <a:t>Forgiven </a:t>
            </a:r>
            <a:r>
              <a:rPr lang="en-AU" dirty="0"/>
              <a:t>(Colossians 2:13) </a:t>
            </a:r>
            <a:endParaRPr lang="en-AU" dirty="0"/>
          </a:p>
          <a:p>
            <a:r>
              <a:rPr lang="en-AU" dirty="0"/>
              <a:t>God’s possession (Titus 2:14) </a:t>
            </a:r>
            <a:endParaRPr lang="en-AU" dirty="0"/>
          </a:p>
          <a:p>
            <a:r>
              <a:rPr lang="en-AU" dirty="0"/>
              <a:t>Free from the desires of the flesh. (Galatians 5:24) </a:t>
            </a:r>
            <a:endParaRPr lang="en-AU" dirty="0"/>
          </a:p>
          <a:p>
            <a:r>
              <a:rPr lang="en-AU" dirty="0"/>
              <a:t>A light in the world (Matthew 5:14–15) </a:t>
            </a:r>
            <a:endParaRPr lang="en-AU" dirty="0"/>
          </a:p>
          <a:p>
            <a:r>
              <a:rPr lang="en-AU" dirty="0"/>
              <a:t>Secure in him (1 Peter 1:3–5) </a:t>
            </a:r>
            <a:endParaRPr lang="en-AU" dirty="0"/>
          </a:p>
          <a:p>
            <a:r>
              <a:rPr lang="en-AU" dirty="0"/>
              <a:t>Loved by God (1 John 4:10) </a:t>
            </a:r>
            <a:endParaRPr lang="en-NZ" dirty="0"/>
          </a:p>
          <a:p>
            <a:endParaRPr lang="en-NZ"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solidFill>
                  <a:srgbClr val="FFD54F"/>
                </a:solidFill>
              </a:rPr>
              <a:t>RESTORE</a:t>
            </a:r>
            <a:endParaRPr lang="en-NZ" dirty="0"/>
          </a:p>
        </p:txBody>
      </p:sp>
      <p:sp>
        <p:nvSpPr>
          <p:cNvPr id="3" name="Content Placeholder 2"/>
          <p:cNvSpPr>
            <a:spLocks noGrp="1"/>
          </p:cNvSpPr>
          <p:nvPr>
            <p:ph idx="1"/>
          </p:nvPr>
        </p:nvSpPr>
        <p:spPr>
          <a:xfrm>
            <a:off x="946768" y="1825625"/>
            <a:ext cx="3803257" cy="4351338"/>
          </a:xfrm>
        </p:spPr>
        <p:txBody>
          <a:bodyPr/>
          <a:lstStyle/>
          <a:p>
            <a:pPr marL="0" indent="0">
              <a:buNone/>
            </a:pPr>
            <a:r>
              <a:rPr lang="en-NZ" dirty="0" smtClean="0"/>
              <a:t>11. Take a walk: Clear the brain fog</a:t>
            </a:r>
            <a:endParaRPr lang="en-NZ" dirty="0" smtClean="0"/>
          </a:p>
          <a:p>
            <a:pPr lvl="1"/>
            <a:r>
              <a:rPr lang="en-AU" i="1" dirty="0" smtClean="0"/>
              <a:t>“Methinks </a:t>
            </a:r>
            <a:r>
              <a:rPr lang="en-AU" i="1" dirty="0"/>
              <a:t>that the moment my legs begin to move, my thoughts begin to flow</a:t>
            </a:r>
            <a:r>
              <a:rPr lang="en-AU" i="1" dirty="0" smtClean="0"/>
              <a:t>.”</a:t>
            </a:r>
            <a:endParaRPr lang="en-AU" i="1" dirty="0" smtClean="0"/>
          </a:p>
          <a:p>
            <a:pPr lvl="2" algn="r"/>
            <a:r>
              <a:rPr lang="en-AU" dirty="0" smtClean="0"/>
              <a:t>Henry David Thoreau</a:t>
            </a:r>
            <a:endParaRPr lang="en-NZ" dirty="0"/>
          </a:p>
          <a:p>
            <a:endParaRPr lang="en-NZ" dirty="0"/>
          </a:p>
        </p:txBody>
      </p:sp>
      <p:pic>
        <p:nvPicPr>
          <p:cNvPr id="7172" name="Picture 4" descr="Image result for walking chinese coupl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385924" y="1909173"/>
            <a:ext cx="5829300" cy="40671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solidFill>
                  <a:srgbClr val="FFD54F"/>
                </a:solidFill>
              </a:rPr>
              <a:t>RESTORE</a:t>
            </a:r>
            <a:endParaRPr lang="en-NZ" dirty="0"/>
          </a:p>
        </p:txBody>
      </p:sp>
      <p:sp>
        <p:nvSpPr>
          <p:cNvPr id="3" name="Content Placeholder 2"/>
          <p:cNvSpPr>
            <a:spLocks noGrp="1"/>
          </p:cNvSpPr>
          <p:nvPr>
            <p:ph idx="1"/>
          </p:nvPr>
        </p:nvSpPr>
        <p:spPr/>
        <p:txBody>
          <a:bodyPr/>
          <a:lstStyle/>
          <a:p>
            <a:r>
              <a:rPr lang="en-NZ" dirty="0" smtClean="0"/>
              <a:t>12. Seek Adventure: Take a trip</a:t>
            </a:r>
            <a:endParaRPr lang="en-NZ" dirty="0" smtClean="0"/>
          </a:p>
          <a:p>
            <a:pPr lvl="1"/>
            <a:r>
              <a:rPr lang="en-AU" i="1" dirty="0" smtClean="0"/>
              <a:t>“</a:t>
            </a:r>
            <a:r>
              <a:rPr lang="en-AU" i="1" dirty="0"/>
              <a:t>To see things differently than other people, the most effective solution is to bombard the brain with things it has never encountered before. Novelty releases the perceptual process from the shackles of past experience and forces the brain to make new judgments.” </a:t>
            </a:r>
            <a:endParaRPr lang="en-NZ" i="1" dirty="0"/>
          </a:p>
          <a:p>
            <a:pPr lvl="2" algn="r"/>
            <a:r>
              <a:rPr lang="en-AU" dirty="0" smtClean="0"/>
              <a:t>Gregory </a:t>
            </a:r>
            <a:r>
              <a:rPr lang="en-AU" dirty="0" err="1" smtClean="0"/>
              <a:t>Berns</a:t>
            </a:r>
            <a:r>
              <a:rPr lang="en-AU" dirty="0" smtClean="0"/>
              <a:t>, </a:t>
            </a:r>
            <a:r>
              <a:rPr lang="en-AU" dirty="0" smtClean="0"/>
              <a:t>Neuroscientist </a:t>
            </a:r>
            <a:endParaRPr lang="en-AU" dirty="0" smtClean="0"/>
          </a:p>
          <a:p>
            <a:r>
              <a:rPr lang="en-AU" dirty="0"/>
              <a:t>Talk to your neighbour: </a:t>
            </a:r>
            <a:r>
              <a:rPr lang="en-AU" b="1" i="1" dirty="0"/>
              <a:t>What are some intentional ways you can create an adventure that requires you to face and overcome your fears?</a:t>
            </a:r>
            <a:r>
              <a:rPr lang="en-AU" dirty="0"/>
              <a:t> </a:t>
            </a:r>
            <a:endParaRPr lang="en-NZ" dirty="0" smtClean="0"/>
          </a:p>
          <a:p>
            <a:endParaRPr lang="en-N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solidFill>
                  <a:srgbClr val="FFD54F"/>
                </a:solidFill>
              </a:rPr>
              <a:t>RESTORE</a:t>
            </a:r>
            <a:endParaRPr lang="en-NZ" dirty="0"/>
          </a:p>
        </p:txBody>
      </p:sp>
      <p:sp>
        <p:nvSpPr>
          <p:cNvPr id="3" name="Content Placeholder 2"/>
          <p:cNvSpPr>
            <a:spLocks noGrp="1"/>
          </p:cNvSpPr>
          <p:nvPr>
            <p:ph idx="1"/>
          </p:nvPr>
        </p:nvSpPr>
        <p:spPr/>
        <p:txBody>
          <a:bodyPr/>
          <a:lstStyle/>
          <a:p>
            <a:pPr marL="0" indent="0">
              <a:buNone/>
            </a:pPr>
            <a:r>
              <a:rPr lang="en-NZ" dirty="0">
                <a:solidFill>
                  <a:schemeClr val="tx1">
                    <a:lumMod val="75000"/>
                  </a:schemeClr>
                </a:solidFill>
              </a:rPr>
              <a:t>8. Permission to Play: Giving up control</a:t>
            </a:r>
            <a:endParaRPr lang="en-NZ" dirty="0">
              <a:solidFill>
                <a:schemeClr val="tx1">
                  <a:lumMod val="75000"/>
                </a:schemeClr>
              </a:solidFill>
            </a:endParaRPr>
          </a:p>
          <a:p>
            <a:pPr marL="0" indent="0">
              <a:buNone/>
            </a:pPr>
            <a:r>
              <a:rPr lang="en-NZ" dirty="0">
                <a:solidFill>
                  <a:schemeClr val="tx1">
                    <a:lumMod val="75000"/>
                  </a:schemeClr>
                </a:solidFill>
              </a:rPr>
              <a:t>9. Eat smart brain food</a:t>
            </a:r>
            <a:endParaRPr lang="en-NZ" dirty="0">
              <a:solidFill>
                <a:schemeClr val="tx1">
                  <a:lumMod val="75000"/>
                </a:schemeClr>
              </a:solidFill>
            </a:endParaRPr>
          </a:p>
          <a:p>
            <a:pPr marL="0" indent="0">
              <a:buNone/>
            </a:pPr>
            <a:r>
              <a:rPr lang="en-NZ" dirty="0">
                <a:solidFill>
                  <a:schemeClr val="tx1">
                    <a:lumMod val="75000"/>
                  </a:schemeClr>
                </a:solidFill>
              </a:rPr>
              <a:t>10. Know your identity: Labels don’t define you</a:t>
            </a:r>
            <a:endParaRPr lang="en-NZ" dirty="0">
              <a:solidFill>
                <a:schemeClr val="tx1">
                  <a:lumMod val="75000"/>
                </a:schemeClr>
              </a:solidFill>
            </a:endParaRPr>
          </a:p>
          <a:p>
            <a:pPr marL="0" indent="0">
              <a:buNone/>
            </a:pPr>
            <a:r>
              <a:rPr lang="en-NZ" dirty="0">
                <a:solidFill>
                  <a:schemeClr val="tx1">
                    <a:lumMod val="75000"/>
                  </a:schemeClr>
                </a:solidFill>
              </a:rPr>
              <a:t>11. Take a walk: Clear the brain fog</a:t>
            </a:r>
            <a:endParaRPr lang="en-NZ" dirty="0">
              <a:solidFill>
                <a:schemeClr val="tx1">
                  <a:lumMod val="75000"/>
                </a:schemeClr>
              </a:solidFill>
            </a:endParaRPr>
          </a:p>
          <a:p>
            <a:pPr marL="0" indent="0">
              <a:buNone/>
            </a:pPr>
            <a:r>
              <a:rPr lang="en-NZ" dirty="0">
                <a:solidFill>
                  <a:schemeClr val="tx1">
                    <a:lumMod val="75000"/>
                  </a:schemeClr>
                </a:solidFill>
              </a:rPr>
              <a:t>12. Seek Adventure: Take a trip</a:t>
            </a:r>
            <a:endParaRPr lang="en-NZ" dirty="0">
              <a:solidFill>
                <a:schemeClr val="tx1">
                  <a:lumMod val="75000"/>
                </a:schemeClr>
              </a:solidFill>
            </a:endParaRPr>
          </a:p>
          <a:p>
            <a:pPr marL="0" indent="0">
              <a:buNone/>
            </a:pPr>
            <a:r>
              <a:rPr lang="en-NZ" dirty="0"/>
              <a:t>13. Break a sweat: Use the workout pants</a:t>
            </a:r>
            <a:endParaRPr lang="en-NZ" dirty="0"/>
          </a:p>
          <a:p>
            <a:endParaRPr lang="en-NZ"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solidFill>
                  <a:srgbClr val="FFD54F"/>
                </a:solidFill>
              </a:rPr>
              <a:t>RESTORE</a:t>
            </a:r>
            <a:endParaRPr lang="en-NZ" dirty="0"/>
          </a:p>
        </p:txBody>
      </p:sp>
      <p:sp>
        <p:nvSpPr>
          <p:cNvPr id="3" name="Content Placeholder 2"/>
          <p:cNvSpPr>
            <a:spLocks noGrp="1"/>
          </p:cNvSpPr>
          <p:nvPr>
            <p:ph idx="1"/>
          </p:nvPr>
        </p:nvSpPr>
        <p:spPr>
          <a:xfrm>
            <a:off x="7485133" y="1825625"/>
            <a:ext cx="3948913" cy="4351338"/>
          </a:xfrm>
        </p:spPr>
        <p:txBody>
          <a:bodyPr/>
          <a:lstStyle/>
          <a:p>
            <a:r>
              <a:rPr lang="en-NZ" dirty="0" smtClean="0"/>
              <a:t>14. Push yourself - move beyond your comfort zone</a:t>
            </a:r>
            <a:endParaRPr lang="en-NZ" dirty="0" smtClean="0"/>
          </a:p>
          <a:p>
            <a:pPr lvl="1"/>
            <a:r>
              <a:rPr lang="en-AU" i="1" dirty="0" smtClean="0"/>
              <a:t>“To </a:t>
            </a:r>
            <a:r>
              <a:rPr lang="en-AU" i="1" dirty="0"/>
              <a:t>discover something truly great, one must set sail and leave the shore of </a:t>
            </a:r>
            <a:r>
              <a:rPr lang="en-AU" i="1" dirty="0" smtClean="0"/>
              <a:t>comfort.”</a:t>
            </a:r>
            <a:endParaRPr lang="en-AU" i="1" dirty="0" smtClean="0"/>
          </a:p>
          <a:p>
            <a:pPr lvl="2" algn="r"/>
            <a:r>
              <a:rPr lang="en-AU" dirty="0" err="1" smtClean="0"/>
              <a:t>Khang</a:t>
            </a:r>
            <a:r>
              <a:rPr lang="en-AU" dirty="0" smtClean="0"/>
              <a:t> </a:t>
            </a:r>
            <a:r>
              <a:rPr lang="en-AU" dirty="0" err="1" smtClean="0"/>
              <a:t>Kijarro</a:t>
            </a:r>
            <a:r>
              <a:rPr lang="en-AU" dirty="0" smtClean="0"/>
              <a:t> Nguyen</a:t>
            </a:r>
            <a:endParaRPr lang="en-NZ" dirty="0"/>
          </a:p>
          <a:p>
            <a:endParaRPr lang="en-NZ" dirty="0"/>
          </a:p>
        </p:txBody>
      </p:sp>
      <p:pic>
        <p:nvPicPr>
          <p:cNvPr id="8194" name="Picture 2" descr="Image result for beyond comfort zon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14398" y="1990094"/>
            <a:ext cx="5842449" cy="38487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smtClean="0">
                <a:solidFill>
                  <a:srgbClr val="FFD54F"/>
                </a:solidFill>
              </a:rPr>
              <a:t>Rhythms of Renewal</a:t>
            </a:r>
            <a:endParaRPr lang="en-NZ" b="1" dirty="0">
              <a:solidFill>
                <a:srgbClr val="FFD54F"/>
              </a:solidFill>
            </a:endParaRPr>
          </a:p>
        </p:txBody>
      </p:sp>
      <p:graphicFrame>
        <p:nvGraphicFramePr>
          <p:cNvPr id="4" name="Content Placeholder 3"/>
          <p:cNvGraphicFramePr>
            <a:graphicFrameLocks noGrp="1"/>
          </p:cNvGraphicFramePr>
          <p:nvPr>
            <p:ph idx="1"/>
          </p:nvPr>
        </p:nvGraphicFramePr>
        <p:xfrm>
          <a:off x="838200" y="1825625"/>
          <a:ext cx="10515600" cy="4351338"/>
        </p:xfrm>
        <a:graphic>
          <a:graphicData uri="http://schemas.openxmlformats.org/drawingml/2006/table">
            <a:tbl>
              <a:tblPr firstRow="1" bandRow="1">
                <a:tableStyleId>{EB9631B5-78F2-41C9-869B-9F39066F8104}</a:tableStyleId>
              </a:tblPr>
              <a:tblGrid>
                <a:gridCol w="5257800"/>
                <a:gridCol w="5257800"/>
              </a:tblGrid>
              <a:tr h="370840">
                <a:tc>
                  <a:txBody>
                    <a:bodyPr/>
                    <a:lstStyle/>
                    <a:p>
                      <a:pPr algn="ctr"/>
                      <a:r>
                        <a:rPr lang="en-NZ" sz="2800" dirty="0" smtClean="0"/>
                        <a:t>REST</a:t>
                      </a:r>
                      <a:endParaRPr lang="en-NZ" sz="2800" dirty="0"/>
                    </a:p>
                  </a:txBody>
                  <a:tcPr/>
                </a:tc>
                <a:tc>
                  <a:txBody>
                    <a:bodyPr/>
                    <a:lstStyle/>
                    <a:p>
                      <a:pPr algn="ctr"/>
                      <a:r>
                        <a:rPr lang="en-NZ" sz="2800" dirty="0" smtClean="0"/>
                        <a:t>RESTORE</a:t>
                      </a:r>
                      <a:endParaRPr lang="en-NZ" sz="2800" dirty="0"/>
                    </a:p>
                  </a:txBody>
                  <a:tcPr/>
                </a:tc>
              </a:tr>
              <a:tr h="370840">
                <a:tc>
                  <a:txBody>
                    <a:bodyPr/>
                    <a:lstStyle/>
                    <a:p>
                      <a:pPr marL="0" indent="0">
                        <a:buNone/>
                      </a:pPr>
                      <a:r>
                        <a:rPr lang="en-NZ" sz="2200" dirty="0" smtClean="0"/>
                        <a:t>1. Take an inventory: Reflect and Journal</a:t>
                      </a:r>
                      <a:endParaRPr lang="en-NZ" sz="2200" dirty="0" smtClean="0"/>
                    </a:p>
                  </a:txBody>
                  <a:tcPr/>
                </a:tc>
                <a:tc>
                  <a:txBody>
                    <a:bodyPr/>
                    <a:lstStyle/>
                    <a:p>
                      <a:pPr marL="0" indent="0">
                        <a:buNone/>
                      </a:pPr>
                      <a:r>
                        <a:rPr lang="en-NZ" sz="2200" dirty="0" smtClean="0"/>
                        <a:t>8. Permission to Play - giving up control</a:t>
                      </a:r>
                      <a:endParaRPr lang="en-NZ" sz="2200" dirty="0" smtClean="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NZ" sz="2200" dirty="0" smtClean="0"/>
                        <a:t>2. Tech Detox: Silence the noise</a:t>
                      </a:r>
                      <a:endParaRPr lang="en-NZ" sz="22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NZ" sz="2200" dirty="0" smtClean="0"/>
                        <a:t>9. Eat smart brain food</a:t>
                      </a:r>
                      <a:endParaRPr lang="en-NZ" sz="2200" dirty="0" smtClean="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NZ" sz="2200" dirty="0" smtClean="0"/>
                        <a:t>3. Get quiet create space and listen</a:t>
                      </a:r>
                      <a:endParaRPr lang="en-NZ" sz="2200" dirty="0" smtClean="0"/>
                    </a:p>
                  </a:txBody>
                  <a:tcPr/>
                </a:tc>
                <a:tc>
                  <a:txBody>
                    <a:bodyPr/>
                    <a:lstStyle/>
                    <a:p>
                      <a:pPr marL="444500" marR="0" lvl="0" indent="-444500" algn="l" defTabSz="914400" rtl="0" eaLnBrk="1" fontAlgn="auto" latinLnBrk="0" hangingPunct="1">
                        <a:lnSpc>
                          <a:spcPct val="100000"/>
                        </a:lnSpc>
                        <a:spcBef>
                          <a:spcPts val="0"/>
                        </a:spcBef>
                        <a:spcAft>
                          <a:spcPts val="0"/>
                        </a:spcAft>
                        <a:buClrTx/>
                        <a:buSzTx/>
                        <a:buFontTx/>
                        <a:buNone/>
                        <a:defRPr/>
                      </a:pPr>
                      <a:r>
                        <a:rPr lang="en-NZ" sz="2200" dirty="0" smtClean="0"/>
                        <a:t>10. Know your identity - labels don’t define you</a:t>
                      </a:r>
                      <a:endParaRPr lang="en-NZ" sz="2200" dirty="0" smtClean="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NZ" sz="2200" dirty="0" smtClean="0"/>
                        <a:t>4. Do the heart work: Examine and Confess</a:t>
                      </a:r>
                      <a:endParaRPr lang="en-NZ" sz="22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NZ" sz="2200" dirty="0" smtClean="0"/>
                        <a:t>11. Take a walk - clear the brain fog</a:t>
                      </a:r>
                      <a:endParaRPr lang="en-NZ" sz="2200" dirty="0" smtClean="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NZ" sz="2200" dirty="0" smtClean="0"/>
                        <a:t>5. </a:t>
                      </a:r>
                      <a:r>
                        <a:rPr lang="en-AU" sz="2200" dirty="0" smtClean="0"/>
                        <a:t>Routines for deep sleep</a:t>
                      </a:r>
                      <a:endParaRPr lang="en-NZ" sz="22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NZ" sz="2200" dirty="0" smtClean="0"/>
                        <a:t>12. Seek Adventure - take a trip</a:t>
                      </a:r>
                      <a:endParaRPr lang="en-NZ" sz="2200" dirty="0" smtClean="0"/>
                    </a:p>
                  </a:txBody>
                  <a:tcPr/>
                </a:tc>
              </a:tr>
              <a:tr h="370840">
                <a:tc>
                  <a:txBody>
                    <a:bodyPr/>
                    <a:lstStyle/>
                    <a:p>
                      <a:pPr marL="266700" marR="0" lvl="0" indent="-266700" algn="l" defTabSz="914400" rtl="0" eaLnBrk="1" fontAlgn="auto" latinLnBrk="0" hangingPunct="1">
                        <a:lnSpc>
                          <a:spcPct val="100000"/>
                        </a:lnSpc>
                        <a:spcBef>
                          <a:spcPts val="0"/>
                        </a:spcBef>
                        <a:spcAft>
                          <a:spcPts val="0"/>
                        </a:spcAft>
                        <a:buClrTx/>
                        <a:buSzTx/>
                        <a:buFontTx/>
                        <a:buNone/>
                        <a:defRPr/>
                      </a:pPr>
                      <a:r>
                        <a:rPr lang="en-NZ" sz="2200" dirty="0" smtClean="0"/>
                        <a:t>6. Morning Routine - coffee, candle and a pen</a:t>
                      </a:r>
                      <a:endParaRPr lang="en-NZ" sz="22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NZ" sz="2200" dirty="0" smtClean="0"/>
                        <a:t>13. Break a sweat - use the workout pants</a:t>
                      </a:r>
                      <a:endParaRPr lang="en-NZ" sz="2200" dirty="0" smtClean="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NZ" sz="2200" dirty="0" smtClean="0"/>
                        <a:t>7. Stop the work: Practise Sabbath</a:t>
                      </a:r>
                      <a:endParaRPr lang="en-NZ" sz="2200" dirty="0" smtClean="0"/>
                    </a:p>
                  </a:txBody>
                  <a:tcPr/>
                </a:tc>
                <a:tc>
                  <a:txBody>
                    <a:bodyPr/>
                    <a:lstStyle/>
                    <a:p>
                      <a:pPr marL="444500" marR="0" lvl="0" indent="-444500" algn="l" defTabSz="914400" rtl="0" eaLnBrk="1" fontAlgn="auto" latinLnBrk="0" hangingPunct="1">
                        <a:lnSpc>
                          <a:spcPct val="100000"/>
                        </a:lnSpc>
                        <a:spcBef>
                          <a:spcPts val="0"/>
                        </a:spcBef>
                        <a:spcAft>
                          <a:spcPts val="0"/>
                        </a:spcAft>
                        <a:buClrTx/>
                        <a:buSzTx/>
                        <a:buFontTx/>
                        <a:buNone/>
                        <a:defRPr/>
                      </a:pPr>
                      <a:r>
                        <a:rPr lang="en-NZ" sz="2200" dirty="0" smtClean="0"/>
                        <a:t>14. Push yourself - move beyond your comfort zone</a:t>
                      </a:r>
                      <a:endParaRPr lang="en-NZ" sz="2200" dirty="0" smtClean="0"/>
                    </a:p>
                  </a:txBody>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1">
                    <a:alpha val="38000"/>
                  </a:schemeClr>
                </a:solidFill>
              </a:rPr>
              <a:t>Psalm 80</a:t>
            </a:r>
            <a:endParaRPr lang="en-NZ" dirty="0">
              <a:solidFill>
                <a:schemeClr val="accent1">
                  <a:alpha val="38000"/>
                </a:schemeClr>
              </a:solidFill>
            </a:endParaRPr>
          </a:p>
        </p:txBody>
      </p:sp>
      <p:sp>
        <p:nvSpPr>
          <p:cNvPr id="3" name="Content Placeholder 2"/>
          <p:cNvSpPr>
            <a:spLocks noGrp="1"/>
          </p:cNvSpPr>
          <p:nvPr>
            <p:ph idx="1"/>
          </p:nvPr>
        </p:nvSpPr>
        <p:spPr/>
        <p:txBody>
          <a:bodyPr/>
          <a:lstStyle/>
          <a:p>
            <a:r>
              <a:rPr lang="en-AU" i="1" baseline="30000" dirty="0"/>
              <a:t>3</a:t>
            </a:r>
            <a:r>
              <a:rPr lang="en-AU" i="1" dirty="0"/>
              <a:t> Restore us, O God;</a:t>
            </a:r>
            <a:br>
              <a:rPr lang="en-AU" i="1" dirty="0"/>
            </a:br>
            <a:r>
              <a:rPr lang="en-AU" i="1" dirty="0"/>
              <a:t>    make your face shine on us,</a:t>
            </a:r>
            <a:br>
              <a:rPr lang="en-AU" i="1" dirty="0"/>
            </a:br>
            <a:r>
              <a:rPr lang="en-AU" i="1" dirty="0"/>
              <a:t>    that we may be saved</a:t>
            </a:r>
            <a:r>
              <a:rPr lang="en-AU" i="1" dirty="0" smtClean="0"/>
              <a:t>.</a:t>
            </a:r>
            <a:endParaRPr lang="en-AU" i="1" dirty="0" smtClean="0"/>
          </a:p>
          <a:p>
            <a:pPr marL="268605" indent="0">
              <a:buNone/>
            </a:pPr>
            <a:r>
              <a:rPr lang="en-AU" i="1" baseline="30000" dirty="0"/>
              <a:t>4</a:t>
            </a:r>
            <a:r>
              <a:rPr lang="en-AU" i="1" dirty="0"/>
              <a:t> How long, Lord God Almighty,</a:t>
            </a:r>
            <a:br>
              <a:rPr lang="en-AU" i="1" dirty="0"/>
            </a:br>
            <a:r>
              <a:rPr lang="en-AU" i="1" dirty="0"/>
              <a:t>    will your anger smoulder</a:t>
            </a:r>
            <a:br>
              <a:rPr lang="en-AU" i="1" dirty="0"/>
            </a:br>
            <a:r>
              <a:rPr lang="en-AU" i="1" dirty="0"/>
              <a:t>    against the prayers of your people?</a:t>
            </a:r>
            <a:br>
              <a:rPr lang="en-AU" i="1" dirty="0"/>
            </a:br>
            <a:r>
              <a:rPr lang="en-AU" i="1" baseline="30000" dirty="0"/>
              <a:t>5</a:t>
            </a:r>
            <a:r>
              <a:rPr lang="en-AU" i="1" dirty="0"/>
              <a:t> You have fed them with the bread of tears;</a:t>
            </a:r>
            <a:br>
              <a:rPr lang="en-AU" i="1" dirty="0"/>
            </a:br>
            <a:r>
              <a:rPr lang="en-AU" i="1" dirty="0"/>
              <a:t>    you have made them drink tears by the bowlful.</a:t>
            </a:r>
            <a:br>
              <a:rPr lang="en-AU" i="1" dirty="0"/>
            </a:br>
            <a:r>
              <a:rPr lang="en-AU" i="1" baseline="30000" dirty="0"/>
              <a:t>6</a:t>
            </a:r>
            <a:r>
              <a:rPr lang="en-AU" i="1" dirty="0"/>
              <a:t> You have made us an object of </a:t>
            </a:r>
            <a:r>
              <a:rPr lang="en-AU" i="1" dirty="0" smtClean="0"/>
              <a:t>derision to </a:t>
            </a:r>
            <a:r>
              <a:rPr lang="en-AU" i="1" dirty="0"/>
              <a:t>our neighbours,</a:t>
            </a:r>
            <a:br>
              <a:rPr lang="en-AU" i="1" dirty="0"/>
            </a:br>
            <a:r>
              <a:rPr lang="en-AU" i="1" dirty="0"/>
              <a:t>    and our enemies mock us.</a:t>
            </a:r>
            <a:endParaRPr lang="en-NZ" i="1" dirty="0"/>
          </a:p>
          <a:p>
            <a:endParaRPr lang="en-NZ" dirty="0"/>
          </a:p>
          <a:p>
            <a:endParaRPr lang="en-NZ"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1">
                    <a:alpha val="38000"/>
                  </a:schemeClr>
                </a:solidFill>
              </a:rPr>
              <a:t>Psalm 80</a:t>
            </a:r>
            <a:endParaRPr lang="en-NZ" dirty="0"/>
          </a:p>
        </p:txBody>
      </p:sp>
      <p:sp>
        <p:nvSpPr>
          <p:cNvPr id="3" name="Content Placeholder 2"/>
          <p:cNvSpPr>
            <a:spLocks noGrp="1"/>
          </p:cNvSpPr>
          <p:nvPr>
            <p:ph idx="1"/>
          </p:nvPr>
        </p:nvSpPr>
        <p:spPr>
          <a:xfrm>
            <a:off x="838200" y="1825625"/>
            <a:ext cx="10515600" cy="4816838"/>
          </a:xfrm>
        </p:spPr>
        <p:txBody>
          <a:bodyPr>
            <a:normAutofit/>
          </a:bodyPr>
          <a:lstStyle/>
          <a:p>
            <a:r>
              <a:rPr lang="en-AU" i="1" baseline="30000" dirty="0"/>
              <a:t>7</a:t>
            </a:r>
            <a:r>
              <a:rPr lang="en-AU" i="1" dirty="0"/>
              <a:t> Restore us, God Almighty;</a:t>
            </a:r>
            <a:br>
              <a:rPr lang="en-AU" i="1" dirty="0"/>
            </a:br>
            <a:r>
              <a:rPr lang="en-AU" i="1" dirty="0"/>
              <a:t>    make your face shine on us,</a:t>
            </a:r>
            <a:br>
              <a:rPr lang="en-AU" i="1" dirty="0"/>
            </a:br>
            <a:r>
              <a:rPr lang="en-AU" i="1" dirty="0"/>
              <a:t>    that we may be saved.</a:t>
            </a:r>
            <a:endParaRPr lang="en-NZ" i="1" dirty="0"/>
          </a:p>
          <a:p>
            <a:r>
              <a:rPr lang="en-AU" i="1" baseline="30000" dirty="0"/>
              <a:t>8</a:t>
            </a:r>
            <a:r>
              <a:rPr lang="en-AU" i="1" dirty="0"/>
              <a:t> You transplanted a vine from Egypt;</a:t>
            </a:r>
            <a:br>
              <a:rPr lang="en-AU" i="1" dirty="0"/>
            </a:br>
            <a:r>
              <a:rPr lang="en-AU" i="1" dirty="0"/>
              <a:t>    you drove out the nations and planted it.</a:t>
            </a:r>
            <a:br>
              <a:rPr lang="en-AU" i="1" dirty="0"/>
            </a:br>
            <a:r>
              <a:rPr lang="en-AU" i="1" baseline="30000" dirty="0"/>
              <a:t>9</a:t>
            </a:r>
            <a:r>
              <a:rPr lang="en-AU" i="1" dirty="0"/>
              <a:t> You cleared the ground for it,</a:t>
            </a:r>
            <a:br>
              <a:rPr lang="en-AU" i="1" dirty="0"/>
            </a:br>
            <a:r>
              <a:rPr lang="en-AU" i="1" dirty="0"/>
              <a:t>    and it took root and filled the land.</a:t>
            </a:r>
            <a:br>
              <a:rPr lang="en-AU" i="1" dirty="0"/>
            </a:br>
            <a:r>
              <a:rPr lang="en-AU" i="1" baseline="30000" dirty="0"/>
              <a:t>10</a:t>
            </a:r>
            <a:r>
              <a:rPr lang="en-AU" i="1" dirty="0"/>
              <a:t> The mountains were covered with its shade,</a:t>
            </a:r>
            <a:br>
              <a:rPr lang="en-AU" i="1" dirty="0"/>
            </a:br>
            <a:r>
              <a:rPr lang="en-AU" i="1" dirty="0"/>
              <a:t>    the mighty cedars with its branches.</a:t>
            </a:r>
            <a:br>
              <a:rPr lang="en-AU" i="1" dirty="0"/>
            </a:br>
            <a:r>
              <a:rPr lang="en-AU" i="1" baseline="30000" dirty="0"/>
              <a:t>11</a:t>
            </a:r>
            <a:r>
              <a:rPr lang="en-AU" i="1" dirty="0"/>
              <a:t> Its branches reached as far as the Sea, </a:t>
            </a:r>
            <a:br>
              <a:rPr lang="en-AU" i="1" dirty="0"/>
            </a:br>
            <a:r>
              <a:rPr lang="en-AU" i="1" dirty="0"/>
              <a:t>    its shoots as far as the River. </a:t>
            </a:r>
            <a:endParaRPr lang="en-NZ" i="1" dirty="0"/>
          </a:p>
          <a:p>
            <a:endParaRPr lang="en-NZ"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1">
                    <a:alpha val="38000"/>
                  </a:schemeClr>
                </a:solidFill>
              </a:rPr>
              <a:t>Psalm 80</a:t>
            </a:r>
            <a:endParaRPr lang="en-NZ" dirty="0"/>
          </a:p>
        </p:txBody>
      </p:sp>
      <p:sp>
        <p:nvSpPr>
          <p:cNvPr id="3" name="Content Placeholder 2"/>
          <p:cNvSpPr>
            <a:spLocks noGrp="1"/>
          </p:cNvSpPr>
          <p:nvPr>
            <p:ph idx="1"/>
          </p:nvPr>
        </p:nvSpPr>
        <p:spPr/>
        <p:txBody>
          <a:bodyPr/>
          <a:lstStyle/>
          <a:p>
            <a:r>
              <a:rPr lang="en-AU" i="1" baseline="30000" dirty="0"/>
              <a:t>12</a:t>
            </a:r>
            <a:r>
              <a:rPr lang="en-AU" i="1" dirty="0"/>
              <a:t> Why have you broken down its walls</a:t>
            </a:r>
            <a:br>
              <a:rPr lang="en-AU" i="1" dirty="0"/>
            </a:br>
            <a:r>
              <a:rPr lang="en-AU" i="1" dirty="0"/>
              <a:t>    so that all who pass by pick its grapes?</a:t>
            </a:r>
            <a:br>
              <a:rPr lang="en-AU" i="1" dirty="0"/>
            </a:br>
            <a:r>
              <a:rPr lang="en-AU" i="1" baseline="30000" dirty="0"/>
              <a:t>13 </a:t>
            </a:r>
            <a:r>
              <a:rPr lang="en-AU" i="1" dirty="0"/>
              <a:t>Boars from the forest ravage it,</a:t>
            </a:r>
            <a:br>
              <a:rPr lang="en-AU" i="1" dirty="0"/>
            </a:br>
            <a:r>
              <a:rPr lang="en-AU" i="1" dirty="0"/>
              <a:t>    and insects from the fields feed on it</a:t>
            </a:r>
            <a:r>
              <a:rPr lang="en-AU" i="1" dirty="0" smtClean="0"/>
              <a:t>.</a:t>
            </a:r>
            <a:endParaRPr lang="en-AU" i="1" dirty="0" smtClean="0"/>
          </a:p>
          <a:p>
            <a:endParaRPr lang="en-NZ" dirty="0" smtClean="0"/>
          </a:p>
          <a:p>
            <a:endParaRPr lang="en-NZ"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1">
                    <a:alpha val="38000"/>
                  </a:schemeClr>
                </a:solidFill>
              </a:rPr>
              <a:t>Psalm 80</a:t>
            </a:r>
            <a:endParaRPr lang="en-NZ" dirty="0"/>
          </a:p>
        </p:txBody>
      </p:sp>
      <p:sp>
        <p:nvSpPr>
          <p:cNvPr id="3" name="Content Placeholder 2"/>
          <p:cNvSpPr>
            <a:spLocks noGrp="1"/>
          </p:cNvSpPr>
          <p:nvPr>
            <p:ph idx="1"/>
          </p:nvPr>
        </p:nvSpPr>
        <p:spPr>
          <a:xfrm>
            <a:off x="838200" y="1825624"/>
            <a:ext cx="10515600" cy="4731929"/>
          </a:xfrm>
        </p:spPr>
        <p:txBody>
          <a:bodyPr>
            <a:normAutofit/>
          </a:bodyPr>
          <a:lstStyle/>
          <a:p>
            <a:r>
              <a:rPr lang="en-AU" i="1" baseline="30000" dirty="0"/>
              <a:t>14</a:t>
            </a:r>
            <a:r>
              <a:rPr lang="en-AU" i="1" dirty="0"/>
              <a:t> Return to us, God Almighty!</a:t>
            </a:r>
            <a:br>
              <a:rPr lang="en-AU" i="1" dirty="0"/>
            </a:br>
            <a:r>
              <a:rPr lang="en-AU" i="1" dirty="0"/>
              <a:t>    Look down from heaven and see!</a:t>
            </a:r>
            <a:br>
              <a:rPr lang="en-AU" i="1" dirty="0"/>
            </a:br>
            <a:r>
              <a:rPr lang="en-AU" i="1" dirty="0"/>
              <a:t>Watch over this vine,</a:t>
            </a:r>
            <a:br>
              <a:rPr lang="en-AU" i="1" dirty="0"/>
            </a:br>
            <a:r>
              <a:rPr lang="en-AU" i="1" baseline="30000" dirty="0"/>
              <a:t>15</a:t>
            </a:r>
            <a:r>
              <a:rPr lang="en-AU" i="1" dirty="0"/>
              <a:t>     the root your right hand has planted,</a:t>
            </a:r>
            <a:br>
              <a:rPr lang="en-AU" i="1" dirty="0"/>
            </a:br>
            <a:r>
              <a:rPr lang="en-AU" i="1" dirty="0"/>
              <a:t>    the </a:t>
            </a:r>
            <a:r>
              <a:rPr lang="en-AU" i="1" dirty="0" smtClean="0"/>
              <a:t>son you </a:t>
            </a:r>
            <a:r>
              <a:rPr lang="en-AU" i="1" dirty="0"/>
              <a:t>have raised up for yourself.</a:t>
            </a:r>
            <a:endParaRPr lang="en-NZ" i="1" dirty="0"/>
          </a:p>
          <a:p>
            <a:r>
              <a:rPr lang="en-AU" i="1" baseline="30000" dirty="0"/>
              <a:t>16</a:t>
            </a:r>
            <a:r>
              <a:rPr lang="en-AU" i="1" dirty="0"/>
              <a:t> Your vine is cut down, it is burned with fire;</a:t>
            </a:r>
            <a:br>
              <a:rPr lang="en-AU" i="1" dirty="0"/>
            </a:br>
            <a:r>
              <a:rPr lang="en-AU" i="1" dirty="0"/>
              <a:t>    at your rebuke your people perish.</a:t>
            </a:r>
            <a:br>
              <a:rPr lang="en-AU" i="1" dirty="0"/>
            </a:br>
            <a:r>
              <a:rPr lang="en-AU" i="1" baseline="30000" dirty="0"/>
              <a:t>17</a:t>
            </a:r>
            <a:r>
              <a:rPr lang="en-AU" i="1" dirty="0"/>
              <a:t> Let your hand rest on the man at your right hand,</a:t>
            </a:r>
            <a:br>
              <a:rPr lang="en-AU" i="1" dirty="0"/>
            </a:br>
            <a:r>
              <a:rPr lang="en-AU" i="1" dirty="0"/>
              <a:t>    the son of man you have raised up for yourself.</a:t>
            </a:r>
            <a:br>
              <a:rPr lang="en-AU" i="1" dirty="0"/>
            </a:br>
            <a:r>
              <a:rPr lang="en-AU" i="1" baseline="30000" dirty="0"/>
              <a:t>18</a:t>
            </a:r>
            <a:r>
              <a:rPr lang="en-AU" i="1" dirty="0"/>
              <a:t> Then we will not turn away from you;</a:t>
            </a:r>
            <a:br>
              <a:rPr lang="en-AU" i="1" dirty="0"/>
            </a:br>
            <a:r>
              <a:rPr lang="en-AU" i="1" dirty="0"/>
              <a:t>    revive us, and we will call on your name.</a:t>
            </a:r>
            <a:endParaRPr lang="en-NZ" i="1" dirty="0"/>
          </a:p>
          <a:p>
            <a:endParaRPr lang="en-NZ"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1">
                    <a:alpha val="38000"/>
                  </a:schemeClr>
                </a:solidFill>
              </a:rPr>
              <a:t>Psalm 80</a:t>
            </a:r>
            <a:endParaRPr lang="en-NZ" dirty="0"/>
          </a:p>
        </p:txBody>
      </p:sp>
      <p:sp>
        <p:nvSpPr>
          <p:cNvPr id="3" name="Content Placeholder 2"/>
          <p:cNvSpPr>
            <a:spLocks noGrp="1"/>
          </p:cNvSpPr>
          <p:nvPr>
            <p:ph idx="1"/>
          </p:nvPr>
        </p:nvSpPr>
        <p:spPr/>
        <p:txBody>
          <a:bodyPr/>
          <a:lstStyle/>
          <a:p>
            <a:r>
              <a:rPr lang="en-AU" i="1" baseline="30000" dirty="0"/>
              <a:t>19</a:t>
            </a:r>
            <a:r>
              <a:rPr lang="en-AU" i="1" dirty="0"/>
              <a:t> Restore us, Lord God Almighty;</a:t>
            </a:r>
            <a:br>
              <a:rPr lang="en-AU" i="1" dirty="0"/>
            </a:br>
            <a:r>
              <a:rPr lang="en-AU" i="1" dirty="0"/>
              <a:t>    make your face shine on us,</a:t>
            </a:r>
            <a:br>
              <a:rPr lang="en-AU" i="1" dirty="0"/>
            </a:br>
            <a:r>
              <a:rPr lang="en-AU" i="1" dirty="0"/>
              <a:t>    that we may be saved.</a:t>
            </a:r>
            <a:endParaRPr lang="en-NZ" i="1" dirty="0"/>
          </a:p>
          <a:p>
            <a:endParaRPr lang="en-NZ"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smtClean="0">
                <a:solidFill>
                  <a:srgbClr val="FFD54F"/>
                </a:solidFill>
              </a:rPr>
              <a:t>Restoration</a:t>
            </a:r>
            <a:endParaRPr lang="en-NZ" b="1" dirty="0">
              <a:solidFill>
                <a:srgbClr val="FFD54F"/>
              </a:solidFill>
            </a:endParaRPr>
          </a:p>
        </p:txBody>
      </p:sp>
      <p:sp>
        <p:nvSpPr>
          <p:cNvPr id="3" name="Content Placeholder 2"/>
          <p:cNvSpPr>
            <a:spLocks noGrp="1"/>
          </p:cNvSpPr>
          <p:nvPr>
            <p:ph idx="1"/>
          </p:nvPr>
        </p:nvSpPr>
        <p:spPr>
          <a:xfrm>
            <a:off x="838200" y="1825625"/>
            <a:ext cx="7136958" cy="4351338"/>
          </a:xfrm>
        </p:spPr>
        <p:txBody>
          <a:bodyPr/>
          <a:lstStyle/>
          <a:p>
            <a:r>
              <a:rPr lang="en-NZ" dirty="0" smtClean="0"/>
              <a:t>Restore: </a:t>
            </a:r>
            <a:r>
              <a:rPr lang="en-AU" i="1" dirty="0"/>
              <a:t>“to bring back to a state of health, soundness, or vigour, to put back to a former place, or to a former position.” </a:t>
            </a:r>
            <a:endParaRPr lang="en-AU" i="1" dirty="0" smtClean="0"/>
          </a:p>
          <a:p>
            <a:r>
              <a:rPr lang="en-AU" dirty="0" smtClean="0"/>
              <a:t>A BIG theme in the Bible!</a:t>
            </a:r>
            <a:endParaRPr lang="en-NZ" dirty="0"/>
          </a:p>
          <a:p>
            <a:r>
              <a:rPr lang="en-AU" dirty="0" smtClean="0"/>
              <a:t>1 in </a:t>
            </a:r>
            <a:r>
              <a:rPr lang="en-AU" dirty="0"/>
              <a:t>6 New Zealand adults had been diagnosed with a common mental disorder at some time in their lives. This includes depression, bipolar disorders and anxiety disorders</a:t>
            </a:r>
            <a:r>
              <a:rPr lang="en-AU" dirty="0" smtClean="0"/>
              <a:t>.</a:t>
            </a:r>
            <a:endParaRPr lang="en-AU" dirty="0" smtClean="0"/>
          </a:p>
          <a:p>
            <a:pPr lvl="1" algn="r"/>
            <a:r>
              <a:rPr lang="en-AU" dirty="0"/>
              <a:t>The 2017/18 New Zealand Health </a:t>
            </a:r>
            <a:r>
              <a:rPr lang="en-AU" dirty="0" smtClean="0"/>
              <a:t>Survey</a:t>
            </a:r>
            <a:endParaRPr lang="en-AU" dirty="0" smtClean="0"/>
          </a:p>
          <a:p>
            <a:r>
              <a:rPr lang="en-NZ" dirty="0"/>
              <a:t>Rhythms of </a:t>
            </a:r>
            <a:r>
              <a:rPr lang="en-NZ" dirty="0" smtClean="0"/>
              <a:t>Renewal by </a:t>
            </a:r>
            <a:r>
              <a:rPr lang="en-NZ" dirty="0"/>
              <a:t>Rebekah Lyons </a:t>
            </a:r>
            <a:endParaRPr lang="en-NZ" dirty="0"/>
          </a:p>
        </p:txBody>
      </p:sp>
      <p:pic>
        <p:nvPicPr>
          <p:cNvPr id="1026" name="Picture 2" descr="Image result for Rhythms of Renewa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361321" y="1825625"/>
            <a:ext cx="2773320" cy="44412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smtClean="0">
                <a:solidFill>
                  <a:srgbClr val="FFD54F"/>
                </a:solidFill>
              </a:rPr>
              <a:t>REST</a:t>
            </a:r>
            <a:endParaRPr lang="en-NZ" dirty="0">
              <a:solidFill>
                <a:srgbClr val="FFD54F"/>
              </a:solidFill>
            </a:endParaRPr>
          </a:p>
        </p:txBody>
      </p:sp>
      <p:sp>
        <p:nvSpPr>
          <p:cNvPr id="3" name="Content Placeholder 2"/>
          <p:cNvSpPr>
            <a:spLocks noGrp="1"/>
          </p:cNvSpPr>
          <p:nvPr>
            <p:ph idx="1"/>
          </p:nvPr>
        </p:nvSpPr>
        <p:spPr>
          <a:xfrm>
            <a:off x="6125670" y="1825625"/>
            <a:ext cx="5228129" cy="4351338"/>
          </a:xfrm>
        </p:spPr>
        <p:txBody>
          <a:bodyPr/>
          <a:lstStyle/>
          <a:p>
            <a:pPr marL="0" indent="0">
              <a:buNone/>
            </a:pPr>
            <a:r>
              <a:rPr lang="en-NZ" dirty="0"/>
              <a:t>1. Take an inventory: Reflect and </a:t>
            </a:r>
            <a:r>
              <a:rPr lang="en-NZ" dirty="0" smtClean="0"/>
              <a:t>Journal</a:t>
            </a:r>
            <a:endParaRPr lang="en-NZ" dirty="0" smtClean="0"/>
          </a:p>
          <a:p>
            <a:pPr lvl="1"/>
            <a:r>
              <a:rPr lang="en-AU" dirty="0"/>
              <a:t>What’s Right? (Gratitude) </a:t>
            </a:r>
            <a:endParaRPr lang="en-AU" dirty="0" smtClean="0"/>
          </a:p>
          <a:p>
            <a:pPr lvl="1"/>
            <a:r>
              <a:rPr lang="en-AU" dirty="0" smtClean="0"/>
              <a:t>What’s </a:t>
            </a:r>
            <a:r>
              <a:rPr lang="en-AU" dirty="0"/>
              <a:t>wrong? </a:t>
            </a:r>
            <a:endParaRPr lang="en-AU" dirty="0"/>
          </a:p>
          <a:p>
            <a:pPr lvl="1"/>
            <a:r>
              <a:rPr lang="en-AU" dirty="0" smtClean="0"/>
              <a:t>What’s </a:t>
            </a:r>
            <a:r>
              <a:rPr lang="en-AU" dirty="0"/>
              <a:t>confused? </a:t>
            </a:r>
            <a:endParaRPr lang="en-AU" dirty="0" smtClean="0"/>
          </a:p>
          <a:p>
            <a:pPr lvl="1"/>
            <a:r>
              <a:rPr lang="en-AU" dirty="0" smtClean="0"/>
              <a:t>What’s </a:t>
            </a:r>
            <a:r>
              <a:rPr lang="en-AU" dirty="0"/>
              <a:t>missing? </a:t>
            </a:r>
            <a:endParaRPr lang="en-NZ" dirty="0"/>
          </a:p>
          <a:p>
            <a:endParaRPr lang="en-NZ" dirty="0"/>
          </a:p>
          <a:p>
            <a:endParaRPr lang="en-NZ" dirty="0"/>
          </a:p>
          <a:p>
            <a:endParaRPr lang="en-NZ" dirty="0"/>
          </a:p>
        </p:txBody>
      </p:sp>
      <p:pic>
        <p:nvPicPr>
          <p:cNvPr id="2050" name="Picture 2" descr="Image result for journal and coffe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02936" y="2023219"/>
            <a:ext cx="4847804" cy="36358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7393</Words>
  <Application>WPS Presentation</Application>
  <PresentationFormat>Widescreen</PresentationFormat>
  <Paragraphs>246</Paragraphs>
  <Slides>27</Slides>
  <Notes>24</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27</vt:i4>
      </vt:variant>
    </vt:vector>
  </HeadingPairs>
  <TitlesOfParts>
    <vt:vector size="35" baseType="lpstr">
      <vt:lpstr>Arial</vt:lpstr>
      <vt:lpstr>SimSun</vt:lpstr>
      <vt:lpstr>Wingdings</vt:lpstr>
      <vt:lpstr>Calibri Light</vt:lpstr>
      <vt:lpstr>Calibri</vt:lpstr>
      <vt:lpstr>Microsoft YaHei</vt:lpstr>
      <vt:lpstr>Arial Unicode MS</vt:lpstr>
      <vt:lpstr>Office Theme</vt:lpstr>
      <vt:lpstr>Rhythms of Renewal Part 1: Rest and Restore</vt:lpstr>
      <vt:lpstr>Psalm 80</vt:lpstr>
      <vt:lpstr>Psalm 80</vt:lpstr>
      <vt:lpstr>Psalm 80</vt:lpstr>
      <vt:lpstr>Psalm 80</vt:lpstr>
      <vt:lpstr>Psalm 80</vt:lpstr>
      <vt:lpstr>Psalm 80</vt:lpstr>
      <vt:lpstr>Restoration</vt:lpstr>
      <vt:lpstr>REST</vt:lpstr>
      <vt:lpstr>REST</vt:lpstr>
      <vt:lpstr>REST</vt:lpstr>
      <vt:lpstr>REST</vt:lpstr>
      <vt:lpstr>Three questions</vt:lpstr>
      <vt:lpstr>Psalm 32</vt:lpstr>
      <vt:lpstr>REST</vt:lpstr>
      <vt:lpstr>REST</vt:lpstr>
      <vt:lpstr>REST</vt:lpstr>
      <vt:lpstr>RESTORE</vt:lpstr>
      <vt:lpstr>RESTORE</vt:lpstr>
      <vt:lpstr>RESTORE</vt:lpstr>
      <vt:lpstr>RESTORE</vt:lpstr>
      <vt:lpstr>I am …</vt:lpstr>
      <vt:lpstr>RESTORE</vt:lpstr>
      <vt:lpstr>RESTORE</vt:lpstr>
      <vt:lpstr>RESTORE</vt:lpstr>
      <vt:lpstr>RESTORE</vt:lpstr>
      <vt:lpstr>Rhythms of Renewal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Cox</dc:creator>
  <cp:lastModifiedBy>Andrew Cox</cp:lastModifiedBy>
  <cp:revision>23</cp:revision>
  <dcterms:created xsi:type="dcterms:W3CDTF">2020-01-16T21:37:00Z</dcterms:created>
  <dcterms:modified xsi:type="dcterms:W3CDTF">2020-01-18T02:01:25Z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1033-11.2.0.9127</vt:lpwstr>
  </property>
</Properties>
</file>