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3" r:id="rId3"/>
    <p:sldId id="273" r:id="rId5"/>
    <p:sldId id="272" r:id="rId6"/>
    <p:sldId id="275" r:id="rId7"/>
    <p:sldId id="276" r:id="rId8"/>
    <p:sldId id="282" r:id="rId9"/>
    <p:sldId id="274" r:id="rId10"/>
    <p:sldId id="277" r:id="rId11"/>
    <p:sldId id="278" r:id="rId12"/>
    <p:sldId id="279" r:id="rId13"/>
    <p:sldId id="280" r:id="rId14"/>
    <p:sldId id="281" r:id="rId15"/>
    <p:sldId id="268" r:id="rId16"/>
    <p:sldId id="299" r:id="rId17"/>
    <p:sldId id="271" r:id="rId18"/>
    <p:sldId id="284" r:id="rId19"/>
    <p:sldId id="28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DBF"/>
    <a:srgbClr val="640002"/>
    <a:srgbClr val="B889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6923" autoAdjust="0"/>
  </p:normalViewPr>
  <p:slideViewPr>
    <p:cSldViewPr snapToGrid="0">
      <p:cViewPr>
        <p:scale>
          <a:sx n="76" d="100"/>
          <a:sy n="76" d="100"/>
        </p:scale>
        <p:origin x="750" y="45"/>
      </p:cViewPr>
      <p:guideLst/>
    </p:cSldViewPr>
  </p:slideViewPr>
  <p:notesTextViewPr>
    <p:cViewPr>
      <p:scale>
        <a:sx n="1" d="1"/>
        <a:sy n="1" d="1"/>
      </p:scale>
      <p:origin x="0" y="0"/>
    </p:cViewPr>
  </p:notesTextViewPr>
  <p:notesViewPr>
    <p:cSldViewPr snapToGrid="0">
      <p:cViewPr varScale="1">
        <p:scale>
          <a:sx n="75" d="100"/>
          <a:sy n="75" d="100"/>
        </p:scale>
        <p:origin x="1980" y="45"/>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D15965-AA6C-4C5B-98ED-53603EF56B28}" type="datetimeFigureOut">
              <a:rPr lang="en-NZ" smtClean="0"/>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NZ"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DCEA1-6D8F-450B-8DF1-5D61EDAF33BE}" type="slidenum">
              <a:rPr lang="en-NZ" smtClean="0"/>
            </a:fld>
            <a:endParaRPr lang="en-N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21DCEA1-6D8F-450B-8DF1-5D61EDAF33BE}" type="slidenum">
              <a:rPr lang="en-NZ" smtClean="0"/>
            </a:fld>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dirty="0" smtClean="0"/>
              <a:t>We need to hold on to our church family with one hand and on to our not-yet-Christian friends with the other, and do what we can to draw them closer together.</a:t>
            </a:r>
            <a:endParaRPr lang="en-NZ" dirty="0" smtClean="0"/>
          </a:p>
          <a:p>
            <a:endParaRPr lang="en-NZ" dirty="0"/>
          </a:p>
        </p:txBody>
      </p:sp>
      <p:sp>
        <p:nvSpPr>
          <p:cNvPr id="4" name="Slide Number Placeholder 3"/>
          <p:cNvSpPr>
            <a:spLocks noGrp="1"/>
          </p:cNvSpPr>
          <p:nvPr>
            <p:ph type="sldNum" sz="quarter" idx="10"/>
          </p:nvPr>
        </p:nvSpPr>
        <p:spPr/>
        <p:txBody>
          <a:bodyPr/>
          <a:lstStyle/>
          <a:p>
            <a:fld id="{121DCEA1-6D8F-450B-8DF1-5D61EDAF33BE}" type="slidenum">
              <a:rPr lang="en-NZ" smtClean="0"/>
            </a:fld>
            <a:endParaRPr lang="en-N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Everyone</a:t>
            </a:r>
            <a:r>
              <a:rPr lang="en-NZ" baseline="0" dirty="0" smtClean="0"/>
              <a:t> has a role to play – e.g. pot luck, Christianity Explored, socials, outreach events, services …</a:t>
            </a:r>
            <a:endParaRPr lang="en-NZ" dirty="0"/>
          </a:p>
        </p:txBody>
      </p:sp>
      <p:sp>
        <p:nvSpPr>
          <p:cNvPr id="4" name="Slide Number Placeholder 3"/>
          <p:cNvSpPr>
            <a:spLocks noGrp="1"/>
          </p:cNvSpPr>
          <p:nvPr>
            <p:ph type="sldNum" sz="quarter" idx="10"/>
          </p:nvPr>
        </p:nvSpPr>
        <p:spPr/>
        <p:txBody>
          <a:bodyPr/>
          <a:lstStyle/>
          <a:p>
            <a:fld id="{121DCEA1-6D8F-450B-8DF1-5D61EDAF33BE}" type="slidenum">
              <a:rPr lang="en-NZ" smtClean="0"/>
            </a:fld>
            <a:endParaRPr lang="en-N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smtClean="0">
                <a:solidFill>
                  <a:schemeClr val="tx1"/>
                </a:solidFill>
                <a:effectLst/>
                <a:latin typeface="+mn-lt"/>
                <a:ea typeface="+mn-ea"/>
                <a:cs typeface="+mn-cs"/>
              </a:rPr>
              <a:t>What needs to change in my life and our church? A habit, an attitude,</a:t>
            </a:r>
            <a:r>
              <a:rPr lang="en-NZ" sz="1200" kern="1200" baseline="0" dirty="0" smtClean="0">
                <a:solidFill>
                  <a:schemeClr val="tx1"/>
                </a:solidFill>
                <a:effectLst/>
                <a:latin typeface="+mn-lt"/>
                <a:ea typeface="+mn-ea"/>
                <a:cs typeface="+mn-cs"/>
              </a:rPr>
              <a:t>  an outmoded practice</a:t>
            </a:r>
            <a:endParaRPr lang="en-NZ"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NZ" sz="1200" kern="1200" baseline="0" dirty="0" smtClean="0">
                <a:solidFill>
                  <a:schemeClr val="tx1"/>
                </a:solidFill>
                <a:effectLst/>
                <a:latin typeface="+mn-lt"/>
                <a:ea typeface="+mn-ea"/>
                <a:cs typeface="+mn-cs"/>
              </a:rPr>
              <a:t>Moving locations shakes things up!</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smtClean="0">
                <a:solidFill>
                  <a:schemeClr val="tx1"/>
                </a:solidFill>
                <a:effectLst/>
                <a:latin typeface="+mn-lt"/>
                <a:ea typeface="+mn-ea"/>
                <a:cs typeface="+mn-cs"/>
              </a:rPr>
              <a:t>Change is often difficult,</a:t>
            </a:r>
            <a:r>
              <a:rPr lang="en-NZ" sz="1200" kern="1200" baseline="0" dirty="0" smtClean="0">
                <a:solidFill>
                  <a:schemeClr val="tx1"/>
                </a:solidFill>
                <a:effectLst/>
                <a:latin typeface="+mn-lt"/>
                <a:ea typeface="+mn-ea"/>
                <a:cs typeface="+mn-cs"/>
              </a:rPr>
              <a:t> e.g. </a:t>
            </a:r>
            <a:r>
              <a:rPr lang="en-NZ" sz="1200" kern="1200" dirty="0" smtClean="0">
                <a:solidFill>
                  <a:schemeClr val="tx1"/>
                </a:solidFill>
                <a:effectLst/>
                <a:latin typeface="+mn-lt"/>
                <a:ea typeface="+mn-ea"/>
                <a:cs typeface="+mn-cs"/>
              </a:rPr>
              <a:t>Student Life name change</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121DCEA1-6D8F-450B-8DF1-5D61EDAF33BE}" type="slidenum">
              <a:rPr lang="en-NZ" smtClean="0"/>
            </a:fld>
            <a:endParaRPr lang="en-N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21DCEA1-6D8F-450B-8DF1-5D61EDAF33BE}" type="slidenum">
              <a:rPr lang="en-NZ" smtClean="0"/>
            </a:fld>
            <a:endParaRPr lang="en-N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21DCEA1-6D8F-450B-8DF1-5D61EDAF33BE}" type="slidenum">
              <a:rPr lang="en-NZ" smtClean="0"/>
            </a:fld>
            <a:endParaRPr lang="en-N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smtClean="0">
                <a:solidFill>
                  <a:schemeClr val="tx1"/>
                </a:solidFill>
                <a:effectLst/>
                <a:latin typeface="+mn-lt"/>
                <a:ea typeface="+mn-ea"/>
                <a:cs typeface="+mn-cs"/>
              </a:rPr>
              <a:t>[Play song: </a:t>
            </a:r>
            <a:r>
              <a:rPr lang="en-NZ" sz="1200" b="0" kern="1200" dirty="0" smtClean="0">
                <a:solidFill>
                  <a:schemeClr val="tx1"/>
                </a:solidFill>
                <a:effectLst/>
                <a:latin typeface="+mn-lt"/>
                <a:ea typeface="+mn-ea"/>
                <a:cs typeface="+mn-cs"/>
              </a:rPr>
              <a:t>No Outsiders, Rend Collective</a:t>
            </a:r>
            <a:r>
              <a:rPr lang="en-NZ" sz="1200" b="1" kern="1200" dirty="0" smtClean="0">
                <a:solidFill>
                  <a:schemeClr val="tx1"/>
                </a:solidFill>
                <a:effectLst/>
                <a:latin typeface="+mn-lt"/>
                <a:ea typeface="+mn-ea"/>
                <a:cs typeface="+mn-cs"/>
              </a:rPr>
              <a:t>]</a:t>
            </a:r>
            <a:endParaRPr lang="en-NZ" sz="1200" b="1" kern="120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Communion</a:t>
            </a:r>
            <a:endParaRPr lang="en-NZ" sz="1200" b="1" kern="120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a:t>
            </a:r>
            <a:r>
              <a:rPr lang="en-NZ" sz="1200" b="1" kern="1200" dirty="0" err="1" smtClean="0">
                <a:solidFill>
                  <a:schemeClr val="tx1"/>
                </a:solidFill>
                <a:effectLst/>
                <a:latin typeface="+mn-lt"/>
                <a:ea typeface="+mn-ea"/>
                <a:cs typeface="+mn-cs"/>
              </a:rPr>
              <a:t>Anastasis</a:t>
            </a:r>
            <a:r>
              <a:rPr lang="en-NZ" sz="1200" b="1" kern="1200" dirty="0" smtClean="0">
                <a:solidFill>
                  <a:schemeClr val="tx1"/>
                </a:solidFill>
                <a:effectLst/>
                <a:latin typeface="+mn-lt"/>
                <a:ea typeface="+mn-ea"/>
                <a:cs typeface="+mn-cs"/>
              </a:rPr>
              <a:t>”</a:t>
            </a:r>
            <a:r>
              <a:rPr lang="en-NZ" sz="1200" b="1" kern="1200" baseline="0" dirty="0" smtClean="0">
                <a:solidFill>
                  <a:schemeClr val="tx1"/>
                </a:solidFill>
                <a:effectLst/>
                <a:latin typeface="+mn-lt"/>
                <a:ea typeface="+mn-ea"/>
                <a:cs typeface="+mn-cs"/>
              </a:rPr>
              <a:t> reprise</a:t>
            </a:r>
            <a:endParaRPr lang="en-NZ" sz="1200" b="1" kern="1200" baseline="0" dirty="0" smtClean="0">
              <a:solidFill>
                <a:schemeClr val="tx1"/>
              </a:solidFill>
              <a:effectLst/>
              <a:latin typeface="+mn-lt"/>
              <a:ea typeface="+mn-ea"/>
              <a:cs typeface="+mn-cs"/>
            </a:endParaRPr>
          </a:p>
          <a:p>
            <a:r>
              <a:rPr lang="en-NZ" sz="1200" b="1" kern="1200" baseline="0" dirty="0" smtClean="0">
                <a:solidFill>
                  <a:schemeClr val="tx1"/>
                </a:solidFill>
                <a:effectLst/>
                <a:latin typeface="+mn-lt"/>
                <a:ea typeface="+mn-ea"/>
                <a:cs typeface="+mn-cs"/>
              </a:rPr>
              <a:t>Announcements</a:t>
            </a:r>
            <a:endParaRPr lang="en-NZ" sz="1200" b="1" kern="1200" baseline="0" dirty="0" smtClean="0">
              <a:solidFill>
                <a:schemeClr val="tx1"/>
              </a:solidFill>
              <a:effectLst/>
              <a:latin typeface="+mn-lt"/>
              <a:ea typeface="+mn-ea"/>
              <a:cs typeface="+mn-cs"/>
            </a:endParaRPr>
          </a:p>
          <a:p>
            <a:r>
              <a:rPr lang="en-NZ" sz="1200" b="1" kern="1200" baseline="0" dirty="0" smtClean="0">
                <a:solidFill>
                  <a:schemeClr val="tx1"/>
                </a:solidFill>
                <a:effectLst/>
                <a:latin typeface="+mn-lt"/>
                <a:ea typeface="+mn-ea"/>
                <a:cs typeface="+mn-cs"/>
              </a:rPr>
              <a:t>Benediction</a:t>
            </a:r>
            <a:endParaRPr lang="en-NZ" sz="1200" b="1" kern="120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Table after Service:</a:t>
            </a:r>
            <a:endParaRPr lang="en-NZ" sz="1200" kern="1200" dirty="0" smtClean="0">
              <a:solidFill>
                <a:schemeClr val="tx1"/>
              </a:solidFill>
              <a:effectLst/>
              <a:latin typeface="+mn-lt"/>
              <a:ea typeface="+mn-ea"/>
              <a:cs typeface="+mn-cs"/>
            </a:endParaRPr>
          </a:p>
          <a:p>
            <a:pPr lvl="0"/>
            <a:r>
              <a:rPr lang="en-NZ" sz="1200" kern="1200" dirty="0" smtClean="0">
                <a:solidFill>
                  <a:schemeClr val="tx1"/>
                </a:solidFill>
                <a:effectLst/>
                <a:latin typeface="+mn-lt"/>
                <a:ea typeface="+mn-ea"/>
                <a:cs typeface="+mn-cs"/>
              </a:rPr>
              <a:t>Devotional Books (with Weekly Survey pads)</a:t>
            </a:r>
            <a:endParaRPr lang="en-NZ" sz="1200" kern="1200" dirty="0" smtClean="0">
              <a:solidFill>
                <a:schemeClr val="tx1"/>
              </a:solidFill>
              <a:effectLst/>
              <a:latin typeface="+mn-lt"/>
              <a:ea typeface="+mn-ea"/>
              <a:cs typeface="+mn-cs"/>
            </a:endParaRPr>
          </a:p>
          <a:p>
            <a:pPr lvl="0"/>
            <a:r>
              <a:rPr lang="en-NZ" sz="1200" kern="1200" dirty="0" smtClean="0">
                <a:solidFill>
                  <a:schemeClr val="tx1"/>
                </a:solidFill>
                <a:effectLst/>
                <a:latin typeface="+mn-lt"/>
                <a:ea typeface="+mn-ea"/>
                <a:cs typeface="+mn-cs"/>
              </a:rPr>
              <a:t>Small Group study guides (for leaders)</a:t>
            </a:r>
            <a:endParaRPr lang="en-NZ" sz="1200" kern="1200" dirty="0" smtClean="0">
              <a:solidFill>
                <a:schemeClr val="tx1"/>
              </a:solidFill>
              <a:effectLst/>
              <a:latin typeface="+mn-lt"/>
              <a:ea typeface="+mn-ea"/>
              <a:cs typeface="+mn-cs"/>
            </a:endParaRPr>
          </a:p>
          <a:p>
            <a:pPr lvl="0"/>
            <a:r>
              <a:rPr lang="en-NZ" sz="1200" kern="1200" dirty="0" smtClean="0">
                <a:solidFill>
                  <a:schemeClr val="tx1"/>
                </a:solidFill>
                <a:effectLst/>
                <a:latin typeface="+mn-lt"/>
                <a:ea typeface="+mn-ea"/>
                <a:cs typeface="+mn-cs"/>
              </a:rPr>
              <a:t>Small Group sing-up lists</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121DCEA1-6D8F-450B-8DF1-5D61EDAF33BE}" type="slidenum">
              <a:rPr lang="en-NZ" smtClean="0"/>
            </a:fld>
            <a:endParaRPr lang="en-N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b="1" kern="1200" dirty="0" smtClean="0">
                <a:solidFill>
                  <a:schemeClr val="tx1"/>
                </a:solidFill>
                <a:effectLst/>
                <a:latin typeface="+mn-lt"/>
                <a:ea typeface="+mn-ea"/>
                <a:cs typeface="+mn-cs"/>
              </a:rPr>
              <a:t>Communion on the Moon</a:t>
            </a:r>
            <a:endParaRPr lang="en-NZ" sz="1600" b="1" kern="1200" dirty="0" smtClean="0">
              <a:solidFill>
                <a:schemeClr val="tx1"/>
              </a:solidFill>
              <a:effectLst/>
              <a:latin typeface="+mn-lt"/>
              <a:ea typeface="+mn-ea"/>
              <a:cs typeface="+mn-cs"/>
            </a:endParaRPr>
          </a:p>
          <a:p>
            <a:r>
              <a:rPr lang="en-NZ" sz="1600" kern="1200" dirty="0" smtClean="0">
                <a:solidFill>
                  <a:schemeClr val="tx1"/>
                </a:solidFill>
                <a:effectLst/>
                <a:latin typeface="+mn-lt"/>
                <a:ea typeface="+mn-ea"/>
                <a:cs typeface="+mn-cs"/>
              </a:rPr>
              <a:t>50 years ago two human beings changed history by walking on the surface of the moon. But did you know that Buzz Aldrin took communion on the surface of the</a:t>
            </a:r>
            <a:endParaRPr lang="en-NZ" sz="1600" kern="1200" dirty="0" smtClean="0">
              <a:solidFill>
                <a:schemeClr val="tx1"/>
              </a:solidFill>
              <a:effectLst/>
              <a:latin typeface="+mn-lt"/>
              <a:ea typeface="+mn-ea"/>
              <a:cs typeface="+mn-cs"/>
            </a:endParaRPr>
          </a:p>
          <a:p>
            <a:r>
              <a:rPr lang="en-NZ" sz="1600" kern="1200" dirty="0" smtClean="0">
                <a:solidFill>
                  <a:schemeClr val="tx1"/>
                </a:solidFill>
                <a:effectLst/>
                <a:latin typeface="+mn-lt"/>
                <a:ea typeface="+mn-ea"/>
                <a:cs typeface="+mn-cs"/>
              </a:rPr>
              <a:t>Moon? </a:t>
            </a:r>
            <a:endParaRPr lang="en-NZ" sz="1600" kern="1200" dirty="0" smtClean="0">
              <a:solidFill>
                <a:schemeClr val="tx1"/>
              </a:solidFill>
              <a:effectLst/>
              <a:latin typeface="+mn-lt"/>
              <a:ea typeface="+mn-ea"/>
              <a:cs typeface="+mn-cs"/>
            </a:endParaRPr>
          </a:p>
          <a:p>
            <a:r>
              <a:rPr lang="en-NZ" sz="1600" kern="1200" dirty="0" smtClean="0">
                <a:solidFill>
                  <a:schemeClr val="tx1"/>
                </a:solidFill>
                <a:effectLst/>
                <a:latin typeface="+mn-lt"/>
                <a:ea typeface="+mn-ea"/>
                <a:cs typeface="+mn-cs"/>
              </a:rPr>
              <a:t>Aldrin was an elder at his Presbyterian Church in Texas during this period in his life, and knowing that he would soon be doing something unprecedented in human history, he felt he should mark the occasion somehow, and he asked his minister to help him. And so the minister consecrated a communion wafer and a small vial of communion wine. And Buzz Aldrin took them with him out of the Earth’s orbit and on to the surface of the moon.</a:t>
            </a:r>
            <a:endParaRPr lang="en-NZ" sz="1600" kern="1200" dirty="0" smtClean="0">
              <a:solidFill>
                <a:schemeClr val="tx1"/>
              </a:solidFill>
              <a:effectLst/>
              <a:latin typeface="+mn-lt"/>
              <a:ea typeface="+mn-ea"/>
              <a:cs typeface="+mn-cs"/>
            </a:endParaRPr>
          </a:p>
          <a:p>
            <a:r>
              <a:rPr lang="en-NZ" sz="1600" kern="1200" dirty="0" smtClean="0">
                <a:solidFill>
                  <a:schemeClr val="tx1"/>
                </a:solidFill>
                <a:effectLst/>
                <a:latin typeface="+mn-lt"/>
                <a:ea typeface="+mn-ea"/>
                <a:cs typeface="+mn-cs"/>
              </a:rPr>
              <a:t> He and Armstrong had only been on the lunar surface for a few minutes when Aldrin made the following public statement:</a:t>
            </a:r>
            <a:endParaRPr lang="en-NZ" sz="1600" kern="1200" dirty="0" smtClean="0">
              <a:solidFill>
                <a:schemeClr val="tx1"/>
              </a:solidFill>
              <a:effectLst/>
              <a:latin typeface="+mn-lt"/>
              <a:ea typeface="+mn-ea"/>
              <a:cs typeface="+mn-cs"/>
            </a:endParaRPr>
          </a:p>
          <a:p>
            <a:r>
              <a:rPr lang="en-NZ" sz="1600" kern="1200" dirty="0" smtClean="0">
                <a:solidFill>
                  <a:schemeClr val="tx1"/>
                </a:solidFill>
                <a:effectLst/>
                <a:latin typeface="+mn-lt"/>
                <a:ea typeface="+mn-ea"/>
                <a:cs typeface="+mn-cs"/>
              </a:rPr>
              <a:t>“This is the LM pilot. I’d like to take this opportunity to ask every person listening in, whoever and wherever they may be, to pause for a moment and contemplate the events of the past few hours and to give thanks in his or her own way.” He then ended radio communication and there, on the silent surface of the moon. Here is his own account of what happened next:</a:t>
            </a:r>
            <a:endParaRPr lang="en-NZ" sz="1600" kern="1200" dirty="0" smtClean="0">
              <a:solidFill>
                <a:schemeClr val="tx1"/>
              </a:solidFill>
              <a:effectLst/>
              <a:latin typeface="+mn-lt"/>
              <a:ea typeface="+mn-ea"/>
              <a:cs typeface="+mn-cs"/>
            </a:endParaRPr>
          </a:p>
          <a:p>
            <a:r>
              <a:rPr lang="en-NZ" sz="1600" kern="1200" dirty="0" smtClean="0">
                <a:solidFill>
                  <a:schemeClr val="tx1"/>
                </a:solidFill>
                <a:effectLst/>
                <a:latin typeface="+mn-lt"/>
                <a:ea typeface="+mn-ea"/>
                <a:cs typeface="+mn-cs"/>
              </a:rPr>
              <a:t>“In the radio blackout, I opened the little plastic packages which contained the bread and the wine. I poured the wine into the chalice our church had given me. In the one-sixth gravity of the moon, the wine slowly curled and gracefully came up the side of the cup. Then I read the scripture, ‘I am the vine, you are the branches. Whosoever abides in me will bring forth much fruit.. Apart from me you can do nothing.’</a:t>
            </a:r>
            <a:endParaRPr lang="en-NZ" sz="1600" kern="1200" dirty="0" smtClean="0">
              <a:solidFill>
                <a:schemeClr val="tx1"/>
              </a:solidFill>
              <a:effectLst/>
              <a:latin typeface="+mn-lt"/>
              <a:ea typeface="+mn-ea"/>
              <a:cs typeface="+mn-cs"/>
            </a:endParaRPr>
          </a:p>
          <a:p>
            <a:r>
              <a:rPr lang="en-NZ" sz="1600" kern="1200" dirty="0" smtClean="0">
                <a:solidFill>
                  <a:schemeClr val="tx1"/>
                </a:solidFill>
                <a:effectLst/>
                <a:latin typeface="+mn-lt"/>
                <a:ea typeface="+mn-ea"/>
                <a:cs typeface="+mn-cs"/>
              </a:rPr>
              <a:t> “I had intended to read my communion passage back to earth, but at the last minute [they] had requested that I not do this.</a:t>
            </a:r>
            <a:endParaRPr lang="en-NZ" sz="1600" kern="1200" dirty="0" smtClean="0">
              <a:solidFill>
                <a:schemeClr val="tx1"/>
              </a:solidFill>
              <a:effectLst/>
              <a:latin typeface="+mn-lt"/>
              <a:ea typeface="+mn-ea"/>
              <a:cs typeface="+mn-cs"/>
            </a:endParaRPr>
          </a:p>
          <a:p>
            <a:r>
              <a:rPr lang="en-NZ" sz="1600" kern="1200" dirty="0" smtClean="0">
                <a:solidFill>
                  <a:schemeClr val="tx1"/>
                </a:solidFill>
                <a:effectLst/>
                <a:latin typeface="+mn-lt"/>
                <a:ea typeface="+mn-ea"/>
                <a:cs typeface="+mn-cs"/>
              </a:rPr>
              <a:t>“I ate the tiny piece of bread and swallowed the wine. I gave thanks for the intelligence and spirit that had brought two young pilots to the Sea of </a:t>
            </a:r>
            <a:r>
              <a:rPr lang="en-NZ" sz="1600" kern="1200" dirty="0" err="1" smtClean="0">
                <a:solidFill>
                  <a:schemeClr val="tx1"/>
                </a:solidFill>
                <a:effectLst/>
                <a:latin typeface="+mn-lt"/>
                <a:ea typeface="+mn-ea"/>
                <a:cs typeface="+mn-cs"/>
              </a:rPr>
              <a:t>Tranquility</a:t>
            </a:r>
            <a:r>
              <a:rPr lang="en-NZ" sz="1600" kern="1200" dirty="0" smtClean="0">
                <a:solidFill>
                  <a:schemeClr val="tx1"/>
                </a:solidFill>
                <a:effectLst/>
                <a:latin typeface="+mn-lt"/>
                <a:ea typeface="+mn-ea"/>
                <a:cs typeface="+mn-cs"/>
              </a:rPr>
              <a:t> . It was interesting for me to think: the very first liquid ever poured on the moon, and the very first food eaten there, were the communion elements.”</a:t>
            </a:r>
            <a:endParaRPr lang="en-NZ" sz="1600" kern="1200" dirty="0" smtClean="0">
              <a:solidFill>
                <a:schemeClr val="tx1"/>
              </a:solidFill>
              <a:effectLst/>
              <a:latin typeface="+mn-lt"/>
              <a:ea typeface="+mn-ea"/>
              <a:cs typeface="+mn-cs"/>
            </a:endParaRPr>
          </a:p>
          <a:p>
            <a:r>
              <a:rPr lang="en-NZ" sz="1600" kern="1200" dirty="0" smtClean="0">
                <a:solidFill>
                  <a:schemeClr val="tx1"/>
                </a:solidFill>
                <a:effectLst/>
                <a:latin typeface="+mn-lt"/>
                <a:ea typeface="+mn-ea"/>
                <a:cs typeface="+mn-cs"/>
              </a:rPr>
              <a:t> And of course, it’s interesting to think that some of the first words spoken on the moon were the words of Jesus Christ, who made the Earth and the moon – and Who, in the immortal words of Dante, is Himself the “Love that moves the Sun and other stars.”</a:t>
            </a:r>
            <a:endParaRPr lang="en-NZ" sz="16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121DCEA1-6D8F-450B-8DF1-5D61EDAF33BE}" type="slidenum">
              <a:rPr lang="en-NZ" smtClean="0"/>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As we focus on the new location,</a:t>
            </a:r>
            <a:r>
              <a:rPr lang="en-NZ" baseline="0" dirty="0" smtClean="0"/>
              <a:t> what about the vision to match it?</a:t>
            </a:r>
            <a:endParaRPr lang="en-NZ" dirty="0"/>
          </a:p>
        </p:txBody>
      </p:sp>
      <p:sp>
        <p:nvSpPr>
          <p:cNvPr id="4" name="Slide Number Placeholder 3"/>
          <p:cNvSpPr>
            <a:spLocks noGrp="1"/>
          </p:cNvSpPr>
          <p:nvPr>
            <p:ph type="sldNum" sz="quarter" idx="10"/>
          </p:nvPr>
        </p:nvSpPr>
        <p:spPr/>
        <p:txBody>
          <a:bodyPr/>
          <a:lstStyle/>
          <a:p>
            <a:fld id="{121DCEA1-6D8F-450B-8DF1-5D61EDAF33BE}" type="slidenum">
              <a:rPr lang="en-NZ" smtClean="0"/>
            </a:fld>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Action – result</a:t>
            </a:r>
            <a:r>
              <a:rPr lang="en-NZ" baseline="0" dirty="0" smtClean="0"/>
              <a:t> – motive</a:t>
            </a:r>
            <a:endParaRPr lang="en-NZ" baseline="0" dirty="0" smtClean="0"/>
          </a:p>
          <a:p>
            <a:r>
              <a:rPr lang="en-NZ" baseline="0" dirty="0" smtClean="0"/>
              <a:t>A real transformation is going on here – even reaching to people’s finances!</a:t>
            </a:r>
            <a:endParaRPr lang="en-NZ" baseline="0" dirty="0" smtClean="0"/>
          </a:p>
          <a:p>
            <a:r>
              <a:rPr lang="en-NZ" dirty="0" smtClean="0"/>
              <a:t>There’s a real sense of family in Acts</a:t>
            </a:r>
            <a:r>
              <a:rPr lang="en-NZ" baseline="0" dirty="0" smtClean="0"/>
              <a:t> 2, isn’t there. Eating, sharing, gathering in homes ..</a:t>
            </a:r>
            <a:endParaRPr lang="en-NZ" baseline="0" dirty="0" smtClean="0"/>
          </a:p>
          <a:p>
            <a:r>
              <a:rPr lang="en-NZ" baseline="0" dirty="0" smtClean="0"/>
              <a:t>It’s pretty informal too not much structure yet.</a:t>
            </a:r>
            <a:endParaRPr lang="en-NZ" baseline="0" dirty="0" smtClean="0"/>
          </a:p>
          <a:p>
            <a:r>
              <a:rPr lang="en-NZ" baseline="0" dirty="0" smtClean="0"/>
              <a:t>A natural overflow from the incredible message the Apostles were bringing them and the powerful experience of God’s spirit at work among them.</a:t>
            </a:r>
            <a:endParaRPr lang="en-NZ" baseline="0" dirty="0" smtClean="0"/>
          </a:p>
          <a:p>
            <a:r>
              <a:rPr lang="en-NZ" baseline="0" dirty="0" smtClean="0"/>
              <a:t>People wanted to be a part of it! </a:t>
            </a:r>
            <a:endParaRPr lang="en-NZ" baseline="0" dirty="0" smtClean="0"/>
          </a:p>
          <a:p>
            <a:r>
              <a:rPr lang="en-NZ" baseline="0" dirty="0" smtClean="0"/>
              <a:t>Wouldn’t you?</a:t>
            </a:r>
            <a:endParaRPr lang="en-NZ" dirty="0" smtClean="0"/>
          </a:p>
          <a:p>
            <a:endParaRPr lang="en-NZ" dirty="0"/>
          </a:p>
        </p:txBody>
      </p:sp>
      <p:sp>
        <p:nvSpPr>
          <p:cNvPr id="4" name="Slide Number Placeholder 3"/>
          <p:cNvSpPr>
            <a:spLocks noGrp="1"/>
          </p:cNvSpPr>
          <p:nvPr>
            <p:ph type="sldNum" sz="quarter" idx="10"/>
          </p:nvPr>
        </p:nvSpPr>
        <p:spPr/>
        <p:txBody>
          <a:bodyPr/>
          <a:lstStyle/>
          <a:p>
            <a:fld id="{121DCEA1-6D8F-450B-8DF1-5D61EDAF33BE}" type="slidenum">
              <a:rPr lang="en-NZ" smtClean="0"/>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21DCEA1-6D8F-450B-8DF1-5D61EDAF33BE}" type="slidenum">
              <a:rPr lang="en-NZ" smtClean="0"/>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Are you stirred</a:t>
            </a:r>
            <a:r>
              <a:rPr lang="en-NZ" baseline="0" dirty="0" smtClean="0"/>
              <a:t> but disturbed?</a:t>
            </a:r>
            <a:endParaRPr lang="en-NZ" baseline="0" dirty="0" smtClean="0"/>
          </a:p>
          <a:p>
            <a:r>
              <a:rPr lang="en-NZ" baseline="0" dirty="0" smtClean="0"/>
              <a:t>What stands in our way of experiencing church like this? Comfort? Entertainment? Busyness? Peer pressure? Secularism? Self-sufficiency?</a:t>
            </a:r>
            <a:endParaRPr lang="en-NZ" baseline="0" dirty="0" smtClean="0"/>
          </a:p>
          <a:p>
            <a:r>
              <a:rPr lang="en-NZ" baseline="0" dirty="0" smtClean="0"/>
              <a:t>Yes to all of those – it’s good to name them and shame them as it were. </a:t>
            </a:r>
            <a:endParaRPr lang="en-NZ" baseline="0" dirty="0" smtClean="0"/>
          </a:p>
          <a:p>
            <a:r>
              <a:rPr lang="en-NZ" baseline="0" dirty="0" smtClean="0"/>
              <a:t>It’s easy to get depressed, but the good news is that</a:t>
            </a:r>
            <a:r>
              <a:rPr lang="en-NZ" baseline="0" dirty="0" smtClean="0"/>
              <a:t> Christ is risen. The Spirit is here. The Gospel is the power of God. When we really believe those things, then we will shout hooray – join us in the new community of God’s people!!</a:t>
            </a:r>
            <a:endParaRPr lang="en-NZ" baseline="0" dirty="0" smtClean="0"/>
          </a:p>
          <a:p>
            <a:r>
              <a:rPr lang="en-NZ" baseline="0" dirty="0" smtClean="0"/>
              <a:t>In this new series, we want to rediscover the sense of excitement of being on mission together</a:t>
            </a:r>
            <a:endParaRPr lang="en-NZ" baseline="0" dirty="0" smtClean="0"/>
          </a:p>
          <a:p>
            <a:endParaRPr lang="en-NZ" dirty="0"/>
          </a:p>
        </p:txBody>
      </p:sp>
      <p:sp>
        <p:nvSpPr>
          <p:cNvPr id="4" name="Slide Number Placeholder 3"/>
          <p:cNvSpPr>
            <a:spLocks noGrp="1"/>
          </p:cNvSpPr>
          <p:nvPr>
            <p:ph type="sldNum" sz="quarter" idx="10"/>
          </p:nvPr>
        </p:nvSpPr>
        <p:spPr/>
        <p:txBody>
          <a:bodyPr/>
          <a:lstStyle/>
          <a:p>
            <a:fld id="{121DCEA1-6D8F-450B-8DF1-5D61EDAF33BE}" type="slidenum">
              <a:rPr lang="en-NZ" smtClean="0"/>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21DCEA1-6D8F-450B-8DF1-5D61EDAF33BE}" type="slidenum">
              <a:rPr lang="en-NZ" smtClean="0"/>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21DCEA1-6D8F-450B-8DF1-5D61EDAF33BE}" type="slidenum">
              <a:rPr lang="en-NZ" smtClean="0"/>
            </a:fld>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21DCEA1-6D8F-450B-8DF1-5D61EDAF33BE}" type="slidenum">
              <a:rPr lang="en-NZ" smtClean="0"/>
            </a:fld>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[Story of church in </a:t>
            </a:r>
            <a:r>
              <a:rPr lang="en-NZ" dirty="0" err="1" smtClean="0"/>
              <a:t>Mafraq</a:t>
            </a:r>
            <a:r>
              <a:rPr lang="en-NZ" dirty="0" smtClean="0"/>
              <a:t>]</a:t>
            </a:r>
            <a:endParaRPr lang="en-NZ" dirty="0"/>
          </a:p>
        </p:txBody>
      </p:sp>
      <p:sp>
        <p:nvSpPr>
          <p:cNvPr id="4" name="Slide Number Placeholder 3"/>
          <p:cNvSpPr>
            <a:spLocks noGrp="1"/>
          </p:cNvSpPr>
          <p:nvPr>
            <p:ph type="sldNum" sz="quarter" idx="10"/>
          </p:nvPr>
        </p:nvSpPr>
        <p:spPr/>
        <p:txBody>
          <a:bodyPr/>
          <a:lstStyle/>
          <a:p>
            <a:fld id="{121DCEA1-6D8F-450B-8DF1-5D61EDAF33BE}" type="slidenum">
              <a:rPr lang="en-NZ" smtClean="0"/>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2723BE-3549-4AB5-A078-BE3CD0BEB67C}"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FB4BBD3-3DD1-4153-B469-F622A4D265C2}" type="slidenum">
              <a:rPr lang="en-NZ" smtClean="0"/>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1D2723BE-3549-4AB5-A078-BE3CD0BEB67C}"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FB4BBD3-3DD1-4153-B469-F622A4D265C2}" type="slidenum">
              <a:rPr lang="en-NZ" smtClean="0"/>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1D2723BE-3549-4AB5-A078-BE3CD0BEB67C}"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FB4BBD3-3DD1-4153-B469-F622A4D265C2}" type="slidenum">
              <a:rPr lang="en-NZ" smtClean="0"/>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1D2723BE-3549-4AB5-A078-BE3CD0BEB67C}"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FB4BBD3-3DD1-4153-B469-F622A4D265C2}" type="slidenum">
              <a:rPr lang="en-NZ" smtClean="0"/>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2723BE-3549-4AB5-A078-BE3CD0BEB67C}"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FB4BBD3-3DD1-4153-B469-F622A4D265C2}" type="slidenum">
              <a:rPr lang="en-NZ" smtClean="0"/>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1D2723BE-3549-4AB5-A078-BE3CD0BEB67C}" type="datetimeFigureOut">
              <a:rPr lang="en-NZ" smtClean="0"/>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FB4BBD3-3DD1-4153-B469-F622A4D265C2}" type="slidenum">
              <a:rPr lang="en-NZ" smtClean="0"/>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1D2723BE-3549-4AB5-A078-BE3CD0BEB67C}" type="datetimeFigureOut">
              <a:rPr lang="en-NZ" smtClean="0"/>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0FB4BBD3-3DD1-4153-B469-F622A4D265C2}" type="slidenum">
              <a:rPr lang="en-NZ" smtClean="0"/>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2723BE-3549-4AB5-A078-BE3CD0BEB67C}" type="datetimeFigureOut">
              <a:rPr lang="en-NZ" smtClean="0"/>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0FB4BBD3-3DD1-4153-B469-F622A4D265C2}" type="slidenum">
              <a:rPr lang="en-NZ" smtClean="0"/>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723BE-3549-4AB5-A078-BE3CD0BEB67C}" type="datetimeFigureOut">
              <a:rPr lang="en-NZ" smtClean="0"/>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0FB4BBD3-3DD1-4153-B469-F622A4D265C2}" type="slidenum">
              <a:rPr lang="en-NZ" smtClean="0"/>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2723BE-3549-4AB5-A078-BE3CD0BEB67C}" type="datetimeFigureOut">
              <a:rPr lang="en-NZ" smtClean="0"/>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FB4BBD3-3DD1-4153-B469-F622A4D265C2}" type="slidenum">
              <a:rPr lang="en-NZ" smtClean="0"/>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2723BE-3549-4AB5-A078-BE3CD0BEB67C}" type="datetimeFigureOut">
              <a:rPr lang="en-NZ" smtClean="0"/>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FB4BBD3-3DD1-4153-B469-F622A4D265C2}" type="slidenum">
              <a:rPr lang="en-NZ" smtClean="0"/>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723BE-3549-4AB5-A078-BE3CD0BEB67C}" type="datetimeFigureOut">
              <a:rPr lang="en-NZ" smtClean="0"/>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4BBD3-3DD1-4153-B469-F622A4D265C2}" type="slidenum">
              <a:rPr lang="en-NZ" smtClean="0"/>
            </a:fld>
            <a:endParaRPr lang="en-NZ"/>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1"/>
          <a:stretch>
            <a:fillRect/>
          </a:stretch>
        </p:blipFill>
        <p:spPr>
          <a:xfrm>
            <a:off x="2319158" y="0"/>
            <a:ext cx="4505683"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7200" b="1" dirty="0">
                <a:solidFill>
                  <a:srgbClr val="FFBDBF"/>
                </a:solidFill>
                <a:latin typeface="Amatic SC" panose="00000500000000000000" pitchFamily="2" charset="-79"/>
                <a:cs typeface="Amatic SC" panose="00000500000000000000" pitchFamily="2" charset="-79"/>
              </a:rPr>
              <a:t># 3 Friends</a:t>
            </a:r>
            <a:endParaRPr lang="en-NZ" sz="7200" b="1" dirty="0">
              <a:solidFill>
                <a:srgbClr val="FFBDBF"/>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p:txBody>
          <a:bodyPr/>
          <a:lstStyle/>
          <a:p>
            <a:endParaRPr lang="en-NZ" dirty="0"/>
          </a:p>
        </p:txBody>
      </p:sp>
      <p:pic>
        <p:nvPicPr>
          <p:cNvPr id="1026" name="Picture 2" descr="Relate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43000" y="1715294"/>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7200" b="1" dirty="0">
                <a:solidFill>
                  <a:srgbClr val="FFBDBF"/>
                </a:solidFill>
                <a:latin typeface="Amatic SC" panose="00000500000000000000" pitchFamily="2" charset="-79"/>
                <a:cs typeface="Amatic SC" panose="00000500000000000000" pitchFamily="2" charset="-79"/>
              </a:rPr>
              <a:t># 4 Team</a:t>
            </a:r>
            <a:endParaRPr lang="en-NZ" sz="7200" b="1" dirty="0">
              <a:solidFill>
                <a:srgbClr val="FFBDBF"/>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p:txBody>
          <a:bodyPr/>
          <a:lstStyle/>
          <a:p>
            <a:endParaRPr lang="en-NZ"/>
          </a:p>
        </p:txBody>
      </p:sp>
      <p:pic>
        <p:nvPicPr>
          <p:cNvPr id="2050" name="Picture 2" descr="Image result for teamwork"/>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40352" y="1825625"/>
            <a:ext cx="6538894" cy="4351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7200" b="1" dirty="0">
                <a:solidFill>
                  <a:srgbClr val="FFBDBF"/>
                </a:solidFill>
                <a:latin typeface="Amatic SC" panose="00000500000000000000" pitchFamily="2" charset="-79"/>
                <a:cs typeface="Amatic SC" panose="00000500000000000000" pitchFamily="2" charset="-79"/>
              </a:rPr>
              <a:t># 5 Change</a:t>
            </a:r>
            <a:endParaRPr lang="en-NZ" sz="7200" b="1" dirty="0">
              <a:solidFill>
                <a:srgbClr val="FFBDBF"/>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p:txBody>
          <a:bodyPr/>
          <a:lstStyle/>
          <a:p>
            <a:endParaRPr lang="en-NZ" dirty="0"/>
          </a:p>
        </p:txBody>
      </p:sp>
      <p:pic>
        <p:nvPicPr>
          <p:cNvPr id="3074" name="Picture 2" descr="Relate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89003" y="1825625"/>
            <a:ext cx="6680244" cy="44499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NZ" sz="8000" b="1" dirty="0" smtClean="0">
                <a:solidFill>
                  <a:srgbClr val="FFBDBF"/>
                </a:solidFill>
                <a:latin typeface="Amatic SC" panose="00000500000000000000" pitchFamily="2" charset="-79"/>
                <a:cs typeface="Amatic SC" panose="00000500000000000000" pitchFamily="2" charset="-79"/>
              </a:rPr>
              <a:t>Redemptive Family</a:t>
            </a:r>
            <a:br>
              <a:rPr lang="en-NZ" sz="8000" b="1" dirty="0" smtClean="0">
                <a:latin typeface="Amatic SC" panose="00000500000000000000" pitchFamily="2" charset="-79"/>
                <a:cs typeface="Amatic SC" panose="00000500000000000000" pitchFamily="2" charset="-79"/>
              </a:rPr>
            </a:br>
            <a:r>
              <a:rPr lang="en-NZ" dirty="0" smtClean="0">
                <a:latin typeface="Amatic SC" panose="00000500000000000000" pitchFamily="2" charset="-79"/>
                <a:cs typeface="Amatic SC" panose="00000500000000000000" pitchFamily="2" charset="-79"/>
              </a:rPr>
              <a:t>What Next?</a:t>
            </a:r>
            <a:endParaRPr lang="en-NZ" b="1" dirty="0">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p:txBody>
          <a:bodyPr>
            <a:normAutofit/>
          </a:bodyPr>
          <a:lstStyle/>
          <a:p>
            <a:r>
              <a:rPr lang="en-NZ" dirty="0" smtClean="0"/>
              <a:t>Purchase a Daily Devotional </a:t>
            </a:r>
            <a:r>
              <a:rPr lang="en-NZ" dirty="0" smtClean="0"/>
              <a:t>book </a:t>
            </a:r>
            <a:r>
              <a:rPr lang="en-NZ" dirty="0" smtClean="0"/>
              <a:t>($</a:t>
            </a:r>
            <a:r>
              <a:rPr lang="en-NZ" dirty="0" smtClean="0"/>
              <a:t>5) and Weekly Survey pad and make a start</a:t>
            </a:r>
            <a:endParaRPr lang="en-NZ" dirty="0" smtClean="0"/>
          </a:p>
          <a:p>
            <a:r>
              <a:rPr lang="en-NZ" dirty="0" smtClean="0"/>
              <a:t>Sign up for a small group near </a:t>
            </a:r>
            <a:r>
              <a:rPr lang="en-NZ" dirty="0" smtClean="0"/>
              <a:t>you (Group leaders pick up study guides for your members)</a:t>
            </a:r>
            <a:endParaRPr lang="en-NZ" dirty="0" smtClean="0"/>
          </a:p>
          <a:p>
            <a:r>
              <a:rPr lang="en-NZ" dirty="0" smtClean="0"/>
              <a:t>Pray for </a:t>
            </a:r>
            <a:r>
              <a:rPr lang="en-NZ" dirty="0" smtClean="0"/>
              <a:t>transformation!</a:t>
            </a:r>
            <a:endParaRPr lang="en-NZ" dirty="0" smtClean="0"/>
          </a:p>
          <a:p>
            <a:endParaRPr lang="en-NZ" dirty="0"/>
          </a:p>
          <a:p>
            <a:endParaRPr lang="en-NZ" dirty="0"/>
          </a:p>
        </p:txBody>
      </p:sp>
      <p:pic>
        <p:nvPicPr>
          <p:cNvPr id="5" name="Picture 2" descr="https://loveyourneighbour.nz/images/general/big%20table.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377439" y="4509794"/>
            <a:ext cx="4184382" cy="20921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NZ" sz="7200" b="1" dirty="0">
                <a:solidFill>
                  <a:srgbClr val="FFBDBF"/>
                </a:solidFill>
                <a:latin typeface="Amatic SC" panose="00000500000000000000" pitchFamily="2" charset="-79"/>
                <a:cs typeface="Amatic SC" panose="00000500000000000000" pitchFamily="2" charset="-79"/>
              </a:rPr>
              <a:t>Small Groups</a:t>
            </a:r>
            <a:endParaRPr lang="en-NZ" sz="7200" b="1" dirty="0">
              <a:solidFill>
                <a:srgbClr val="FFBDBF"/>
              </a:solidFill>
              <a:latin typeface="Amatic SC" panose="00000500000000000000" pitchFamily="2" charset="-79"/>
              <a:cs typeface="Amatic SC" panose="00000500000000000000" pitchFamily="2" charset="-79"/>
            </a:endParaRPr>
          </a:p>
        </p:txBody>
      </p:sp>
      <p:graphicFrame>
        <p:nvGraphicFramePr>
          <p:cNvPr id="4" name="Content Placeholder 3"/>
          <p:cNvGraphicFramePr/>
          <p:nvPr>
            <p:ph idx="1"/>
          </p:nvPr>
        </p:nvGraphicFramePr>
        <p:xfrm>
          <a:off x="628650" y="1598930"/>
          <a:ext cx="7886700" cy="1097280"/>
        </p:xfrm>
        <a:graphic>
          <a:graphicData uri="http://schemas.openxmlformats.org/drawingml/2006/table">
            <a:tbl>
              <a:tblPr firstRow="1" bandRow="1">
                <a:tableStyleId>{5940675A-B579-460E-94D1-54222C63F5DA}</a:tableStyleId>
              </a:tblPr>
              <a:tblGrid>
                <a:gridCol w="7886700"/>
              </a:tblGrid>
              <a:tr h="0">
                <a:tc>
                  <a:txBody>
                    <a:bodyPr/>
                    <a:p>
                      <a:pPr indent="0" algn="ctr">
                        <a:buNone/>
                      </a:pPr>
                      <a:endParaRPr lang="en-US" sz="1600" b="1">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algn="l">
                        <a:buClrTx/>
                        <a:buSzTx/>
                        <a:buNone/>
                      </a:pPr>
                      <a:r>
                        <a:rPr lang="en-US" sz="2400" b="1">
                          <a:solidFill>
                            <a:srgbClr val="FFBDBF"/>
                          </a:solidFill>
                          <a:latin typeface="Calibri" panose="020F0502020204030204" charset="0"/>
                          <a:cs typeface="Calibri" panose="020F0502020204030204" charset="0"/>
                        </a:rPr>
                        <a:t>Tuesday night</a:t>
                      </a:r>
                      <a:r>
                        <a:rPr lang="en-US" sz="2400" b="1">
                          <a:latin typeface="Calibri" panose="020F0502020204030204" charset="0"/>
                          <a:cs typeface="Calibri" panose="020F0502020204030204" charset="0"/>
                        </a:rPr>
                        <a:t> </a:t>
                      </a:r>
                      <a:r>
                        <a:rPr lang="en-US" sz="1800" b="1">
                          <a:latin typeface="Calibri" panose="020F0502020204030204" charset="0"/>
                          <a:cs typeface="Calibri" panose="020F0502020204030204" charset="0"/>
                        </a:rPr>
                        <a:t> </a:t>
                      </a:r>
                      <a:endParaRPr lang="en-US" sz="1800" b="1">
                        <a:latin typeface="Calibri" panose="020F0502020204030204" charset="0"/>
                        <a:cs typeface="Calibri" panose="020F0502020204030204" charset="0"/>
                      </a:endParaRPr>
                    </a:p>
                    <a:p>
                      <a:pPr algn="l">
                        <a:buClrTx/>
                        <a:buSzTx/>
                        <a:buNone/>
                      </a:pPr>
                      <a:r>
                        <a:rPr lang="en-NZ" altLang="en-US" sz="2000" b="0">
                          <a:latin typeface="Calibri" panose="020F0502020204030204" charset="0"/>
                          <a:cs typeface="Calibri" panose="020F0502020204030204" charset="0"/>
                        </a:rPr>
                        <a:t>at Apt 405, 6a Nugent St (plenty of free parking available) at  7:30 pm </a:t>
                      </a:r>
                      <a:endParaRPr lang="en-NZ" altLang="en-US" sz="2000" b="0">
                        <a:latin typeface="Calibri" panose="020F0502020204030204" charset="0"/>
                        <a:cs typeface="Calibri" panose="020F0502020204030204" charset="0"/>
                      </a:endParaRPr>
                    </a:p>
                    <a:p>
                      <a:pPr algn="l">
                        <a:buClrTx/>
                        <a:buSzTx/>
                        <a:buNone/>
                      </a:pPr>
                      <a:r>
                        <a:rPr lang="en-NZ" altLang="en-US" sz="2000" b="0">
                          <a:latin typeface="Calibri" panose="020F0502020204030204" charset="0"/>
                          <a:cs typeface="Calibri" panose="020F0502020204030204" charset="0"/>
                        </a:rPr>
                        <a:t>CONTACT: Robert Fong 027 274 2570</a:t>
                      </a:r>
                      <a:endParaRPr lang="en-US" sz="1800" b="0">
                        <a:latin typeface="Calibri" panose="020F0502020204030204" charset="0"/>
                        <a:cs typeface="Calibri" panose="020F0502020204030204" charset="0"/>
                      </a:endParaRPr>
                    </a:p>
                    <a:p>
                      <a:pPr indent="0">
                        <a:buNone/>
                      </a:pPr>
                      <a:endParaRPr lang="en-US" sz="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algn="l">
                        <a:buClrTx/>
                        <a:buSzTx/>
                        <a:buNone/>
                      </a:pPr>
                      <a:r>
                        <a:rPr lang="en-US" sz="2400" b="1">
                          <a:solidFill>
                            <a:srgbClr val="FFBDBF"/>
                          </a:solidFill>
                          <a:latin typeface="Calibri" panose="020F0502020204030204" charset="0"/>
                          <a:cs typeface="Calibri" panose="020F0502020204030204" charset="0"/>
                        </a:rPr>
                        <a:t>Wednesday night</a:t>
                      </a:r>
                      <a:r>
                        <a:rPr lang="en-NZ" altLang="en-US" sz="2400" b="1">
                          <a:latin typeface="Calibri" panose="020F0502020204030204" charset="0"/>
                          <a:cs typeface="Calibri" panose="020F0502020204030204" charset="0"/>
                        </a:rPr>
                        <a:t> </a:t>
                      </a:r>
                      <a:endParaRPr lang="en-NZ" altLang="en-US" sz="2400" b="1">
                        <a:latin typeface="Calibri" panose="020F0502020204030204" charset="0"/>
                        <a:cs typeface="Calibri" panose="020F0502020204030204" charset="0"/>
                      </a:endParaRPr>
                    </a:p>
                    <a:p>
                      <a:pPr algn="l">
                        <a:buClrTx/>
                        <a:buSzTx/>
                        <a:buNone/>
                      </a:pPr>
                      <a:r>
                        <a:rPr lang="en-NZ" altLang="en-US" sz="2000" b="0">
                          <a:latin typeface="Calibri" panose="020F0502020204030204" charset="0"/>
                          <a:cs typeface="Calibri" panose="020F0502020204030204" charset="0"/>
                        </a:rPr>
                        <a:t>at church  at 6:45 pm. </a:t>
                      </a:r>
                      <a:endParaRPr lang="en-NZ" altLang="en-US" sz="2000" b="0">
                        <a:latin typeface="Calibri" panose="020F0502020204030204" charset="0"/>
                        <a:cs typeface="Calibri" panose="020F0502020204030204" charset="0"/>
                      </a:endParaRPr>
                    </a:p>
                    <a:p>
                      <a:pPr algn="l">
                        <a:buClrTx/>
                        <a:buSzTx/>
                        <a:buNone/>
                      </a:pPr>
                      <a:r>
                        <a:rPr lang="en-NZ" altLang="en-US" sz="2000" b="0">
                          <a:latin typeface="Calibri" panose="020F0502020204030204" charset="0"/>
                          <a:cs typeface="Calibri" panose="020F0502020204030204" charset="0"/>
                        </a:rPr>
                        <a:t>CONTACT: Rob O’Callahan 021 783 289</a:t>
                      </a:r>
                      <a:endParaRPr lang="en-US" sz="1800" b="0">
                        <a:latin typeface="Calibri" panose="020F0502020204030204" charset="0"/>
                        <a:cs typeface="Calibri" panose="020F0502020204030204" charset="0"/>
                      </a:endParaRPr>
                    </a:p>
                    <a:p>
                      <a:pPr algn="l">
                        <a:buClrTx/>
                        <a:buSzTx/>
                        <a:buFontTx/>
                        <a:buNone/>
                      </a:pPr>
                      <a:endParaRPr lang="en-US" sz="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2400" b="1">
                          <a:solidFill>
                            <a:srgbClr val="FFBDBF"/>
                          </a:solidFill>
                          <a:latin typeface="Calibri" panose="020F0502020204030204" charset="0"/>
                          <a:cs typeface="Calibri" panose="020F0502020204030204" charset="0"/>
                        </a:rPr>
                        <a:t>Thursday fortnightly</a:t>
                      </a:r>
                      <a:r>
                        <a:rPr lang="en-NZ" altLang="en-US" sz="2000" b="1">
                          <a:latin typeface="Calibri" panose="020F0502020204030204" charset="0"/>
                          <a:cs typeface="Calibri" panose="020F0502020204030204" charset="0"/>
                        </a:rPr>
                        <a:t> </a:t>
                      </a:r>
                      <a:r>
                        <a:rPr lang="en-NZ" altLang="en-US" sz="2000" b="0">
                          <a:latin typeface="Calibri" panose="020F0502020204030204" charset="0"/>
                          <a:cs typeface="Calibri" panose="020F0502020204030204" charset="0"/>
                        </a:rPr>
                        <a:t>from 22 August </a:t>
                      </a:r>
                      <a:endParaRPr lang="en-NZ" altLang="en-US" sz="2000" b="0">
                        <a:latin typeface="Calibri" panose="020F0502020204030204" charset="0"/>
                        <a:cs typeface="Calibri" panose="020F0502020204030204" charset="0"/>
                      </a:endParaRPr>
                    </a:p>
                    <a:p>
                      <a:pPr indent="0">
                        <a:buNone/>
                      </a:pPr>
                      <a:r>
                        <a:rPr lang="en-NZ" altLang="en-US" sz="2000" b="0">
                          <a:latin typeface="Calibri" panose="020F0502020204030204" charset="0"/>
                          <a:cs typeface="Calibri" panose="020F0502020204030204" charset="0"/>
                        </a:rPr>
                        <a:t>at 2/6 Momona Rd, Greenlane at 8:00 </a:t>
                      </a:r>
                      <a:r>
                        <a:rPr lang="en-US" sz="1800" b="0">
                          <a:latin typeface="Calibri" panose="020F0502020204030204" charset="0"/>
                          <a:cs typeface="Calibri" panose="020F0502020204030204" charset="0"/>
                        </a:rPr>
                        <a:t>pm</a:t>
                      </a:r>
                      <a:endParaRPr lang="en-NZ" altLang="en-US" sz="1800" b="0">
                        <a:latin typeface="Calibri" panose="020F0502020204030204" charset="0"/>
                        <a:cs typeface="Calibri" panose="020F0502020204030204" charset="0"/>
                      </a:endParaRPr>
                    </a:p>
                    <a:p>
                      <a:pPr indent="0">
                        <a:buNone/>
                      </a:pPr>
                      <a:r>
                        <a:rPr lang="en-NZ" altLang="en-US" sz="2000" b="0">
                          <a:latin typeface="Calibri" panose="020F0502020204030204" charset="0"/>
                          <a:cs typeface="Calibri" panose="020F0502020204030204" charset="0"/>
                        </a:rPr>
                        <a:t>CONTACT: George Lowe 021 739 838</a:t>
                      </a:r>
                      <a:endParaRPr lang="en-US" sz="1800" b="0">
                        <a:latin typeface="Calibri" panose="020F0502020204030204" charset="0"/>
                        <a:cs typeface="Calibri" panose="020F0502020204030204" charset="0"/>
                      </a:endParaRPr>
                    </a:p>
                    <a:p>
                      <a:pPr algn="l">
                        <a:buClrTx/>
                        <a:buSzTx/>
                        <a:buFontTx/>
                        <a:buNone/>
                      </a:pPr>
                      <a:endParaRPr lang="en-US" sz="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algn="l">
                        <a:buClrTx/>
                        <a:buSzTx/>
                        <a:buNone/>
                      </a:pPr>
                      <a:r>
                        <a:rPr lang="en-US" sz="2400" b="1">
                          <a:solidFill>
                            <a:srgbClr val="FFBDBF"/>
                          </a:solidFill>
                          <a:latin typeface="Calibri" panose="020F0502020204030204" charset="0"/>
                          <a:cs typeface="Calibri" panose="020F0502020204030204" charset="0"/>
                        </a:rPr>
                        <a:t>Saturday fortnightly</a:t>
                      </a:r>
                      <a:r>
                        <a:rPr lang="en-US" sz="1800" b="0">
                          <a:latin typeface="Calibri" panose="020F0502020204030204" charset="0"/>
                          <a:cs typeface="Calibri" panose="020F0502020204030204" charset="0"/>
                        </a:rPr>
                        <a:t> </a:t>
                      </a:r>
                      <a:r>
                        <a:rPr lang="en-NZ" altLang="en-US" sz="2000" b="0">
                          <a:latin typeface="Calibri" panose="020F0502020204030204" charset="0"/>
                          <a:cs typeface="Calibri" panose="020F0502020204030204" charset="0"/>
                        </a:rPr>
                        <a:t>from 24 August </a:t>
                      </a:r>
                      <a:endParaRPr lang="en-NZ" altLang="en-US" sz="2000" b="0">
                        <a:latin typeface="Calibri" panose="020F0502020204030204" charset="0"/>
                        <a:cs typeface="Calibri" panose="020F0502020204030204" charset="0"/>
                      </a:endParaRPr>
                    </a:p>
                    <a:p>
                      <a:pPr algn="l">
                        <a:buClrTx/>
                        <a:buSzTx/>
                        <a:buNone/>
                      </a:pPr>
                      <a:r>
                        <a:rPr lang="en-NZ" altLang="en-US" sz="2000" b="0">
                          <a:latin typeface="Calibri" panose="020F0502020204030204" charset="0"/>
                          <a:cs typeface="Calibri" panose="020F0502020204030204" charset="0"/>
                        </a:rPr>
                        <a:t>at 7 Ormonde Rd, Remuera at 10:00 am</a:t>
                      </a:r>
                      <a:endParaRPr lang="en-NZ" altLang="en-US" sz="2000" b="0">
                        <a:latin typeface="Calibri" panose="020F0502020204030204" charset="0"/>
                        <a:cs typeface="Calibri" panose="020F0502020204030204" charset="0"/>
                      </a:endParaRPr>
                    </a:p>
                    <a:p>
                      <a:pPr algn="l">
                        <a:buClrTx/>
                        <a:buSzTx/>
                        <a:buNone/>
                      </a:pPr>
                      <a:r>
                        <a:rPr lang="en-NZ" altLang="en-US" sz="2000" b="0">
                          <a:latin typeface="Calibri" panose="020F0502020204030204" charset="0"/>
                          <a:cs typeface="Calibri" panose="020F0502020204030204" charset="0"/>
                        </a:rPr>
                        <a:t>CONTACT: Ken Cheung 021 431 607</a:t>
                      </a:r>
                      <a:endParaRPr lang="en-US" sz="1800" b="0">
                        <a:latin typeface="Calibri" panose="020F0502020204030204" charset="0"/>
                        <a:cs typeface="Calibri" panose="020F0502020204030204" charset="0"/>
                      </a:endParaRPr>
                    </a:p>
                    <a:p>
                      <a:pPr algn="l">
                        <a:buClrTx/>
                        <a:buSzTx/>
                        <a:buFontTx/>
                        <a:buNone/>
                      </a:pPr>
                      <a:endParaRPr lang="en-US" sz="800" b="0">
                        <a:latin typeface="Calibri" panose="020F0502020204030204" charset="0"/>
                        <a:ea typeface="Calibri" panose="020F0502020204030204" charset="0"/>
                        <a:cs typeface="Calibri" panose="020F0502020204030204" charset="0"/>
                      </a:endParaRPr>
                    </a:p>
                    <a:p>
                      <a:pPr indent="0">
                        <a:buNone/>
                      </a:pPr>
                      <a:r>
                        <a:rPr lang="en-US" sz="2400" b="1">
                          <a:solidFill>
                            <a:srgbClr val="FFBDBF"/>
                          </a:solidFill>
                          <a:latin typeface="Calibri" panose="020F0502020204030204" charset="0"/>
                          <a:cs typeface="Calibri" panose="020F0502020204030204" charset="0"/>
                        </a:rPr>
                        <a:t>Or </a:t>
                      </a:r>
                      <a:r>
                        <a:rPr lang="en-NZ" altLang="en-US" sz="2400" b="1">
                          <a:solidFill>
                            <a:srgbClr val="FFBDBF"/>
                          </a:solidFill>
                          <a:latin typeface="Calibri" panose="020F0502020204030204" charset="0"/>
                          <a:cs typeface="Calibri" panose="020F0502020204030204" charset="0"/>
                        </a:rPr>
                        <a:t>perhaps </a:t>
                      </a:r>
                      <a:r>
                        <a:rPr lang="en-NZ" altLang="en-US" sz="2400" b="1">
                          <a:solidFill>
                            <a:srgbClr val="FFBDBF"/>
                          </a:solidFill>
                          <a:latin typeface="Calibri" panose="020F0502020204030204" charset="0"/>
                          <a:cs typeface="Calibri" panose="020F0502020204030204" charset="0"/>
                        </a:rPr>
                        <a:t>you / </a:t>
                      </a:r>
                      <a:r>
                        <a:rPr lang="en-US" sz="2400" b="1">
                          <a:solidFill>
                            <a:srgbClr val="FFBDBF"/>
                          </a:solidFill>
                          <a:latin typeface="Calibri" panose="020F0502020204030204" charset="0"/>
                          <a:cs typeface="Calibri" panose="020F0502020204030204" charset="0"/>
                        </a:rPr>
                        <a:t>we can start another one!</a:t>
                      </a:r>
                      <a:endParaRPr lang="en-US" sz="2400" b="1">
                        <a:solidFill>
                          <a:srgbClr val="FFBDBF"/>
                        </a:solidFill>
                        <a:latin typeface="Calibri" panose="020F0502020204030204" charset="0"/>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NZ" sz="8000" b="1" dirty="0" smtClean="0">
                <a:solidFill>
                  <a:srgbClr val="FFBDBF"/>
                </a:solidFill>
                <a:latin typeface="Amatic SC" panose="00000500000000000000" pitchFamily="2" charset="-79"/>
                <a:cs typeface="Amatic SC" panose="00000500000000000000" pitchFamily="2" charset="-79"/>
              </a:rPr>
              <a:t>Redemptive Family</a:t>
            </a:r>
            <a:br>
              <a:rPr lang="en-NZ" sz="8000" b="1" dirty="0" smtClean="0">
                <a:latin typeface="Amatic SC" panose="00000500000000000000" pitchFamily="2" charset="-79"/>
                <a:cs typeface="Amatic SC" panose="00000500000000000000" pitchFamily="2" charset="-79"/>
              </a:rPr>
            </a:br>
            <a:r>
              <a:rPr lang="en-NZ" dirty="0" smtClean="0">
                <a:latin typeface="Amatic SC" panose="00000500000000000000" pitchFamily="2" charset="-79"/>
                <a:cs typeface="Amatic SC" panose="00000500000000000000" pitchFamily="2" charset="-79"/>
              </a:rPr>
              <a:t>Bring it On!</a:t>
            </a:r>
            <a:endParaRPr lang="en-NZ" b="1" dirty="0">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a:xfrm>
            <a:off x="628650" y="1825624"/>
            <a:ext cx="7886700" cy="5032375"/>
          </a:xfrm>
        </p:spPr>
        <p:txBody>
          <a:bodyPr>
            <a:normAutofit/>
          </a:bodyPr>
          <a:lstStyle/>
          <a:p>
            <a:r>
              <a:rPr lang="en-NZ" sz="2600" b="1" i="1" baseline="30000" dirty="0"/>
              <a:t>42 </a:t>
            </a:r>
            <a:r>
              <a:rPr lang="en-NZ" sz="2600" i="1" dirty="0"/>
              <a:t>They devoted themselves to the apostles’ teaching and to fellowship, to the breaking of bread and to prayer. </a:t>
            </a:r>
            <a:r>
              <a:rPr lang="en-NZ" sz="2600" b="1" i="1" baseline="30000" dirty="0"/>
              <a:t>43 </a:t>
            </a:r>
            <a:r>
              <a:rPr lang="en-NZ" sz="2600" i="1" dirty="0"/>
              <a:t>Everyone was filled with awe at the many wonders and signs performed by the apostles. </a:t>
            </a:r>
            <a:r>
              <a:rPr lang="en-NZ" sz="2600" b="1" i="1" baseline="30000" dirty="0"/>
              <a:t>44 </a:t>
            </a:r>
            <a:r>
              <a:rPr lang="en-NZ" sz="2600" i="1" dirty="0"/>
              <a:t>All the believers were together and had everything in common. </a:t>
            </a:r>
            <a:r>
              <a:rPr lang="en-NZ" sz="2600" b="1" i="1" baseline="30000" dirty="0"/>
              <a:t>45 </a:t>
            </a:r>
            <a:r>
              <a:rPr lang="en-NZ" sz="2600" i="1" dirty="0"/>
              <a:t>They sold property and possessions to give to anyone who had need. </a:t>
            </a:r>
            <a:r>
              <a:rPr lang="en-NZ" sz="2600" b="1" i="1" baseline="30000" dirty="0"/>
              <a:t>46 </a:t>
            </a:r>
            <a:r>
              <a:rPr lang="en-NZ" sz="2600" i="1" dirty="0"/>
              <a:t>Every day they continued to meet together in the temple courts. They broke bread in their homes and ate together with glad and sincere hearts, </a:t>
            </a:r>
            <a:r>
              <a:rPr lang="en-NZ" sz="2600" b="1" i="1" baseline="30000" dirty="0"/>
              <a:t>47 </a:t>
            </a:r>
            <a:r>
              <a:rPr lang="en-NZ" sz="2600" i="1" dirty="0"/>
              <a:t>praising God and enjoying the favour of all the people. And the Lord added to their number daily those who were being saved</a:t>
            </a:r>
            <a:r>
              <a:rPr lang="en-NZ" sz="2600" i="1" dirty="0" smtClean="0"/>
              <a:t>. </a:t>
            </a:r>
            <a:endParaRPr lang="en-NZ" sz="2600" i="1" dirty="0" smtClean="0"/>
          </a:p>
          <a:p>
            <a:pPr lvl="1" algn="r"/>
            <a:r>
              <a:rPr lang="en-NZ" dirty="0" smtClean="0"/>
              <a:t>Acts 2:42-47</a:t>
            </a:r>
            <a:endParaRPr lang="en-NZ" dirty="0"/>
          </a:p>
          <a:p>
            <a:endParaRPr lang="en-N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7200" b="1" dirty="0">
                <a:solidFill>
                  <a:srgbClr val="FFBDBF"/>
                </a:solidFill>
                <a:latin typeface="Amatic SC" panose="00000500000000000000" pitchFamily="2" charset="-79"/>
                <a:cs typeface="Amatic SC" panose="00000500000000000000" pitchFamily="2" charset="-79"/>
              </a:rPr>
              <a:t>Theme song?</a:t>
            </a:r>
            <a:endParaRPr lang="en-NZ" sz="7200" b="1" dirty="0">
              <a:solidFill>
                <a:srgbClr val="FFBDBF"/>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p:txBody>
          <a:bodyPr/>
          <a:lstStyle/>
          <a:p>
            <a:endParaRPr lang="en-NZ" dirty="0"/>
          </a:p>
        </p:txBody>
      </p:sp>
      <p:pic>
        <p:nvPicPr>
          <p:cNvPr id="4098" name="Picture 2" descr="Image result for no outsiders rend collectiv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59421" y="1825624"/>
            <a:ext cx="4439569" cy="44395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7200" b="1" dirty="0">
                <a:solidFill>
                  <a:srgbClr val="FFBDBF"/>
                </a:solidFill>
                <a:latin typeface="Amatic SC" panose="00000500000000000000" pitchFamily="2" charset="-79"/>
                <a:cs typeface="Amatic SC" panose="00000500000000000000" pitchFamily="2" charset="-79"/>
              </a:rPr>
              <a:t>Redem</a:t>
            </a:r>
            <a:r>
              <a:rPr lang="en-NZ" sz="7200" b="1" dirty="0">
                <a:solidFill>
                  <a:srgbClr val="FFBDBF"/>
                </a:solidFill>
                <a:latin typeface="Amatic SC" panose="00000500000000000000" pitchFamily="2" charset="-79"/>
                <a:cs typeface="Amatic SC" panose="00000500000000000000" pitchFamily="2" charset="-79"/>
              </a:rPr>
              <a:t>ptiv</a:t>
            </a:r>
            <a:r>
              <a:rPr lang="en-NZ" sz="7200" b="1" dirty="0">
                <a:solidFill>
                  <a:srgbClr val="FFBDBF"/>
                </a:solidFill>
                <a:latin typeface="Amatic SC" panose="00000500000000000000" pitchFamily="2" charset="-79"/>
                <a:cs typeface="Amatic SC" panose="00000500000000000000" pitchFamily="2" charset="-79"/>
              </a:rPr>
              <a:t>e </a:t>
            </a:r>
            <a:r>
              <a:rPr lang="en-NZ" sz="7200" b="1" dirty="0" smtClean="0">
                <a:solidFill>
                  <a:srgbClr val="FFBDBF"/>
                </a:solidFill>
                <a:latin typeface="Amatic SC" panose="00000500000000000000" pitchFamily="2" charset="-79"/>
                <a:cs typeface="Amatic SC" panose="00000500000000000000" pitchFamily="2" charset="-79"/>
              </a:rPr>
              <a:t>Family</a:t>
            </a:r>
            <a:endParaRPr lang="en-NZ" sz="7200" dirty="0"/>
          </a:p>
        </p:txBody>
      </p:sp>
      <p:sp>
        <p:nvSpPr>
          <p:cNvPr id="3" name="Content Placeholder 2"/>
          <p:cNvSpPr>
            <a:spLocks noGrp="1"/>
          </p:cNvSpPr>
          <p:nvPr>
            <p:ph idx="1"/>
          </p:nvPr>
        </p:nvSpPr>
        <p:spPr/>
        <p:txBody>
          <a:bodyPr/>
          <a:lstStyle/>
          <a:p>
            <a:r>
              <a:rPr lang="en-NZ" dirty="0"/>
              <a:t>W</a:t>
            </a:r>
            <a:r>
              <a:rPr lang="en-NZ" dirty="0" smtClean="0"/>
              <a:t>hat </a:t>
            </a:r>
            <a:r>
              <a:rPr lang="en-NZ" dirty="0"/>
              <a:t>kind of church do we want to be?</a:t>
            </a:r>
            <a:endParaRPr lang="en-NZ" dirty="0"/>
          </a:p>
          <a:p>
            <a:endParaRPr lang="en-N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1"/>
          <a:stretch>
            <a:fillRect/>
          </a:stretch>
        </p:blipFill>
        <p:spPr>
          <a:xfrm>
            <a:off x="0" y="345437"/>
            <a:ext cx="9144000" cy="61671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7200" b="1" dirty="0">
                <a:solidFill>
                  <a:srgbClr val="FFBDBF"/>
                </a:solidFill>
                <a:latin typeface="Amatic SC" panose="00000500000000000000" pitchFamily="2" charset="-79"/>
                <a:cs typeface="Amatic SC" panose="00000500000000000000" pitchFamily="2" charset="-79"/>
              </a:rPr>
              <a:t>Stirred …</a:t>
            </a:r>
            <a:endParaRPr lang="en-NZ" sz="7200" b="1" dirty="0">
              <a:solidFill>
                <a:srgbClr val="FFBDBF"/>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p:txBody>
          <a:bodyPr>
            <a:normAutofit/>
          </a:bodyPr>
          <a:lstStyle/>
          <a:p>
            <a:r>
              <a:rPr lang="en-NZ" dirty="0"/>
              <a:t>“It is impossible to spend several months in close study of the remarkable short book [of Acts]… without being profoundly stirred and, to be honest, disturbed.  The reader is stirred because he is seeing Christianity, the real thing, in action for the first time in human history.  The </a:t>
            </a:r>
            <a:r>
              <a:rPr lang="en-NZ" dirty="0" err="1"/>
              <a:t>newborn</a:t>
            </a:r>
            <a:r>
              <a:rPr lang="en-NZ" dirty="0"/>
              <a:t> Church, as vulnerable as any human child, having neither money, influence nor power in the ordinary sense, is setting forth joyfully and courageously to win the pagan world for God through Christ….”</a:t>
            </a:r>
            <a:endParaRPr lang="en-NZ" dirty="0"/>
          </a:p>
          <a:p>
            <a:endParaRPr lang="en-N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7200" b="1" dirty="0">
                <a:solidFill>
                  <a:srgbClr val="FFBDBF"/>
                </a:solidFill>
                <a:latin typeface="Amatic SC" panose="00000500000000000000" pitchFamily="2" charset="-79"/>
                <a:cs typeface="Amatic SC" panose="00000500000000000000" pitchFamily="2" charset="-79"/>
              </a:rPr>
              <a:t>… but disturbed</a:t>
            </a:r>
            <a:endParaRPr lang="en-NZ" sz="7200" b="1" dirty="0">
              <a:solidFill>
                <a:srgbClr val="FFBDBF"/>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a:xfrm>
            <a:off x="628650" y="1825625"/>
            <a:ext cx="7886700" cy="5281470"/>
          </a:xfrm>
        </p:spPr>
        <p:txBody>
          <a:bodyPr>
            <a:normAutofit lnSpcReduction="10000"/>
          </a:bodyPr>
          <a:lstStyle/>
          <a:p>
            <a:r>
              <a:rPr lang="en-NZ" dirty="0"/>
              <a:t>“Yet we cannot help feeling disturbed as well as moved, for this surely is the Church as it was meant to be.  It is vigorous and flexible, for these are the days before it ever became fat and short of breath through prosperity, or muscle-bound by over-organization.  These </a:t>
            </a:r>
            <a:r>
              <a:rPr lang="en-NZ" dirty="0" smtClean="0"/>
              <a:t>people did </a:t>
            </a:r>
            <a:r>
              <a:rPr lang="en-NZ" dirty="0"/>
              <a:t>not make ‘acts of faith,’ they believed; they did not ‘say their prayers,’ they really prayed.  They did not hold conferences on [healing], they simply healed the sick.  But if they were uncomplicated and </a:t>
            </a:r>
            <a:r>
              <a:rPr lang="en-NZ" b="1" i="1" dirty="0"/>
              <a:t>naive</a:t>
            </a:r>
            <a:r>
              <a:rPr lang="en-NZ" dirty="0"/>
              <a:t> by modern standards, we have ruefully to admit that they were open on the God-ward side in a way that is almost unknown today.” </a:t>
            </a:r>
            <a:endParaRPr lang="en-NZ" dirty="0" smtClean="0"/>
          </a:p>
          <a:p>
            <a:pPr lvl="1" algn="r"/>
            <a:r>
              <a:rPr lang="en-NZ" dirty="0" smtClean="0"/>
              <a:t>JB </a:t>
            </a:r>
            <a:r>
              <a:rPr lang="en-NZ" dirty="0"/>
              <a:t>Phillips, </a:t>
            </a:r>
            <a:r>
              <a:rPr lang="en-NZ" i="1" dirty="0"/>
              <a:t>The Young Church in </a:t>
            </a:r>
            <a:r>
              <a:rPr lang="en-NZ" i="1" dirty="0" smtClean="0"/>
              <a:t>Action</a:t>
            </a:r>
            <a:endParaRPr lang="en-N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11067"/>
            <a:ext cx="7886700" cy="1325563"/>
          </a:xfrm>
        </p:spPr>
        <p:txBody>
          <a:bodyPr>
            <a:normAutofit fontScale="90000"/>
          </a:bodyPr>
          <a:lstStyle/>
          <a:p>
            <a:pPr algn="ctr"/>
            <a:r>
              <a:rPr lang="en-NZ" sz="8000" b="1" dirty="0" smtClean="0">
                <a:solidFill>
                  <a:srgbClr val="FFBDBF"/>
                </a:solidFill>
                <a:latin typeface="Amatic SC" panose="00000500000000000000" pitchFamily="2" charset="-79"/>
                <a:cs typeface="Amatic SC" panose="00000500000000000000" pitchFamily="2" charset="-79"/>
              </a:rPr>
              <a:t>Redemptive Family</a:t>
            </a:r>
            <a:br>
              <a:rPr lang="en-NZ" sz="8000" b="1" dirty="0" smtClean="0">
                <a:solidFill>
                  <a:srgbClr val="FFBDBF"/>
                </a:solidFill>
                <a:latin typeface="Amatic SC" panose="00000500000000000000" pitchFamily="2" charset="-79"/>
                <a:cs typeface="Amatic SC" panose="00000500000000000000" pitchFamily="2" charset="-79"/>
              </a:rPr>
            </a:br>
            <a:r>
              <a:rPr lang="en-NZ" dirty="0" smtClean="0">
                <a:latin typeface="Amatic SC" panose="00000500000000000000" pitchFamily="2" charset="-79"/>
                <a:cs typeface="Amatic SC" panose="00000500000000000000" pitchFamily="2" charset="-79"/>
              </a:rPr>
              <a:t>What is it?</a:t>
            </a:r>
            <a:endParaRPr lang="en-NZ" dirty="0">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a:xfrm>
            <a:off x="628650" y="2245010"/>
            <a:ext cx="7886700" cy="3931952"/>
          </a:xfrm>
        </p:spPr>
        <p:txBody>
          <a:bodyPr>
            <a:normAutofit/>
          </a:bodyPr>
          <a:lstStyle/>
          <a:p>
            <a:r>
              <a:rPr lang="en-NZ" dirty="0" smtClean="0"/>
              <a:t>A five part series (plus intro) designed </a:t>
            </a:r>
            <a:r>
              <a:rPr lang="en-NZ" dirty="0"/>
              <a:t>to help us imagine ways of doing simple mission together that are effective and warmly relational.  </a:t>
            </a:r>
            <a:endParaRPr lang="en-NZ" dirty="0"/>
          </a:p>
          <a:p>
            <a:endParaRPr lang="en-NZ" dirty="0"/>
          </a:p>
        </p:txBody>
      </p:sp>
      <p:pic>
        <p:nvPicPr>
          <p:cNvPr id="6" name="Picture 2" descr="https://loveyourneighbour.nz/images/general/big%20table.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377439" y="4509794"/>
            <a:ext cx="4184382" cy="20921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NZ" sz="7200" b="1" dirty="0">
                <a:solidFill>
                  <a:srgbClr val="FFBDBF"/>
                </a:solidFill>
                <a:latin typeface="Amatic SC" panose="00000500000000000000" pitchFamily="2" charset="-79"/>
                <a:cs typeface="Amatic SC" panose="00000500000000000000" pitchFamily="2" charset="-79"/>
              </a:rPr>
              <a:t>Redemptive </a:t>
            </a:r>
            <a:r>
              <a:rPr lang="en-NZ" sz="7200" b="1" dirty="0" smtClean="0">
                <a:solidFill>
                  <a:srgbClr val="FFBDBF"/>
                </a:solidFill>
                <a:latin typeface="Amatic SC" panose="00000500000000000000" pitchFamily="2" charset="-79"/>
                <a:cs typeface="Amatic SC" panose="00000500000000000000" pitchFamily="2" charset="-79"/>
              </a:rPr>
              <a:t>Family</a:t>
            </a:r>
            <a:endParaRPr lang="en-NZ" dirty="0"/>
          </a:p>
        </p:txBody>
      </p:sp>
      <p:sp>
        <p:nvSpPr>
          <p:cNvPr id="3" name="Content Placeholder 2"/>
          <p:cNvSpPr>
            <a:spLocks noGrp="1"/>
          </p:cNvSpPr>
          <p:nvPr>
            <p:ph idx="1"/>
          </p:nvPr>
        </p:nvSpPr>
        <p:spPr>
          <a:xfrm>
            <a:off x="628650" y="1825624"/>
            <a:ext cx="7886700" cy="4865261"/>
          </a:xfrm>
        </p:spPr>
        <p:txBody>
          <a:bodyPr>
            <a:normAutofit/>
          </a:bodyPr>
          <a:lstStyle/>
          <a:p>
            <a:r>
              <a:rPr lang="en-NZ" dirty="0" smtClean="0">
                <a:solidFill>
                  <a:srgbClr val="FFBDBF"/>
                </a:solidFill>
              </a:rPr>
              <a:t>18/8</a:t>
            </a:r>
            <a:r>
              <a:rPr lang="en-NZ" dirty="0" smtClean="0"/>
              <a:t> Week 0 – gear up: get the guide and join a group!</a:t>
            </a:r>
            <a:endParaRPr lang="en-NZ" dirty="0" smtClean="0"/>
          </a:p>
          <a:p>
            <a:r>
              <a:rPr lang="en-NZ" dirty="0">
                <a:solidFill>
                  <a:srgbClr val="FFBDBF"/>
                </a:solidFill>
              </a:rPr>
              <a:t>25/8</a:t>
            </a:r>
            <a:r>
              <a:rPr lang="en-NZ" dirty="0" smtClean="0"/>
              <a:t> Week 1 – FAMILY</a:t>
            </a:r>
            <a:endParaRPr lang="en-NZ" dirty="0" smtClean="0"/>
          </a:p>
          <a:p>
            <a:r>
              <a:rPr lang="en-NZ" dirty="0">
                <a:solidFill>
                  <a:srgbClr val="FFBDBF"/>
                </a:solidFill>
              </a:rPr>
              <a:t>1/9</a:t>
            </a:r>
            <a:r>
              <a:rPr lang="en-NZ" dirty="0" smtClean="0"/>
              <a:t> Week 2 – PLACE</a:t>
            </a:r>
            <a:endParaRPr lang="en-NZ" dirty="0" smtClean="0"/>
          </a:p>
          <a:p>
            <a:r>
              <a:rPr lang="en-NZ" dirty="0">
                <a:solidFill>
                  <a:srgbClr val="FFBDBF"/>
                </a:solidFill>
              </a:rPr>
              <a:t>8/9</a:t>
            </a:r>
            <a:r>
              <a:rPr lang="en-NZ" dirty="0" smtClean="0"/>
              <a:t> Week 3 </a:t>
            </a:r>
            <a:r>
              <a:rPr lang="en-NZ" dirty="0"/>
              <a:t>–</a:t>
            </a:r>
            <a:r>
              <a:rPr lang="en-NZ" dirty="0" smtClean="0"/>
              <a:t> FRIENDS</a:t>
            </a:r>
            <a:endParaRPr lang="en-NZ" dirty="0" smtClean="0"/>
          </a:p>
          <a:p>
            <a:r>
              <a:rPr lang="en-NZ" dirty="0">
                <a:solidFill>
                  <a:srgbClr val="FFBDBF"/>
                </a:solidFill>
              </a:rPr>
              <a:t>15/9</a:t>
            </a:r>
            <a:r>
              <a:rPr lang="en-NZ" dirty="0" smtClean="0"/>
              <a:t> Week 4 </a:t>
            </a:r>
            <a:r>
              <a:rPr lang="en-NZ" dirty="0"/>
              <a:t>– </a:t>
            </a:r>
            <a:r>
              <a:rPr lang="en-NZ" dirty="0" smtClean="0"/>
              <a:t>TEAM</a:t>
            </a:r>
            <a:endParaRPr lang="en-NZ" dirty="0" smtClean="0"/>
          </a:p>
          <a:p>
            <a:r>
              <a:rPr lang="en-NZ" dirty="0">
                <a:solidFill>
                  <a:srgbClr val="FFBDBF"/>
                </a:solidFill>
              </a:rPr>
              <a:t>22/9 </a:t>
            </a:r>
            <a:r>
              <a:rPr lang="en-NZ" dirty="0" smtClean="0"/>
              <a:t>Week 5 </a:t>
            </a:r>
            <a:r>
              <a:rPr lang="en-NZ" dirty="0"/>
              <a:t>– </a:t>
            </a:r>
            <a:r>
              <a:rPr lang="en-NZ" dirty="0" smtClean="0"/>
              <a:t>CHANGE</a:t>
            </a:r>
            <a:endParaRPr lang="en-NZ" dirty="0" smtClean="0"/>
          </a:p>
          <a:p>
            <a:r>
              <a:rPr lang="en-NZ" dirty="0">
                <a:solidFill>
                  <a:srgbClr val="FFBDBF"/>
                </a:solidFill>
              </a:rPr>
              <a:t>29/9</a:t>
            </a:r>
            <a:r>
              <a:rPr lang="en-NZ" dirty="0" smtClean="0"/>
              <a:t> Week 6 – (EMLT meets)</a:t>
            </a:r>
            <a:endParaRPr lang="en-NZ" dirty="0" smtClean="0"/>
          </a:p>
          <a:p>
            <a:r>
              <a:rPr lang="en-NZ" dirty="0">
                <a:solidFill>
                  <a:srgbClr val="FFBDBF"/>
                </a:solidFill>
              </a:rPr>
              <a:t>4-5/10</a:t>
            </a:r>
            <a:r>
              <a:rPr lang="en-NZ" dirty="0" smtClean="0"/>
              <a:t> Week 7 – Workshop at St Peter’s</a:t>
            </a:r>
            <a:endParaRPr lang="en-NZ" dirty="0"/>
          </a:p>
          <a:p>
            <a:endParaRPr lang="en-N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7200" b="1" dirty="0">
                <a:solidFill>
                  <a:srgbClr val="FFBDBF"/>
                </a:solidFill>
                <a:latin typeface="Amatic SC" panose="00000500000000000000" pitchFamily="2" charset="-79"/>
                <a:cs typeface="Amatic SC" panose="00000500000000000000" pitchFamily="2" charset="-79"/>
              </a:rPr>
              <a:t># 1 Family</a:t>
            </a:r>
            <a:endParaRPr lang="en-NZ" sz="7200" b="1" dirty="0">
              <a:solidFill>
                <a:srgbClr val="FFBDBF"/>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p:txBody>
          <a:bodyPr/>
          <a:lstStyle/>
          <a:p>
            <a:r>
              <a:rPr lang="en-NZ" i="1" dirty="0" smtClean="0"/>
              <a:t>I </a:t>
            </a:r>
            <a:r>
              <a:rPr lang="en-NZ" i="1" dirty="0"/>
              <a:t>have a dream of church being family. Of everyone being accepted, loved and valued - where everyone is an uncle and aunty to the youngest and the smallest; where kindness is a lifestyle and forgiveness is always offered. I have a dream that the young will take their place as the church of today and leaders of tomorrow.</a:t>
            </a:r>
            <a:endParaRPr lang="en-NZ" i="1" dirty="0"/>
          </a:p>
          <a:p>
            <a:pPr lvl="1" algn="r"/>
            <a:r>
              <a:rPr lang="en-NZ" dirty="0"/>
              <a:t>Nigel </a:t>
            </a:r>
            <a:r>
              <a:rPr lang="en-NZ" dirty="0" smtClean="0"/>
              <a:t>Dixon, </a:t>
            </a:r>
            <a:r>
              <a:rPr lang="en-NZ" i="1" dirty="0"/>
              <a:t>Village without Walls</a:t>
            </a:r>
            <a:endParaRPr lang="en-NZ" i="1" dirty="0"/>
          </a:p>
          <a:p>
            <a:endParaRPr lang="en-NZ" dirty="0"/>
          </a:p>
          <a:p>
            <a:endParaRPr lang="en-N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993" y="365126"/>
            <a:ext cx="3216166" cy="1325563"/>
          </a:xfrm>
        </p:spPr>
        <p:txBody>
          <a:bodyPr>
            <a:noAutofit/>
          </a:bodyPr>
          <a:lstStyle/>
          <a:p>
            <a:r>
              <a:rPr lang="en-NZ" sz="7200" b="1" dirty="0">
                <a:solidFill>
                  <a:srgbClr val="640002"/>
                </a:solidFill>
                <a:latin typeface="Amatic SC" panose="00000500000000000000" pitchFamily="2" charset="-79"/>
                <a:cs typeface="Amatic SC" panose="00000500000000000000" pitchFamily="2" charset="-79"/>
              </a:rPr>
              <a:t># 2 Place</a:t>
            </a:r>
            <a:endParaRPr lang="en-NZ" sz="7200" b="1" dirty="0">
              <a:solidFill>
                <a:srgbClr val="640002"/>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p:txBody>
          <a:bodyPr/>
          <a:lstStyle/>
          <a:p>
            <a:endParaRPr lang="en-NZ" dirty="0"/>
          </a:p>
        </p:txBody>
      </p:sp>
      <p:pic>
        <p:nvPicPr>
          <p:cNvPr id="6" name="Picture 5"/>
          <p:cNvPicPr>
            <a:picLocks noChangeAspect="1"/>
          </p:cNvPicPr>
          <p:nvPr/>
        </p:nvPicPr>
        <p:blipFill>
          <a:blip r:embed="rId1"/>
          <a:stretch>
            <a:fillRect/>
          </a:stretch>
        </p:blipFill>
        <p:spPr>
          <a:xfrm>
            <a:off x="740807" y="0"/>
            <a:ext cx="766238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3372</Words>
  <Application>WPS Presentation</Application>
  <PresentationFormat>On-screen Show (4:3)</PresentationFormat>
  <Paragraphs>86</Paragraphs>
  <Slides>17</Slides>
  <Notes>16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Arial</vt:lpstr>
      <vt:lpstr>SimSun</vt:lpstr>
      <vt:lpstr>Wingdings</vt:lpstr>
      <vt:lpstr>Amatic SC</vt:lpstr>
      <vt:lpstr>Calibri Light</vt:lpstr>
      <vt:lpstr>Calibri</vt:lpstr>
      <vt:lpstr>Microsoft YaHei</vt:lpstr>
      <vt:lpstr>Arial Unicode MS</vt:lpstr>
      <vt:lpstr>Office Theme</vt:lpstr>
      <vt:lpstr>PowerPoint 演示文稿</vt:lpstr>
      <vt:lpstr>Redemptive Family</vt:lpstr>
      <vt:lpstr>PowerPoint 演示文稿</vt:lpstr>
      <vt:lpstr>Stirred …</vt:lpstr>
      <vt:lpstr>… but disturbed</vt:lpstr>
      <vt:lpstr>Redemptive Family What is it?</vt:lpstr>
      <vt:lpstr>Redemptive Family</vt:lpstr>
      <vt:lpstr># 1 Family</vt:lpstr>
      <vt:lpstr># 2 Place</vt:lpstr>
      <vt:lpstr># 3 Friends</vt:lpstr>
      <vt:lpstr># 4 Team</vt:lpstr>
      <vt:lpstr># 5 Change</vt:lpstr>
      <vt:lpstr>Redemptive Family What Next?</vt:lpstr>
      <vt:lpstr>PowerPoint 演示文稿</vt:lpstr>
      <vt:lpstr>Redemptive Family Bring it On!</vt:lpstr>
      <vt:lpstr>Theme song?</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Cox</dc:creator>
  <cp:lastModifiedBy>Andrew Cox</cp:lastModifiedBy>
  <cp:revision>37</cp:revision>
  <dcterms:created xsi:type="dcterms:W3CDTF">2019-07-17T23:07:00Z</dcterms:created>
  <dcterms:modified xsi:type="dcterms:W3CDTF">2019-08-17T20:28:18Z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1033-11.2.0.8893</vt:lpwstr>
  </property>
</Properties>
</file>