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C2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8" autoAdjust="0"/>
    <p:restoredTop sz="75862" autoAdjust="0"/>
  </p:normalViewPr>
  <p:slideViewPr>
    <p:cSldViewPr snapToGrid="0">
      <p:cViewPr>
        <p:scale>
          <a:sx n="72" d="100"/>
          <a:sy n="72" d="100"/>
        </p:scale>
        <p:origin x="93" y="9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7016E6-CF9E-44E7-B53D-65F8000E59B0}" type="datetimeFigureOut">
              <a:rPr lang="en-NZ" smtClean="0"/>
              <a:t>13/11/2019</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E45C6F-F0BD-4E43-A7EA-014F2AC7CCCB}" type="slidenum">
              <a:rPr lang="en-NZ" smtClean="0"/>
              <a:t>‹#›</a:t>
            </a:fld>
            <a:endParaRPr lang="en-NZ"/>
          </a:p>
        </p:txBody>
      </p:sp>
    </p:spTree>
    <p:extLst>
      <p:ext uri="{BB962C8B-B14F-4D97-AF65-F5344CB8AC3E}">
        <p14:creationId xmlns:p14="http://schemas.microsoft.com/office/powerpoint/2010/main" val="2819557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b="0" i="0" kern="1200" dirty="0" smtClean="0">
                <a:solidFill>
                  <a:schemeClr val="tx1"/>
                </a:solidFill>
                <a:effectLst/>
                <a:latin typeface="+mn-lt"/>
                <a:ea typeface="+mn-ea"/>
                <a:cs typeface="+mn-cs"/>
              </a:rPr>
              <a:t>Reginald Dwight’s </a:t>
            </a:r>
            <a:r>
              <a:rPr lang="en-NZ" sz="1200" kern="1200" dirty="0" smtClean="0">
                <a:solidFill>
                  <a:schemeClr val="tx1"/>
                </a:solidFill>
                <a:effectLst/>
                <a:latin typeface="+mn-lt"/>
                <a:ea typeface="+mn-ea"/>
                <a:cs typeface="+mn-cs"/>
              </a:rPr>
              <a:t>Father couldn’t express his love for his wife or his son. And the search for love is the theme of the movie about his life.</a:t>
            </a:r>
            <a:r>
              <a:rPr lang="en-NZ" sz="1200" kern="1200" baseline="0" dirty="0" smtClean="0">
                <a:solidFill>
                  <a:schemeClr val="tx1"/>
                </a:solidFill>
                <a:effectLst/>
                <a:latin typeface="+mn-lt"/>
                <a:ea typeface="+mn-ea"/>
                <a:cs typeface="+mn-cs"/>
              </a:rPr>
              <a:t> (Who is he?)</a:t>
            </a:r>
            <a:endParaRPr lang="en-NZ" sz="1200" kern="1200" dirty="0" smtClean="0">
              <a:solidFill>
                <a:schemeClr val="tx1"/>
              </a:solidFill>
              <a:effectLst/>
              <a:latin typeface="+mn-lt"/>
              <a:ea typeface="+mn-ea"/>
              <a:cs typeface="+mn-cs"/>
            </a:endParaRPr>
          </a:p>
          <a:p>
            <a:endParaRPr lang="en-NZ" dirty="0"/>
          </a:p>
        </p:txBody>
      </p:sp>
      <p:sp>
        <p:nvSpPr>
          <p:cNvPr id="4" name="Slide Number Placeholder 3"/>
          <p:cNvSpPr>
            <a:spLocks noGrp="1"/>
          </p:cNvSpPr>
          <p:nvPr>
            <p:ph type="sldNum" sz="quarter" idx="10"/>
          </p:nvPr>
        </p:nvSpPr>
        <p:spPr/>
        <p:txBody>
          <a:bodyPr/>
          <a:lstStyle/>
          <a:p>
            <a:fld id="{F5E45C6F-F0BD-4E43-A7EA-014F2AC7CCCB}" type="slidenum">
              <a:rPr lang="en-NZ" smtClean="0"/>
              <a:t>1</a:t>
            </a:fld>
            <a:endParaRPr lang="en-NZ"/>
          </a:p>
        </p:txBody>
      </p:sp>
    </p:spTree>
    <p:extLst>
      <p:ext uri="{BB962C8B-B14F-4D97-AF65-F5344CB8AC3E}">
        <p14:creationId xmlns:p14="http://schemas.microsoft.com/office/powerpoint/2010/main" val="10107884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dirty="0" smtClean="0"/>
              <a:t>“I want love”. It’s a universal cry.</a:t>
            </a:r>
          </a:p>
          <a:p>
            <a:r>
              <a:rPr lang="en-NZ" dirty="0" smtClean="0"/>
              <a:t>Today we’re looking at possibly the greatest passage on love ever written. It’s been read in millions of weddings, but it’s far more than a Hallmark Card. It’s message is revolutionary.</a:t>
            </a:r>
          </a:p>
          <a:p>
            <a:r>
              <a:rPr lang="en-NZ" dirty="0" smtClean="0"/>
              <a:t>[Context: The Corinthians valued miraculous gifts and impressive speech. They put some people on a pedestal and the inevitable rivalries that came with that.]</a:t>
            </a:r>
          </a:p>
          <a:p>
            <a:r>
              <a:rPr lang="en-NZ" dirty="0" smtClean="0"/>
              <a:t>Paul says, you might make a lot of noise, but if you don’t have love, you’re more like instrument time at the local preschool than the NZSO!</a:t>
            </a:r>
          </a:p>
          <a:p>
            <a:r>
              <a:rPr lang="en-NZ" sz="1200" kern="1200" dirty="0" smtClean="0">
                <a:solidFill>
                  <a:schemeClr val="tx1"/>
                </a:solidFill>
                <a:effectLst/>
                <a:latin typeface="+mn-lt"/>
                <a:ea typeface="+mn-ea"/>
                <a:cs typeface="+mn-cs"/>
              </a:rPr>
              <a:t>So (you ask), what is love?</a:t>
            </a:r>
          </a:p>
          <a:p>
            <a:r>
              <a:rPr lang="en-NZ" sz="1200" kern="1200" dirty="0" smtClean="0">
                <a:solidFill>
                  <a:schemeClr val="tx1"/>
                </a:solidFill>
                <a:effectLst/>
                <a:latin typeface="+mn-lt"/>
                <a:ea typeface="+mn-ea"/>
                <a:cs typeface="+mn-cs"/>
              </a:rPr>
              <a:t>I’m glad you asked! </a:t>
            </a:r>
          </a:p>
          <a:p>
            <a:r>
              <a:rPr lang="en-NZ" sz="1200" kern="1200" dirty="0" smtClean="0">
                <a:solidFill>
                  <a:schemeClr val="tx1"/>
                </a:solidFill>
                <a:effectLst/>
                <a:latin typeface="+mn-lt"/>
                <a:ea typeface="+mn-ea"/>
                <a:cs typeface="+mn-cs"/>
              </a:rPr>
              <a:t>Paul fleshes out the concept for them and us - and it’s a love that is gutsy and tough - one with its sleeves rolled up, with scrapes on its knees and dirt in its finger nails. A like Jesus really!</a:t>
            </a:r>
          </a:p>
          <a:p>
            <a:endParaRPr lang="en-NZ" dirty="0" smtClean="0"/>
          </a:p>
          <a:p>
            <a:endParaRPr lang="en-NZ" dirty="0"/>
          </a:p>
        </p:txBody>
      </p:sp>
      <p:sp>
        <p:nvSpPr>
          <p:cNvPr id="4" name="Slide Number Placeholder 3"/>
          <p:cNvSpPr>
            <a:spLocks noGrp="1"/>
          </p:cNvSpPr>
          <p:nvPr>
            <p:ph type="sldNum" sz="quarter" idx="10"/>
          </p:nvPr>
        </p:nvSpPr>
        <p:spPr/>
        <p:txBody>
          <a:bodyPr/>
          <a:lstStyle/>
          <a:p>
            <a:fld id="{F5E45C6F-F0BD-4E43-A7EA-014F2AC7CCCB}" type="slidenum">
              <a:rPr lang="en-NZ" smtClean="0"/>
              <a:t>2</a:t>
            </a:fld>
            <a:endParaRPr lang="en-NZ"/>
          </a:p>
        </p:txBody>
      </p:sp>
    </p:spTree>
    <p:extLst>
      <p:ext uri="{BB962C8B-B14F-4D97-AF65-F5344CB8AC3E}">
        <p14:creationId xmlns:p14="http://schemas.microsoft.com/office/powerpoint/2010/main" val="1021178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200" kern="1200" dirty="0" smtClean="0">
                <a:solidFill>
                  <a:schemeClr val="tx1"/>
                </a:solidFill>
                <a:effectLst/>
                <a:latin typeface="+mn-lt"/>
                <a:ea typeface="+mn-ea"/>
                <a:cs typeface="+mn-cs"/>
              </a:rPr>
              <a:t>Ever not felt like loving someone? Of course! We all do. But we love anyway. Rachael and I find it very hard to love our cat when she wakes us up at 4 am to go out or come in. Thankfully we’ve just installed a cat door, so hopefully blissful mornings will ensue. But when we love like Jesus, we love even when we don’t feel like it.</a:t>
            </a:r>
          </a:p>
          <a:p>
            <a:endParaRPr lang="en-NZ" dirty="0"/>
          </a:p>
        </p:txBody>
      </p:sp>
      <p:sp>
        <p:nvSpPr>
          <p:cNvPr id="4" name="Slide Number Placeholder 3"/>
          <p:cNvSpPr>
            <a:spLocks noGrp="1"/>
          </p:cNvSpPr>
          <p:nvPr>
            <p:ph type="sldNum" sz="quarter" idx="10"/>
          </p:nvPr>
        </p:nvSpPr>
        <p:spPr/>
        <p:txBody>
          <a:bodyPr/>
          <a:lstStyle/>
          <a:p>
            <a:fld id="{F5E45C6F-F0BD-4E43-A7EA-014F2AC7CCCB}" type="slidenum">
              <a:rPr lang="en-NZ" smtClean="0"/>
              <a:t>3</a:t>
            </a:fld>
            <a:endParaRPr lang="en-NZ"/>
          </a:p>
        </p:txBody>
      </p:sp>
    </p:spTree>
    <p:extLst>
      <p:ext uri="{BB962C8B-B14F-4D97-AF65-F5344CB8AC3E}">
        <p14:creationId xmlns:p14="http://schemas.microsoft.com/office/powerpoint/2010/main" val="26845169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This is amazing, isn’t it? Jesus knew he was - that the Father had put all things under his power, and that he had come from God and was returning to God - and still he takes the role of a humble servant to show them how much he loved them.</a:t>
            </a:r>
          </a:p>
          <a:p>
            <a:endParaRPr lang="en-NZ" dirty="0"/>
          </a:p>
        </p:txBody>
      </p:sp>
      <p:sp>
        <p:nvSpPr>
          <p:cNvPr id="4" name="Slide Number Placeholder 3"/>
          <p:cNvSpPr>
            <a:spLocks noGrp="1"/>
          </p:cNvSpPr>
          <p:nvPr>
            <p:ph type="sldNum" sz="quarter" idx="10"/>
          </p:nvPr>
        </p:nvSpPr>
        <p:spPr/>
        <p:txBody>
          <a:bodyPr/>
          <a:lstStyle/>
          <a:p>
            <a:fld id="{F5E45C6F-F0BD-4E43-A7EA-014F2AC7CCCB}" type="slidenum">
              <a:rPr lang="en-NZ" smtClean="0"/>
              <a:t>4</a:t>
            </a:fld>
            <a:endParaRPr lang="en-NZ"/>
          </a:p>
        </p:txBody>
      </p:sp>
    </p:spTree>
    <p:extLst>
      <p:ext uri="{BB962C8B-B14F-4D97-AF65-F5344CB8AC3E}">
        <p14:creationId xmlns:p14="http://schemas.microsoft.com/office/powerpoint/2010/main" val="2819297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dirty="0" smtClean="0"/>
              <a:t>Loving like Jesus means we are willing to put aside our rights and serve others. </a:t>
            </a:r>
          </a:p>
          <a:p>
            <a:endParaRPr lang="en-NZ" dirty="0"/>
          </a:p>
        </p:txBody>
      </p:sp>
      <p:sp>
        <p:nvSpPr>
          <p:cNvPr id="4" name="Slide Number Placeholder 3"/>
          <p:cNvSpPr>
            <a:spLocks noGrp="1"/>
          </p:cNvSpPr>
          <p:nvPr>
            <p:ph type="sldNum" sz="quarter" idx="10"/>
          </p:nvPr>
        </p:nvSpPr>
        <p:spPr/>
        <p:txBody>
          <a:bodyPr/>
          <a:lstStyle/>
          <a:p>
            <a:fld id="{F5E45C6F-F0BD-4E43-A7EA-014F2AC7CCCB}" type="slidenum">
              <a:rPr lang="en-NZ" smtClean="0"/>
              <a:t>5</a:t>
            </a:fld>
            <a:endParaRPr lang="en-NZ"/>
          </a:p>
        </p:txBody>
      </p:sp>
    </p:spTree>
    <p:extLst>
      <p:ext uri="{BB962C8B-B14F-4D97-AF65-F5344CB8AC3E}">
        <p14:creationId xmlns:p14="http://schemas.microsoft.com/office/powerpoint/2010/main" val="960911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sz="1200" kern="1200" dirty="0" smtClean="0">
                <a:solidFill>
                  <a:schemeClr val="tx1"/>
                </a:solidFill>
                <a:effectLst/>
                <a:latin typeface="+mn-lt"/>
                <a:ea typeface="+mn-ea"/>
                <a:cs typeface="+mn-cs"/>
              </a:rPr>
              <a:t>On February 24, 2014, young Luke </a:t>
            </a:r>
            <a:r>
              <a:rPr lang="en-NZ" sz="1200" kern="1200" dirty="0" err="1" smtClean="0">
                <a:solidFill>
                  <a:schemeClr val="tx1"/>
                </a:solidFill>
                <a:effectLst/>
                <a:latin typeface="+mn-lt"/>
                <a:ea typeface="+mn-ea"/>
                <a:cs typeface="+mn-cs"/>
              </a:rPr>
              <a:t>MacKenzie</a:t>
            </a:r>
            <a:r>
              <a:rPr lang="en-NZ" sz="1200" kern="1200" dirty="0" smtClean="0">
                <a:solidFill>
                  <a:schemeClr val="tx1"/>
                </a:solidFill>
                <a:effectLst/>
                <a:latin typeface="+mn-lt"/>
                <a:ea typeface="+mn-ea"/>
                <a:cs typeface="+mn-cs"/>
              </a:rPr>
              <a:t> was driving to his job at Auckland Airport when 27-year-old </a:t>
            </a:r>
            <a:r>
              <a:rPr lang="en-NZ" sz="1200" kern="1200" dirty="0" err="1" smtClean="0">
                <a:solidFill>
                  <a:schemeClr val="tx1"/>
                </a:solidFill>
                <a:effectLst/>
                <a:latin typeface="+mn-lt"/>
                <a:ea typeface="+mn-ea"/>
                <a:cs typeface="+mn-cs"/>
              </a:rPr>
              <a:t>Xingyu</a:t>
            </a:r>
            <a:r>
              <a:rPr lang="en-NZ" sz="1200" kern="1200" dirty="0" smtClean="0">
                <a:solidFill>
                  <a:schemeClr val="tx1"/>
                </a:solidFill>
                <a:effectLst/>
                <a:latin typeface="+mn-lt"/>
                <a:ea typeface="+mn-ea"/>
                <a:cs typeface="+mn-cs"/>
              </a:rPr>
              <a:t> Shang crashed into his car head on while driving under the influence of alcohol. But instead of checking for signs of life or calling the ambulance, he pulled himself from the wreckage, grabbed his phone and flagged down a motorist to get a ride home.  </a:t>
            </a:r>
          </a:p>
          <a:p>
            <a:r>
              <a:rPr lang="en-NZ" sz="1200" kern="1200" dirty="0" smtClean="0">
                <a:solidFill>
                  <a:schemeClr val="tx1"/>
                </a:solidFill>
                <a:effectLst/>
                <a:latin typeface="+mn-lt"/>
                <a:ea typeface="+mn-ea"/>
                <a:cs typeface="+mn-cs"/>
              </a:rPr>
              <a:t>According to court documents, the cause of Luke's death was "positional asphyxia; being left in his car with no immediate first aid". It states Luke's chest and neck were forced into the frame of the door by the impact of the collision, which rendered him unconscious.</a:t>
            </a:r>
          </a:p>
          <a:p>
            <a:r>
              <a:rPr lang="en-NZ" sz="1200" kern="1200" dirty="0" smtClean="0">
                <a:solidFill>
                  <a:schemeClr val="tx1"/>
                </a:solidFill>
                <a:effectLst/>
                <a:latin typeface="+mn-lt"/>
                <a:ea typeface="+mn-ea"/>
                <a:cs typeface="+mn-cs"/>
              </a:rPr>
              <a:t>But police and the coroner told the family Luke would have died anyway.</a:t>
            </a:r>
          </a:p>
          <a:p>
            <a:r>
              <a:rPr lang="en-NZ" sz="1200" kern="1200" dirty="0" smtClean="0">
                <a:solidFill>
                  <a:schemeClr val="tx1"/>
                </a:solidFill>
                <a:effectLst/>
                <a:latin typeface="+mn-lt"/>
                <a:ea typeface="+mn-ea"/>
                <a:cs typeface="+mn-cs"/>
              </a:rPr>
              <a:t>Despite their deep grief in the two years since the accident, Luke’s parents, Tania and Martin, made an incredible gesture to the man who left their son to die.</a:t>
            </a:r>
          </a:p>
          <a:p>
            <a:r>
              <a:rPr lang="en-NZ" sz="1200" kern="1200" dirty="0" smtClean="0">
                <a:solidFill>
                  <a:schemeClr val="tx1"/>
                </a:solidFill>
                <a:effectLst/>
                <a:latin typeface="+mn-lt"/>
                <a:ea typeface="+mn-ea"/>
                <a:cs typeface="+mn-cs"/>
              </a:rPr>
              <a:t>After an emotional restorative justice conference with Shang and his family and a group visit to </a:t>
            </a:r>
            <a:r>
              <a:rPr lang="en-NZ" sz="1200" kern="1200" dirty="0" err="1" smtClean="0">
                <a:solidFill>
                  <a:schemeClr val="tx1"/>
                </a:solidFill>
                <a:effectLst/>
                <a:latin typeface="+mn-lt"/>
                <a:ea typeface="+mn-ea"/>
                <a:cs typeface="+mn-cs"/>
              </a:rPr>
              <a:t>Purewa</a:t>
            </a:r>
            <a:r>
              <a:rPr lang="en-NZ" sz="1200" kern="1200" dirty="0" smtClean="0">
                <a:solidFill>
                  <a:schemeClr val="tx1"/>
                </a:solidFill>
                <a:effectLst/>
                <a:latin typeface="+mn-lt"/>
                <a:ea typeface="+mn-ea"/>
                <a:cs typeface="+mn-cs"/>
              </a:rPr>
              <a:t> Cemetery to pay their respects, the couple were asked to make a recommendation to the court. They knew the judge's decision would be finely balanced: home detention or jail.</a:t>
            </a:r>
          </a:p>
          <a:p>
            <a:r>
              <a:rPr lang="en-NZ" sz="1200" kern="1200" dirty="0" smtClean="0">
                <a:solidFill>
                  <a:schemeClr val="tx1"/>
                </a:solidFill>
                <a:effectLst/>
                <a:latin typeface="+mn-lt"/>
                <a:ea typeface="+mn-ea"/>
                <a:cs typeface="+mn-cs"/>
              </a:rPr>
              <a:t>The </a:t>
            </a:r>
            <a:r>
              <a:rPr lang="en-NZ" sz="1200" kern="1200" dirty="0" err="1" smtClean="0">
                <a:solidFill>
                  <a:schemeClr val="tx1"/>
                </a:solidFill>
                <a:effectLst/>
                <a:latin typeface="+mn-lt"/>
                <a:ea typeface="+mn-ea"/>
                <a:cs typeface="+mn-cs"/>
              </a:rPr>
              <a:t>MacKenzies</a:t>
            </a:r>
            <a:r>
              <a:rPr lang="en-NZ" sz="1200" kern="1200" dirty="0" smtClean="0">
                <a:solidFill>
                  <a:schemeClr val="tx1"/>
                </a:solidFill>
                <a:effectLst/>
                <a:latin typeface="+mn-lt"/>
                <a:ea typeface="+mn-ea"/>
                <a:cs typeface="+mn-cs"/>
              </a:rPr>
              <a:t> told the court they did not want Shang locked up because they didn’t want the life of another young man ruined as their sons had been. They refused to be consumed by a grudge that would not bring back their son.</a:t>
            </a:r>
          </a:p>
          <a:p>
            <a:r>
              <a:rPr lang="en-NZ" sz="1200" kern="1200" dirty="0" smtClean="0">
                <a:solidFill>
                  <a:schemeClr val="tx1"/>
                </a:solidFill>
                <a:effectLst/>
                <a:latin typeface="+mn-lt"/>
                <a:ea typeface="+mn-ea"/>
                <a:cs typeface="+mn-cs"/>
              </a:rPr>
              <a:t>Their actions remind me of Jesus who cried out to his Father on the cross, “Father, forgive them, for they know not what they do.”</a:t>
            </a:r>
          </a:p>
          <a:p>
            <a:endParaRPr lang="en-NZ" dirty="0"/>
          </a:p>
        </p:txBody>
      </p:sp>
      <p:sp>
        <p:nvSpPr>
          <p:cNvPr id="4" name="Slide Number Placeholder 3"/>
          <p:cNvSpPr>
            <a:spLocks noGrp="1"/>
          </p:cNvSpPr>
          <p:nvPr>
            <p:ph type="sldNum" sz="quarter" idx="10"/>
          </p:nvPr>
        </p:nvSpPr>
        <p:spPr/>
        <p:txBody>
          <a:bodyPr/>
          <a:lstStyle/>
          <a:p>
            <a:fld id="{F5E45C6F-F0BD-4E43-A7EA-014F2AC7CCCB}" type="slidenum">
              <a:rPr lang="en-NZ" smtClean="0"/>
              <a:t>6</a:t>
            </a:fld>
            <a:endParaRPr lang="en-NZ"/>
          </a:p>
        </p:txBody>
      </p:sp>
    </p:spTree>
    <p:extLst>
      <p:ext uri="{BB962C8B-B14F-4D97-AF65-F5344CB8AC3E}">
        <p14:creationId xmlns:p14="http://schemas.microsoft.com/office/powerpoint/2010/main" val="34628811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F5E45C6F-F0BD-4E43-A7EA-014F2AC7CCCB}" type="slidenum">
              <a:rPr lang="en-NZ" smtClean="0"/>
              <a:t>7</a:t>
            </a:fld>
            <a:endParaRPr lang="en-NZ"/>
          </a:p>
        </p:txBody>
      </p:sp>
    </p:spTree>
    <p:extLst>
      <p:ext uri="{BB962C8B-B14F-4D97-AF65-F5344CB8AC3E}">
        <p14:creationId xmlns:p14="http://schemas.microsoft.com/office/powerpoint/2010/main" val="2929301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041D6B8-916F-4632-B266-0C8D05A675B2}" type="datetimeFigureOut">
              <a:rPr lang="en-NZ" smtClean="0"/>
              <a:t>13/11/2019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170310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41D6B8-916F-4632-B266-0C8D05A675B2}" type="datetimeFigureOut">
              <a:rPr lang="en-NZ" smtClean="0"/>
              <a:t>13/11/2019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213780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41D6B8-916F-4632-B266-0C8D05A675B2}" type="datetimeFigureOut">
              <a:rPr lang="en-NZ" smtClean="0"/>
              <a:t>13/11/2019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271858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041D6B8-916F-4632-B266-0C8D05A675B2}" type="datetimeFigureOut">
              <a:rPr lang="en-NZ" smtClean="0"/>
              <a:t>13/11/2019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1240581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41D6B8-916F-4632-B266-0C8D05A675B2}" type="datetimeFigureOut">
              <a:rPr lang="en-NZ" smtClean="0"/>
              <a:t>13/11/2019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2525177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041D6B8-916F-4632-B266-0C8D05A675B2}" type="datetimeFigureOut">
              <a:rPr lang="en-NZ" smtClean="0"/>
              <a:t>13/11/2019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3212000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041D6B8-916F-4632-B266-0C8D05A675B2}" type="datetimeFigureOut">
              <a:rPr lang="en-NZ" smtClean="0"/>
              <a:t>13/11/2019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1495041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041D6B8-916F-4632-B266-0C8D05A675B2}" type="datetimeFigureOut">
              <a:rPr lang="en-NZ" smtClean="0"/>
              <a:t>13/11/2019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2154897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41D6B8-916F-4632-B266-0C8D05A675B2}" type="datetimeFigureOut">
              <a:rPr lang="en-NZ" smtClean="0"/>
              <a:t>13/11/2019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3310946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41D6B8-916F-4632-B266-0C8D05A675B2}" type="datetimeFigureOut">
              <a:rPr lang="en-NZ" smtClean="0"/>
              <a:t>13/11/2019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40872691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41D6B8-916F-4632-B266-0C8D05A675B2}" type="datetimeFigureOut">
              <a:rPr lang="en-NZ" smtClean="0"/>
              <a:t>13/11/2019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9DAE0283-1F23-46D5-AFEB-F043EAE8F433}" type="slidenum">
              <a:rPr lang="en-NZ" smtClean="0"/>
              <a:t>‹#›</a:t>
            </a:fld>
            <a:endParaRPr lang="en-NZ"/>
          </a:p>
        </p:txBody>
      </p:sp>
    </p:spTree>
    <p:extLst>
      <p:ext uri="{BB962C8B-B14F-4D97-AF65-F5344CB8AC3E}">
        <p14:creationId xmlns:p14="http://schemas.microsoft.com/office/powerpoint/2010/main" val="27653975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41D6B8-916F-4632-B266-0C8D05A675B2}" type="datetimeFigureOut">
              <a:rPr lang="en-NZ" smtClean="0"/>
              <a:t>13/11/2019</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AE0283-1F23-46D5-AFEB-F043EAE8F433}" type="slidenum">
              <a:rPr lang="en-NZ" smtClean="0"/>
              <a:t>‹#›</a:t>
            </a:fld>
            <a:endParaRPr lang="en-NZ"/>
          </a:p>
        </p:txBody>
      </p:sp>
    </p:spTree>
    <p:extLst>
      <p:ext uri="{BB962C8B-B14F-4D97-AF65-F5344CB8AC3E}">
        <p14:creationId xmlns:p14="http://schemas.microsoft.com/office/powerpoint/2010/main" val="1520665971"/>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514901"/>
            <a:ext cx="9144000" cy="1995062"/>
          </a:xfrm>
        </p:spPr>
        <p:txBody>
          <a:bodyPr>
            <a:normAutofit/>
          </a:bodyPr>
          <a:lstStyle/>
          <a:p>
            <a:r>
              <a:rPr lang="en-NZ" sz="11500" b="1" dirty="0">
                <a:solidFill>
                  <a:srgbClr val="F0C2E1"/>
                </a:solidFill>
                <a:latin typeface="The Redlight Free" panose="02000506000000020004" pitchFamily="2" charset="2"/>
                <a:cs typeface="The Redlight Free" panose="02000506000000020004" pitchFamily="2" charset="2"/>
              </a:rPr>
              <a:t>“I want Love</a:t>
            </a:r>
            <a:r>
              <a:rPr lang="en-NZ" sz="11500" b="1" dirty="0" smtClean="0">
                <a:solidFill>
                  <a:srgbClr val="F0C2E1"/>
                </a:solidFill>
                <a:latin typeface="The Redlight Free" panose="02000506000000020004" pitchFamily="2" charset="2"/>
                <a:cs typeface="The Redlight Free" panose="02000506000000020004" pitchFamily="2" charset="2"/>
              </a:rPr>
              <a:t>”</a:t>
            </a:r>
            <a:endParaRPr lang="en-NZ" sz="11500" dirty="0">
              <a:solidFill>
                <a:srgbClr val="F0C2E1"/>
              </a:solidFill>
              <a:latin typeface="The Redlight Free" panose="02000506000000020004" pitchFamily="2" charset="2"/>
              <a:cs typeface="The Redlight Free" panose="02000506000000020004" pitchFamily="2" charset="2"/>
            </a:endParaRPr>
          </a:p>
        </p:txBody>
      </p:sp>
      <p:sp>
        <p:nvSpPr>
          <p:cNvPr id="3" name="Subtitle 2"/>
          <p:cNvSpPr>
            <a:spLocks noGrp="1"/>
          </p:cNvSpPr>
          <p:nvPr>
            <p:ph type="subTitle" idx="1"/>
          </p:nvPr>
        </p:nvSpPr>
        <p:spPr/>
        <p:txBody>
          <a:bodyPr>
            <a:normAutofit/>
          </a:bodyPr>
          <a:lstStyle/>
          <a:p>
            <a:r>
              <a:rPr lang="en-NZ" sz="3600" b="1" dirty="0"/>
              <a:t>1 Corinthians 13</a:t>
            </a:r>
            <a:endParaRPr lang="en-NZ" sz="3600" dirty="0"/>
          </a:p>
          <a:p>
            <a:endParaRPr lang="en-NZ" sz="3600" dirty="0"/>
          </a:p>
        </p:txBody>
      </p:sp>
    </p:spTree>
    <p:extLst>
      <p:ext uri="{BB962C8B-B14F-4D97-AF65-F5344CB8AC3E}">
        <p14:creationId xmlns:p14="http://schemas.microsoft.com/office/powerpoint/2010/main" val="1362749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7200" dirty="0" smtClean="0">
                <a:solidFill>
                  <a:srgbClr val="F0C2E1"/>
                </a:solidFill>
                <a:latin typeface="The Redlight Free" panose="02000506000000020004" pitchFamily="2" charset="2"/>
                <a:cs typeface="The Redlight Free" panose="02000506000000020004" pitchFamily="2" charset="2"/>
              </a:rPr>
              <a:t>1 Corinthians 13</a:t>
            </a:r>
            <a:endParaRPr lang="en-NZ" sz="7200" dirty="0">
              <a:solidFill>
                <a:srgbClr val="F0C2E1"/>
              </a:solidFill>
              <a:latin typeface="The Redlight Free" panose="02000506000000020004" pitchFamily="2" charset="2"/>
              <a:cs typeface="The Redlight Free" panose="02000506000000020004" pitchFamily="2" charset="2"/>
            </a:endParaRPr>
          </a:p>
        </p:txBody>
      </p:sp>
      <p:sp>
        <p:nvSpPr>
          <p:cNvPr id="3" name="Content Placeholder 2"/>
          <p:cNvSpPr>
            <a:spLocks noGrp="1"/>
          </p:cNvSpPr>
          <p:nvPr>
            <p:ph idx="1"/>
          </p:nvPr>
        </p:nvSpPr>
        <p:spPr>
          <a:xfrm>
            <a:off x="6864530" y="2483893"/>
            <a:ext cx="4336869" cy="3693070"/>
          </a:xfrm>
        </p:spPr>
        <p:txBody>
          <a:bodyPr/>
          <a:lstStyle/>
          <a:p>
            <a:r>
              <a:rPr lang="en-NZ" dirty="0" smtClean="0"/>
              <a:t>A universal cry </a:t>
            </a:r>
          </a:p>
          <a:p>
            <a:r>
              <a:rPr lang="en-NZ" dirty="0" smtClean="0"/>
              <a:t>The greatest passage on love</a:t>
            </a:r>
            <a:endParaRPr lang="en-NZ" dirty="0" smtClean="0"/>
          </a:p>
          <a:p>
            <a:r>
              <a:rPr lang="en-NZ" dirty="0" smtClean="0"/>
              <a:t>Context of 1 Corinthians</a:t>
            </a:r>
          </a:p>
          <a:p>
            <a:r>
              <a:rPr lang="en-NZ" dirty="0" smtClean="0"/>
              <a:t>What is love? </a:t>
            </a:r>
            <a:endParaRPr lang="en-NZ" dirty="0"/>
          </a:p>
        </p:txBody>
      </p:sp>
      <p:pic>
        <p:nvPicPr>
          <p:cNvPr id="1026" name="Picture 2" descr="Image result for rocketman movie bo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199" y="1985554"/>
            <a:ext cx="5662749" cy="37751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2983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NZ" sz="7200" dirty="0">
                <a:solidFill>
                  <a:srgbClr val="F0C2E1"/>
                </a:solidFill>
                <a:latin typeface="The Redlight Free" panose="02000506000000020004" pitchFamily="2" charset="2"/>
                <a:cs typeface="The Redlight Free" panose="02000506000000020004" pitchFamily="2" charset="2"/>
              </a:rPr>
              <a:t>4 Love is patient, love is kind. </a:t>
            </a:r>
          </a:p>
        </p:txBody>
      </p:sp>
      <p:sp>
        <p:nvSpPr>
          <p:cNvPr id="3" name="Content Placeholder 2"/>
          <p:cNvSpPr>
            <a:spLocks noGrp="1"/>
          </p:cNvSpPr>
          <p:nvPr>
            <p:ph idx="1"/>
          </p:nvPr>
        </p:nvSpPr>
        <p:spPr/>
        <p:txBody>
          <a:bodyPr/>
          <a:lstStyle/>
          <a:p>
            <a:r>
              <a:rPr lang="en-NZ" i="1" dirty="0"/>
              <a:t>“I love you’ means that I accept you for the person that you are, and that I do not wish to change you into someone else. It means that I will love you and stand by you even through the worst of times. It means loving you even when you’re in a bad mood, or too tired to do the things I want to do. It means loving you when you’re down, not just when you’re fun to be with. ‘I love you’ means that I know your deepest secrets and do not judge you for them, asking in return that you do not judge me for mine.”</a:t>
            </a:r>
          </a:p>
          <a:p>
            <a:pPr lvl="1" algn="r"/>
            <a:r>
              <a:rPr lang="en-NZ" dirty="0"/>
              <a:t>Jonathan </a:t>
            </a:r>
            <a:r>
              <a:rPr lang="en-NZ" dirty="0" err="1"/>
              <a:t>Safran</a:t>
            </a:r>
            <a:r>
              <a:rPr lang="en-NZ" dirty="0"/>
              <a:t> Foer</a:t>
            </a:r>
          </a:p>
          <a:p>
            <a:endParaRPr lang="en-NZ" dirty="0"/>
          </a:p>
        </p:txBody>
      </p:sp>
    </p:spTree>
    <p:extLst>
      <p:ext uri="{BB962C8B-B14F-4D97-AF65-F5344CB8AC3E}">
        <p14:creationId xmlns:p14="http://schemas.microsoft.com/office/powerpoint/2010/main" val="1743724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sz="6000" dirty="0">
                <a:solidFill>
                  <a:srgbClr val="F0C2E1"/>
                </a:solidFill>
                <a:latin typeface="The Redlight Free" panose="02000506000000020004" pitchFamily="2" charset="2"/>
                <a:cs typeface="The Redlight Free" panose="02000506000000020004" pitchFamily="2" charset="2"/>
              </a:rPr>
              <a:t>It does not envy, it does not boast, it is not proud. </a:t>
            </a:r>
          </a:p>
        </p:txBody>
      </p:sp>
      <p:sp>
        <p:nvSpPr>
          <p:cNvPr id="3" name="Content Placeholder 2"/>
          <p:cNvSpPr>
            <a:spLocks noGrp="1"/>
          </p:cNvSpPr>
          <p:nvPr>
            <p:ph idx="1"/>
          </p:nvPr>
        </p:nvSpPr>
        <p:spPr/>
        <p:txBody>
          <a:bodyPr/>
          <a:lstStyle/>
          <a:p>
            <a:r>
              <a:rPr lang="en-NZ" i="1" baseline="30000" dirty="0" smtClean="0"/>
              <a:t>1</a:t>
            </a:r>
            <a:r>
              <a:rPr lang="en-NZ" i="1" dirty="0" smtClean="0"/>
              <a:t> It </a:t>
            </a:r>
            <a:r>
              <a:rPr lang="en-NZ" i="1" dirty="0"/>
              <a:t>was just before the Passover Festival. Jesus knew that the hour had come for him to leave this world and go to the Father. Having loved his own who were in the world, he loved them to the end. </a:t>
            </a:r>
            <a:r>
              <a:rPr lang="en-NZ" i="1" baseline="30000" dirty="0"/>
              <a:t>2</a:t>
            </a:r>
            <a:r>
              <a:rPr lang="en-NZ" i="1" dirty="0"/>
              <a:t> The evening meal was in progress, and the devil had already prompted Judas, the son of Simon Iscariot, to betray Jesus. </a:t>
            </a:r>
            <a:r>
              <a:rPr lang="en-NZ" i="1" baseline="30000" dirty="0"/>
              <a:t>3</a:t>
            </a:r>
            <a:r>
              <a:rPr lang="en-NZ" i="1" dirty="0"/>
              <a:t> Jesus knew that the Father had put all things under his power, and that he had come from God and was returning to God; </a:t>
            </a:r>
            <a:r>
              <a:rPr lang="en-NZ" i="1" baseline="30000" dirty="0"/>
              <a:t>4</a:t>
            </a:r>
            <a:r>
              <a:rPr lang="en-NZ" i="1" dirty="0"/>
              <a:t> so he got up from the meal, took off his outer clothing, and wrapped a towel round his waist. </a:t>
            </a:r>
            <a:r>
              <a:rPr lang="en-NZ" i="1" baseline="30000" dirty="0"/>
              <a:t>5</a:t>
            </a:r>
            <a:r>
              <a:rPr lang="en-NZ" i="1" dirty="0"/>
              <a:t> After that, he poured water into a basin and began to wash his disciples’ feet, drying them with the towel that was wrapped round him.</a:t>
            </a:r>
          </a:p>
          <a:p>
            <a:endParaRPr lang="en-NZ" dirty="0"/>
          </a:p>
        </p:txBody>
      </p:sp>
    </p:spTree>
    <p:extLst>
      <p:ext uri="{BB962C8B-B14F-4D97-AF65-F5344CB8AC3E}">
        <p14:creationId xmlns:p14="http://schemas.microsoft.com/office/powerpoint/2010/main" val="1838528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NZ" sz="6000" dirty="0">
                <a:solidFill>
                  <a:srgbClr val="F0C2E1"/>
                </a:solidFill>
                <a:latin typeface="The Redlight Free" panose="02000506000000020004" pitchFamily="2" charset="2"/>
                <a:cs typeface="The Redlight Free" panose="02000506000000020004" pitchFamily="2" charset="2"/>
              </a:rPr>
              <a:t>It does not envy, it does not boast, it is not proud. </a:t>
            </a:r>
          </a:p>
        </p:txBody>
      </p:sp>
      <p:sp>
        <p:nvSpPr>
          <p:cNvPr id="3" name="Content Placeholder 2"/>
          <p:cNvSpPr>
            <a:spLocks noGrp="1"/>
          </p:cNvSpPr>
          <p:nvPr>
            <p:ph idx="1"/>
          </p:nvPr>
        </p:nvSpPr>
        <p:spPr>
          <a:xfrm>
            <a:off x="838200" y="2019868"/>
            <a:ext cx="4465320" cy="4490113"/>
          </a:xfrm>
        </p:spPr>
        <p:txBody>
          <a:bodyPr>
            <a:normAutofit/>
          </a:bodyPr>
          <a:lstStyle/>
          <a:p>
            <a:r>
              <a:rPr lang="en-NZ" i="1" baseline="30000" dirty="0"/>
              <a:t>13</a:t>
            </a:r>
            <a:r>
              <a:rPr lang="en-NZ" i="1" dirty="0"/>
              <a:t> ‘You call me “Teacher” and “Lord”, and rightly so, for that is what I am. </a:t>
            </a:r>
            <a:r>
              <a:rPr lang="en-NZ" i="1" baseline="30000" dirty="0"/>
              <a:t>14</a:t>
            </a:r>
            <a:r>
              <a:rPr lang="en-NZ" i="1" dirty="0"/>
              <a:t> Now that I, your Lord and Teacher, have washed your feet, you also should wash one another’s feet. </a:t>
            </a:r>
            <a:r>
              <a:rPr lang="en-NZ" i="1" baseline="30000" dirty="0"/>
              <a:t>15</a:t>
            </a:r>
            <a:r>
              <a:rPr lang="en-NZ" i="1" dirty="0"/>
              <a:t> I have set you an example that you should do as I have done for you. </a:t>
            </a:r>
            <a:endParaRPr lang="en-NZ" i="1" dirty="0" smtClean="0"/>
          </a:p>
          <a:p>
            <a:pPr lvl="1" algn="r"/>
            <a:r>
              <a:rPr lang="en-NZ" dirty="0" smtClean="0"/>
              <a:t>John 15:1-5. 13-15</a:t>
            </a:r>
            <a:endParaRPr lang="en-NZ" dirty="0"/>
          </a:p>
          <a:p>
            <a:endParaRPr lang="en-NZ" dirty="0"/>
          </a:p>
        </p:txBody>
      </p:sp>
      <p:pic>
        <p:nvPicPr>
          <p:cNvPr id="2050" name="Picture 2" descr="Related image"/>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91618" y="2019868"/>
            <a:ext cx="4305631" cy="43056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7060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751431"/>
            <a:ext cx="10515600" cy="1325563"/>
          </a:xfrm>
        </p:spPr>
        <p:txBody>
          <a:bodyPr>
            <a:noAutofit/>
          </a:bodyPr>
          <a:lstStyle/>
          <a:p>
            <a:r>
              <a:rPr lang="en-NZ" sz="5400" dirty="0">
                <a:solidFill>
                  <a:srgbClr val="F0C2E1"/>
                </a:solidFill>
                <a:latin typeface="The Redlight Free" panose="02000506000000020004" pitchFamily="2" charset="2"/>
                <a:cs typeface="The Redlight Free" panose="02000506000000020004" pitchFamily="2" charset="2"/>
              </a:rPr>
              <a:t>5 It does not dishonour others, it is not self-seeking, it is not easily angered, it keeps no record of wrongs. </a:t>
            </a:r>
          </a:p>
        </p:txBody>
      </p:sp>
      <p:sp>
        <p:nvSpPr>
          <p:cNvPr id="3" name="Content Placeholder 2"/>
          <p:cNvSpPr>
            <a:spLocks noGrp="1"/>
          </p:cNvSpPr>
          <p:nvPr>
            <p:ph idx="1"/>
          </p:nvPr>
        </p:nvSpPr>
        <p:spPr>
          <a:xfrm>
            <a:off x="5500048" y="2265528"/>
            <a:ext cx="6073253" cy="4592472"/>
          </a:xfrm>
        </p:spPr>
        <p:txBody>
          <a:bodyPr>
            <a:normAutofit/>
          </a:bodyPr>
          <a:lstStyle/>
          <a:p>
            <a:r>
              <a:rPr lang="en-NZ" dirty="0"/>
              <a:t>February 24, </a:t>
            </a:r>
            <a:r>
              <a:rPr lang="en-NZ" dirty="0" smtClean="0"/>
              <a:t>2014: Luke </a:t>
            </a:r>
            <a:r>
              <a:rPr lang="en-NZ" dirty="0" err="1" smtClean="0"/>
              <a:t>MacKenzie</a:t>
            </a:r>
            <a:r>
              <a:rPr lang="en-NZ" dirty="0" smtClean="0"/>
              <a:t> and </a:t>
            </a:r>
            <a:r>
              <a:rPr lang="en-NZ" dirty="0" err="1"/>
              <a:t>Xingyu</a:t>
            </a:r>
            <a:r>
              <a:rPr lang="en-NZ" dirty="0"/>
              <a:t> </a:t>
            </a:r>
            <a:r>
              <a:rPr lang="en-NZ" dirty="0" smtClean="0"/>
              <a:t>Shang</a:t>
            </a:r>
          </a:p>
          <a:p>
            <a:r>
              <a:rPr lang="en-NZ" dirty="0" smtClean="0"/>
              <a:t>Cause of death: </a:t>
            </a:r>
            <a:r>
              <a:rPr lang="en-NZ" dirty="0"/>
              <a:t>"positional asphyxia; being left in his car with no immediate first </a:t>
            </a:r>
            <a:r>
              <a:rPr lang="en-NZ" dirty="0" smtClean="0"/>
              <a:t>aid“</a:t>
            </a:r>
          </a:p>
          <a:p>
            <a:r>
              <a:rPr lang="en-NZ" dirty="0" smtClean="0"/>
              <a:t>But </a:t>
            </a:r>
            <a:r>
              <a:rPr lang="en-NZ" dirty="0"/>
              <a:t>Luke would have died </a:t>
            </a:r>
            <a:r>
              <a:rPr lang="en-NZ" dirty="0" smtClean="0"/>
              <a:t>anyway</a:t>
            </a:r>
          </a:p>
          <a:p>
            <a:r>
              <a:rPr lang="en-NZ" dirty="0" smtClean="0"/>
              <a:t>Restorative </a:t>
            </a:r>
            <a:r>
              <a:rPr lang="en-NZ" dirty="0"/>
              <a:t>justice </a:t>
            </a:r>
            <a:r>
              <a:rPr lang="en-NZ" dirty="0" smtClean="0"/>
              <a:t>conference: Tania </a:t>
            </a:r>
            <a:r>
              <a:rPr lang="en-NZ" dirty="0"/>
              <a:t>and </a:t>
            </a:r>
            <a:r>
              <a:rPr lang="en-NZ" dirty="0" smtClean="0"/>
              <a:t>Martin </a:t>
            </a:r>
            <a:r>
              <a:rPr lang="en-NZ" dirty="0" err="1" smtClean="0"/>
              <a:t>MacKenzie</a:t>
            </a:r>
            <a:endParaRPr lang="en-NZ" dirty="0" smtClean="0"/>
          </a:p>
          <a:p>
            <a:r>
              <a:rPr lang="en-NZ" dirty="0"/>
              <a:t>“Father, forgive them, for they know not what they do.”</a:t>
            </a:r>
          </a:p>
          <a:p>
            <a:endParaRPr lang="en-NZ" dirty="0" smtClean="0"/>
          </a:p>
          <a:p>
            <a:endParaRPr lang="en-NZ" dirty="0" smtClean="0"/>
          </a:p>
          <a:p>
            <a:endParaRPr lang="en-NZ" dirty="0" smtClean="0"/>
          </a:p>
          <a:p>
            <a:endParaRPr lang="en-NZ" dirty="0"/>
          </a:p>
        </p:txBody>
      </p:sp>
      <p:pic>
        <p:nvPicPr>
          <p:cNvPr id="3074" name="Picture 2" descr="Luke MacKenzie, pictured with girlfriend Ashley Sheppard, died in Flat Bush."/>
          <p:cNvPicPr>
            <a:picLocks noChangeAspect="1" noChangeArrowheads="1"/>
          </p:cNvPicPr>
          <p:nvPr/>
        </p:nvPicPr>
        <p:blipFill rotWithShape="1">
          <a:blip r:embed="rId3">
            <a:extLst>
              <a:ext uri="{28A0092B-C50C-407E-A947-70E740481C1C}">
                <a14:useLocalDpi xmlns:a14="http://schemas.microsoft.com/office/drawing/2010/main" val="0"/>
              </a:ext>
            </a:extLst>
          </a:blip>
          <a:srcRect l="38502" r="12601"/>
          <a:stretch/>
        </p:blipFill>
        <p:spPr bwMode="auto">
          <a:xfrm>
            <a:off x="1425054" y="2076994"/>
            <a:ext cx="3488140" cy="4015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4649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14786"/>
            <a:ext cx="10515600" cy="1325563"/>
          </a:xfrm>
        </p:spPr>
        <p:txBody>
          <a:bodyPr>
            <a:noAutofit/>
          </a:bodyPr>
          <a:lstStyle/>
          <a:p>
            <a:r>
              <a:rPr lang="en-NZ" sz="5400" dirty="0">
                <a:solidFill>
                  <a:srgbClr val="F0C2E1"/>
                </a:solidFill>
                <a:latin typeface="The Redlight Free" panose="02000506000000020004" pitchFamily="2" charset="2"/>
                <a:cs typeface="The Redlight Free" panose="02000506000000020004" pitchFamily="2" charset="2"/>
              </a:rPr>
              <a:t>6 Love does not delight in evil but rejoices with the truth. 7 It always protects, always trusts, always hopes, always perseveres. </a:t>
            </a:r>
          </a:p>
        </p:txBody>
      </p:sp>
      <p:sp>
        <p:nvSpPr>
          <p:cNvPr id="3" name="Content Placeholder 2"/>
          <p:cNvSpPr>
            <a:spLocks noGrp="1"/>
          </p:cNvSpPr>
          <p:nvPr>
            <p:ph idx="1"/>
          </p:nvPr>
        </p:nvSpPr>
        <p:spPr>
          <a:xfrm>
            <a:off x="838200" y="2756848"/>
            <a:ext cx="4525370" cy="3420114"/>
          </a:xfrm>
        </p:spPr>
        <p:txBody>
          <a:bodyPr/>
          <a:lstStyle/>
          <a:p>
            <a:r>
              <a:rPr lang="en-NZ" dirty="0" smtClean="0"/>
              <a:t>Emily Colson and her </a:t>
            </a:r>
            <a:r>
              <a:rPr lang="en-NZ" dirty="0"/>
              <a:t>autistic son, Max</a:t>
            </a:r>
          </a:p>
          <a:p>
            <a:endParaRPr lang="en-NZ" dirty="0"/>
          </a:p>
        </p:txBody>
      </p:sp>
      <p:pic>
        <p:nvPicPr>
          <p:cNvPr id="4098" name="Picture 2" descr="Image result for Emily Colson and Ma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4185" y="2756848"/>
            <a:ext cx="4928169" cy="36521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32000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1665</TotalTime>
  <Words>1170</Words>
  <Application>Microsoft Office PowerPoint</Application>
  <PresentationFormat>Widescreen</PresentationFormat>
  <Paragraphs>50</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The Redlight Free</vt:lpstr>
      <vt:lpstr>Office Theme</vt:lpstr>
      <vt:lpstr>“I want Love”</vt:lpstr>
      <vt:lpstr>1 Corinthians 13</vt:lpstr>
      <vt:lpstr>4 Love is patient, love is kind. </vt:lpstr>
      <vt:lpstr>It does not envy, it does not boast, it is not proud. </vt:lpstr>
      <vt:lpstr>It does not envy, it does not boast, it is not proud. </vt:lpstr>
      <vt:lpstr>5 It does not dishonour others, it is not self-seeking, it is not easily angered, it keeps no record of wrongs. </vt:lpstr>
      <vt:lpstr>6 Love does not delight in evil but rejoices with the truth. 7 It always protects, always trusts, always hopes, always perseveres.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want Love”</dc:title>
  <dc:creator>Andrew Cox</dc:creator>
  <cp:lastModifiedBy>Andrew Cox</cp:lastModifiedBy>
  <cp:revision>8</cp:revision>
  <dcterms:created xsi:type="dcterms:W3CDTF">2019-11-13T01:14:45Z</dcterms:created>
  <dcterms:modified xsi:type="dcterms:W3CDTF">2019-11-14T05:00:11Z</dcterms:modified>
</cp:coreProperties>
</file>