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7" r:id="rId5"/>
    <p:sldId id="258" r:id="rId6"/>
    <p:sldId id="259" r:id="rId7"/>
    <p:sldId id="260" r:id="rId8"/>
    <p:sldId id="261" r:id="rId9"/>
    <p:sldId id="262" r:id="rId10"/>
    <p:sldId id="263" r:id="rId11"/>
    <p:sldId id="265" r:id="rId12"/>
    <p:sldId id="264" r:id="rId13"/>
    <p:sldId id="266" r:id="rId14"/>
    <p:sldId id="267" r:id="rId15"/>
    <p:sldId id="268" r:id="rId16"/>
    <p:sldId id="26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A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4721" autoAdjust="0"/>
  </p:normalViewPr>
  <p:slideViewPr>
    <p:cSldViewPr snapToGrid="0">
      <p:cViewPr>
        <p:scale>
          <a:sx n="50" d="100"/>
          <a:sy n="50" d="100"/>
        </p:scale>
        <p:origin x="525" y="32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3D9A44-82F1-478A-96F4-B58223A235DB}" type="datetimeFigureOut">
              <a:rPr lang="en-NZ" smtClean="0"/>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5B0DD3-671D-4D25-A67B-3FA930265F6E}" type="slidenum">
              <a:rPr lang="en-NZ" smtClean="0"/>
            </a:fld>
            <a:endParaRPr lang="en-N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[Video – </a:t>
            </a:r>
            <a:r>
              <a:rPr lang="en-NZ" dirty="0" err="1" smtClean="0"/>
              <a:t>Slactivism</a:t>
            </a:r>
            <a:r>
              <a:rPr lang="en-NZ" dirty="0" smtClean="0"/>
              <a:t>]</a:t>
            </a:r>
            <a:endParaRPr lang="en-NZ" dirty="0" smtClean="0"/>
          </a:p>
          <a:p>
            <a:r>
              <a:rPr lang="en-NZ" dirty="0" smtClean="0"/>
              <a:t>It</a:t>
            </a:r>
            <a:r>
              <a:rPr lang="en-NZ" baseline="0" dirty="0" smtClean="0"/>
              <a:t> takes more than clicking “like” to change the world. How true!</a:t>
            </a:r>
            <a:endParaRPr lang="en-NZ" dirty="0" smtClean="0"/>
          </a:p>
        </p:txBody>
      </p:sp>
      <p:sp>
        <p:nvSpPr>
          <p:cNvPr id="4" name="Slide Number Placeholder 3"/>
          <p:cNvSpPr>
            <a:spLocks noGrp="1"/>
          </p:cNvSpPr>
          <p:nvPr>
            <p:ph type="sldNum" sz="quarter" idx="10"/>
          </p:nvPr>
        </p:nvSpPr>
        <p:spPr/>
        <p:txBody>
          <a:bodyPr/>
          <a:lstStyle/>
          <a:p>
            <a:fld id="{2D5B0DD3-671D-4D25-A67B-3FA930265F6E}" type="slidenum">
              <a:rPr lang="en-NZ" smtClean="0"/>
            </a:fld>
            <a:endParaRPr lang="en-N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2D5B0DD3-671D-4D25-A67B-3FA930265F6E}" type="slidenum">
              <a:rPr lang="en-NZ" smtClean="0"/>
            </a:fld>
            <a:endParaRPr lang="en-N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i="0" dirty="0" smtClean="0"/>
              <a:t>Am</a:t>
            </a:r>
            <a:r>
              <a:rPr lang="en-NZ" i="0" baseline="0" dirty="0" smtClean="0"/>
              <a:t> I looking for </a:t>
            </a:r>
            <a:r>
              <a:rPr lang="en-NZ" i="0" dirty="0" smtClean="0"/>
              <a:t>significance,</a:t>
            </a:r>
            <a:r>
              <a:rPr lang="en-NZ" i="0" baseline="0" dirty="0" smtClean="0"/>
              <a:t> </a:t>
            </a:r>
            <a:r>
              <a:rPr lang="en-NZ" i="0" dirty="0" smtClean="0"/>
              <a:t>security, safety,</a:t>
            </a:r>
            <a:r>
              <a:rPr lang="en-NZ" i="0" baseline="0" dirty="0" smtClean="0"/>
              <a:t> </a:t>
            </a:r>
            <a:r>
              <a:rPr lang="en-NZ" i="0" dirty="0" smtClean="0"/>
              <a:t>fulfilment and “the good life” in something other than God himself?</a:t>
            </a:r>
            <a:endParaRPr lang="en-NZ" i="0" dirty="0"/>
          </a:p>
        </p:txBody>
      </p:sp>
      <p:sp>
        <p:nvSpPr>
          <p:cNvPr id="4" name="Slide Number Placeholder 3"/>
          <p:cNvSpPr>
            <a:spLocks noGrp="1"/>
          </p:cNvSpPr>
          <p:nvPr>
            <p:ph type="sldNum" sz="quarter" idx="10"/>
          </p:nvPr>
        </p:nvSpPr>
        <p:spPr/>
        <p:txBody>
          <a:bodyPr/>
          <a:lstStyle/>
          <a:p>
            <a:fld id="{2D5B0DD3-671D-4D25-A67B-3FA930265F6E}" type="slidenum">
              <a:rPr lang="en-NZ" smtClean="0"/>
            </a:fld>
            <a:endParaRPr lang="en-N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We build </a:t>
            </a:r>
            <a:r>
              <a:rPr lang="en-NZ" dirty="0" err="1" smtClean="0"/>
              <a:t>int</a:t>
            </a:r>
            <a:r>
              <a:rPr lang="en-NZ" dirty="0" smtClean="0"/>
              <a:t> our lives patterns</a:t>
            </a:r>
            <a:r>
              <a:rPr lang="en-NZ" baseline="0" dirty="0" smtClean="0"/>
              <a:t> and habits that shape and form us as followers of Jesus. It’s not slacktivism, but active, vital Christianity! Not simply “This is my desire … Lord I give you my heart” (though that’s a great start(, but we can LIKE and SHARE the idea of a surrendered life and continue doing our own thing! We must hear and respond to the voice of God.</a:t>
            </a:r>
            <a:endParaRPr lang="en-NZ" dirty="0"/>
          </a:p>
        </p:txBody>
      </p:sp>
      <p:sp>
        <p:nvSpPr>
          <p:cNvPr id="4" name="Slide Number Placeholder 3"/>
          <p:cNvSpPr>
            <a:spLocks noGrp="1"/>
          </p:cNvSpPr>
          <p:nvPr>
            <p:ph type="sldNum" sz="quarter" idx="10"/>
          </p:nvPr>
        </p:nvSpPr>
        <p:spPr/>
        <p:txBody>
          <a:bodyPr/>
          <a:lstStyle/>
          <a:p>
            <a:fld id="{2D5B0DD3-671D-4D25-A67B-3FA930265F6E}" type="slidenum">
              <a:rPr lang="en-NZ" smtClean="0"/>
            </a:fld>
            <a:endParaRPr lang="en-N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Today,</a:t>
            </a:r>
            <a:r>
              <a:rPr lang="en-NZ" baseline="0" dirty="0" smtClean="0"/>
              <a:t> …</a:t>
            </a:r>
            <a:endParaRPr lang="en-NZ" baseline="0" dirty="0" smtClean="0"/>
          </a:p>
          <a:p>
            <a:r>
              <a:rPr lang="en-NZ" baseline="0" dirty="0" smtClean="0"/>
              <a:t>Rather, say along with those who listened to Peter’s powerful sermon in Acts 2: </a:t>
            </a:r>
            <a:r>
              <a:rPr lang="en-NZ" i="1" dirty="0" smtClean="0"/>
              <a:t>“Brothers and sisters …</a:t>
            </a:r>
            <a:r>
              <a:rPr lang="en-NZ" i="0" dirty="0" smtClean="0"/>
              <a:t>”</a:t>
            </a:r>
            <a:endParaRPr lang="en-NZ" i="0" dirty="0" smtClean="0"/>
          </a:p>
          <a:p>
            <a:r>
              <a:rPr lang="en-NZ" b="1" i="0" dirty="0" smtClean="0"/>
              <a:t>Tune in next week …</a:t>
            </a:r>
            <a:endParaRPr lang="en-NZ" b="1" i="1" dirty="0" smtClean="0"/>
          </a:p>
        </p:txBody>
      </p:sp>
      <p:sp>
        <p:nvSpPr>
          <p:cNvPr id="4" name="Slide Number Placeholder 3"/>
          <p:cNvSpPr>
            <a:spLocks noGrp="1"/>
          </p:cNvSpPr>
          <p:nvPr>
            <p:ph type="sldNum" sz="quarter" idx="10"/>
          </p:nvPr>
        </p:nvSpPr>
        <p:spPr/>
        <p:txBody>
          <a:bodyPr/>
          <a:lstStyle/>
          <a:p>
            <a:fld id="{2D5B0DD3-671D-4D25-A67B-3FA930265F6E}" type="slidenum">
              <a:rPr lang="en-NZ" smtClean="0"/>
            </a:fld>
            <a:endParaRPr lang="en-N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Ezra tells us that </a:t>
            </a:r>
            <a:r>
              <a:rPr lang="en-NZ" sz="1200" b="0" i="0" kern="1200" dirty="0" smtClean="0">
                <a:solidFill>
                  <a:schemeClr val="tx1"/>
                </a:solidFill>
                <a:effectLst/>
                <a:latin typeface="+mn-lt"/>
                <a:ea typeface="+mn-ea"/>
                <a:cs typeface="+mn-cs"/>
              </a:rPr>
              <a:t>many of the older folks, who had seen the former temple, wept aloud when they saw the foundation of this temple being laid, while many others shouted for joy. No one could distinguish the sound of the shouts of joy from the sound of weeping, because the people made so much noise.</a:t>
            </a:r>
            <a:endParaRPr lang="en-NZ" sz="1200" b="0" i="0" kern="1200" dirty="0" smtClean="0">
              <a:solidFill>
                <a:schemeClr val="tx1"/>
              </a:solidFill>
              <a:effectLst/>
              <a:latin typeface="+mn-lt"/>
              <a:ea typeface="+mn-ea"/>
              <a:cs typeface="+mn-cs"/>
            </a:endParaRPr>
          </a:p>
          <a:p>
            <a:r>
              <a:rPr lang="en-NZ" sz="1200" b="1" i="0" kern="1200" dirty="0" smtClean="0">
                <a:solidFill>
                  <a:schemeClr val="tx1"/>
                </a:solidFill>
                <a:effectLst/>
                <a:latin typeface="+mn-lt"/>
                <a:ea typeface="+mn-ea"/>
                <a:cs typeface="+mn-cs"/>
              </a:rPr>
              <a:t>“The glory ...” </a:t>
            </a:r>
            <a:r>
              <a:rPr lang="en-NZ" sz="1200" b="0" i="0" kern="1200" dirty="0" smtClean="0">
                <a:solidFill>
                  <a:schemeClr val="tx1"/>
                </a:solidFill>
                <a:effectLst/>
                <a:latin typeface="+mn-lt"/>
                <a:ea typeface="+mn-ea"/>
                <a:cs typeface="+mn-cs"/>
              </a:rPr>
              <a:t>God is saying, it may look small now, but</a:t>
            </a:r>
            <a:r>
              <a:rPr lang="en-NZ" sz="1200" b="0" i="0" kern="1200" baseline="0" dirty="0" smtClean="0">
                <a:solidFill>
                  <a:schemeClr val="tx1"/>
                </a:solidFill>
                <a:effectLst/>
                <a:latin typeface="+mn-lt"/>
                <a:ea typeface="+mn-ea"/>
                <a:cs typeface="+mn-cs"/>
              </a:rPr>
              <a:t> that’s how my kingdom grows. When someone chooses me over the idols of their lives, and adjusts their lifestyle to give and serve and speak in my name, then my kingdom grows. Don’t despise the day of small beginnings. The journey of a thousand miles begins with a ….” (single step)</a:t>
            </a:r>
            <a:endParaRPr lang="en-NZ" sz="1200" b="0" i="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lang="en-NZ" sz="1200" b="1" kern="1200" dirty="0" smtClean="0">
                <a:solidFill>
                  <a:schemeClr val="tx1"/>
                </a:solidFill>
                <a:effectLst/>
                <a:latin typeface="+mn-lt"/>
                <a:ea typeface="+mn-ea"/>
                <a:cs typeface="+mn-cs"/>
              </a:rPr>
              <a:t>“I will shake</a:t>
            </a:r>
            <a:r>
              <a:rPr lang="en-NZ" sz="1200" b="1" kern="1200" baseline="0" dirty="0" smtClean="0">
                <a:solidFill>
                  <a:schemeClr val="tx1"/>
                </a:solidFill>
                <a:effectLst/>
                <a:latin typeface="+mn-lt"/>
                <a:ea typeface="+mn-ea"/>
                <a:cs typeface="+mn-cs"/>
              </a:rPr>
              <a:t> …” </a:t>
            </a:r>
            <a:r>
              <a:rPr lang="en-NZ" sz="1200" kern="1200" dirty="0" smtClean="0">
                <a:solidFill>
                  <a:schemeClr val="tx1"/>
                </a:solidFill>
                <a:effectLst/>
                <a:latin typeface="+mn-lt"/>
                <a:ea typeface="+mn-ea"/>
                <a:cs typeface="+mn-cs"/>
              </a:rPr>
              <a:t>Haggai was actually looking beyond</a:t>
            </a:r>
            <a:r>
              <a:rPr lang="en-NZ" sz="1200" kern="1200" baseline="0" dirty="0" smtClean="0">
                <a:solidFill>
                  <a:schemeClr val="tx1"/>
                </a:solidFill>
                <a:effectLst/>
                <a:latin typeface="+mn-lt"/>
                <a:ea typeface="+mn-ea"/>
                <a:cs typeface="+mn-cs"/>
              </a:rPr>
              <a:t> the earthly temple to one not made by human hands. A temple that God’s promised Messiah, the desired of nations, would come and fill with his glorious presence. The temple would be the entire world! </a:t>
            </a:r>
            <a:r>
              <a:rPr lang="en-NZ" sz="1200" kern="1200" dirty="0" smtClean="0">
                <a:solidFill>
                  <a:schemeClr val="tx1"/>
                </a:solidFill>
                <a:effectLst/>
                <a:latin typeface="+mn-lt"/>
                <a:ea typeface="+mn-ea"/>
                <a:cs typeface="+mn-cs"/>
              </a:rPr>
              <a:t>Knowing this, the discouraged remnant could take courage and finish their work. And so can we.</a:t>
            </a:r>
            <a:endParaRPr lang="en-NZ" sz="1200" kern="1200" dirty="0" smtClean="0">
              <a:solidFill>
                <a:schemeClr val="tx1"/>
              </a:solidFill>
              <a:effectLst/>
              <a:latin typeface="+mn-lt"/>
              <a:ea typeface="+mn-ea"/>
              <a:cs typeface="+mn-cs"/>
            </a:endParaRPr>
          </a:p>
          <a:p>
            <a:r>
              <a:rPr lang="en-NZ" b="1" baseline="30000" dirty="0" smtClean="0"/>
              <a:t>2 </a:t>
            </a:r>
            <a:r>
              <a:rPr lang="en-NZ" b="1" dirty="0" smtClean="0"/>
              <a:t>I saw the Holy City …</a:t>
            </a:r>
            <a:endParaRPr lang="en-NZ" b="1" dirty="0" smtClean="0"/>
          </a:p>
          <a:p>
            <a:r>
              <a:rPr lang="en-NZ" sz="1200" b="0" i="0" kern="1200" dirty="0" smtClean="0">
                <a:solidFill>
                  <a:schemeClr val="tx1"/>
                </a:solidFill>
                <a:effectLst/>
                <a:latin typeface="+mn-lt"/>
                <a:ea typeface="+mn-ea"/>
                <a:cs typeface="+mn-cs"/>
              </a:rPr>
              <a:t>Amen. Bring it on!</a:t>
            </a:r>
            <a:endParaRPr lang="en-NZ" sz="1200" b="0" i="0" kern="1200" dirty="0" smtClean="0">
              <a:solidFill>
                <a:schemeClr val="tx1"/>
              </a:solidFill>
              <a:effectLst/>
              <a:latin typeface="+mn-lt"/>
              <a:ea typeface="+mn-ea"/>
              <a:cs typeface="+mn-cs"/>
            </a:endParaRPr>
          </a:p>
          <a:p>
            <a:endParaRPr lang="en-NZ" dirty="0"/>
          </a:p>
        </p:txBody>
      </p:sp>
      <p:sp>
        <p:nvSpPr>
          <p:cNvPr id="4" name="Slide Number Placeholder 3"/>
          <p:cNvSpPr>
            <a:spLocks noGrp="1"/>
          </p:cNvSpPr>
          <p:nvPr>
            <p:ph type="sldNum" sz="quarter" idx="10"/>
          </p:nvPr>
        </p:nvSpPr>
        <p:spPr/>
        <p:txBody>
          <a:bodyPr/>
          <a:lstStyle/>
          <a:p>
            <a:fld id="{2D5B0DD3-671D-4D25-A67B-3FA930265F6E}" type="slidenum">
              <a:rPr lang="en-NZ" smtClean="0"/>
            </a:fld>
            <a:endParaRPr lang="en-N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70 years later …</a:t>
            </a:r>
            <a:endParaRPr lang="en-NZ" dirty="0" smtClean="0"/>
          </a:p>
          <a:p>
            <a:r>
              <a:rPr lang="en-NZ" sz="1200" kern="1200" dirty="0" smtClean="0">
                <a:solidFill>
                  <a:schemeClr val="tx1"/>
                </a:solidFill>
                <a:effectLst/>
                <a:latin typeface="+mn-lt"/>
                <a:ea typeface="+mn-ea"/>
                <a:cs typeface="+mn-cs"/>
              </a:rPr>
              <a:t>It had been seventy long years since the captives had seen their homeland. Most of them were too young to remember what it was like, of course, but the older ones among them could not forget–and their enthusiasm quickly spread.</a:t>
            </a:r>
            <a:endParaRPr lang="en-NZ" sz="1200" kern="1200" dirty="0" smtClean="0">
              <a:solidFill>
                <a:schemeClr val="tx1"/>
              </a:solidFill>
              <a:effectLst/>
              <a:latin typeface="+mn-lt"/>
              <a:ea typeface="+mn-ea"/>
              <a:cs typeface="+mn-cs"/>
            </a:endParaRPr>
          </a:p>
          <a:p>
            <a:r>
              <a:rPr lang="en-NZ" b="1" dirty="0" smtClean="0"/>
              <a:t>A heart-breaking … </a:t>
            </a:r>
            <a:r>
              <a:rPr lang="en-NZ" sz="1200" kern="1200" dirty="0" smtClean="0">
                <a:solidFill>
                  <a:schemeClr val="tx1"/>
                </a:solidFill>
                <a:effectLst/>
                <a:latin typeface="+mn-lt"/>
                <a:ea typeface="+mn-ea"/>
                <a:cs typeface="+mn-cs"/>
              </a:rPr>
              <a:t>Not only had Nebuchadnezzar levelled the city of Jerusalem, but he had also completely destroyed the glorious structure that had once been Solomon’s temple.</a:t>
            </a:r>
            <a:endParaRPr lang="en-NZ" sz="1200" kern="1200" dirty="0" smtClean="0">
              <a:solidFill>
                <a:schemeClr val="tx1"/>
              </a:solidFill>
              <a:effectLst/>
              <a:latin typeface="+mn-lt"/>
              <a:ea typeface="+mn-ea"/>
              <a:cs typeface="+mn-cs"/>
            </a:endParaRPr>
          </a:p>
          <a:p>
            <a:r>
              <a:rPr lang="en-NZ" b="1" dirty="0" smtClean="0"/>
              <a:t>Construction</a:t>
            </a:r>
            <a:r>
              <a:rPr lang="en-NZ" b="1" baseline="0" dirty="0" smtClean="0"/>
              <a:t> begins … </a:t>
            </a:r>
            <a:r>
              <a:rPr lang="en-NZ" sz="1200" kern="1200" dirty="0" smtClean="0">
                <a:solidFill>
                  <a:schemeClr val="tx1"/>
                </a:solidFill>
                <a:effectLst/>
                <a:latin typeface="+mn-lt"/>
                <a:ea typeface="+mn-ea"/>
                <a:cs typeface="+mn-cs"/>
              </a:rPr>
              <a:t>But they were back, and they had work to do. So the people began the long, arduous task of constructing a new temple, a house where God’s presence could dwell. The foundation was soon laid and an emotional celebration followed (Ezra 3:10–13).</a:t>
            </a:r>
            <a:endParaRPr lang="en-NZ" sz="1200" kern="1200" dirty="0" smtClean="0">
              <a:solidFill>
                <a:schemeClr val="tx1"/>
              </a:solidFill>
              <a:effectLst/>
              <a:latin typeface="+mn-lt"/>
              <a:ea typeface="+mn-ea"/>
              <a:cs typeface="+mn-cs"/>
            </a:endParaRPr>
          </a:p>
          <a:p>
            <a:r>
              <a:rPr lang="en-NZ" sz="1200" b="1" kern="1200" dirty="0" smtClean="0">
                <a:solidFill>
                  <a:schemeClr val="tx1"/>
                </a:solidFill>
                <a:effectLst/>
                <a:latin typeface="+mn-lt"/>
                <a:ea typeface="+mn-ea"/>
                <a:cs typeface="+mn-cs"/>
              </a:rPr>
              <a:t>Opposition</a:t>
            </a:r>
            <a:r>
              <a:rPr lang="en-NZ" sz="1200" kern="1200" dirty="0" smtClean="0">
                <a:solidFill>
                  <a:schemeClr val="tx1"/>
                </a:solidFill>
                <a:effectLst/>
                <a:latin typeface="+mn-lt"/>
                <a:ea typeface="+mn-ea"/>
                <a:cs typeface="+mn-cs"/>
              </a:rPr>
              <a:t> </a:t>
            </a:r>
            <a:r>
              <a:rPr lang="en-NZ" sz="1200" kern="1200" dirty="0" smtClean="0">
                <a:solidFill>
                  <a:schemeClr val="tx1"/>
                </a:solidFill>
                <a:effectLst/>
                <a:latin typeface="+mn-lt"/>
                <a:ea typeface="+mn-ea"/>
                <a:cs typeface="+mn-cs"/>
              </a:rPr>
              <a:t>But before long the newly returned remnant met with opposition. The surrounding people–who were Samaritans–rose up against them and hampered the work (Ezra 4:1–5). Although the threat passed, the work did not resume.</a:t>
            </a:r>
            <a:endParaRPr lang="en-NZ" sz="1200" kern="1200" dirty="0" smtClean="0">
              <a:solidFill>
                <a:schemeClr val="tx1"/>
              </a:solidFill>
              <a:effectLst/>
              <a:latin typeface="+mn-lt"/>
              <a:ea typeface="+mn-ea"/>
              <a:cs typeface="+mn-cs"/>
            </a:endParaRPr>
          </a:p>
          <a:p>
            <a:r>
              <a:rPr lang="en-NZ" b="1" dirty="0" smtClean="0"/>
              <a:t>16 years</a:t>
            </a:r>
            <a:r>
              <a:rPr lang="en-NZ" b="1" baseline="0" dirty="0" smtClean="0"/>
              <a:t> … </a:t>
            </a:r>
            <a:r>
              <a:rPr lang="en-NZ" sz="1200" kern="1200" dirty="0" smtClean="0">
                <a:solidFill>
                  <a:schemeClr val="tx1"/>
                </a:solidFill>
                <a:effectLst/>
                <a:latin typeface="+mn-lt"/>
                <a:ea typeface="+mn-ea"/>
                <a:cs typeface="+mn-cs"/>
              </a:rPr>
              <a:t>he “new” </a:t>
            </a:r>
            <a:r>
              <a:rPr lang="en-NZ" sz="1200" kern="1200" dirty="0" err="1" smtClean="0">
                <a:solidFill>
                  <a:schemeClr val="tx1"/>
                </a:solidFill>
                <a:effectLst/>
                <a:latin typeface="+mn-lt"/>
                <a:ea typeface="+mn-ea"/>
                <a:cs typeface="+mn-cs"/>
              </a:rPr>
              <a:t>mangere</a:t>
            </a:r>
            <a:r>
              <a:rPr lang="en-NZ" sz="1200" kern="1200" baseline="0" dirty="0" smtClean="0">
                <a:solidFill>
                  <a:schemeClr val="tx1"/>
                </a:solidFill>
                <a:effectLst/>
                <a:latin typeface="+mn-lt"/>
                <a:ea typeface="+mn-ea"/>
                <a:cs typeface="+mn-cs"/>
              </a:rPr>
              <a:t> bridge construction was on hold for 2.5 years due to industrial action. This stop-work situation lasted for 16 years! What got them going again? That’s what this little book is about.</a:t>
            </a:r>
            <a:endParaRPr lang="en-NZ" sz="1200" kern="1200" baseline="0" dirty="0" smtClean="0">
              <a:solidFill>
                <a:schemeClr val="tx1"/>
              </a:solidFill>
              <a:effectLst/>
              <a:latin typeface="+mn-lt"/>
              <a:ea typeface="+mn-ea"/>
              <a:cs typeface="+mn-cs"/>
            </a:endParaRPr>
          </a:p>
          <a:p>
            <a:endParaRPr lang="en-NZ"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D5B0DD3-671D-4D25-A67B-3FA930265F6E}" type="slidenum">
              <a:rPr lang="en-NZ" smtClean="0"/>
            </a:fld>
            <a:endParaRPr lang="en-N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“Now’s not a good time” Ever said that? Love to have you over but we’ve got a lot of things on a the</a:t>
            </a:r>
            <a:r>
              <a:rPr lang="en-NZ" baseline="0" dirty="0" smtClean="0"/>
              <a:t> moment. How about November? Or – yes, I’d like to join your home group, once the kids have left home. They’re 3 and 5 now so it may be a while.</a:t>
            </a:r>
            <a:endParaRPr lang="en-NZ" baseline="0" dirty="0" smtClean="0"/>
          </a:p>
          <a:p>
            <a:r>
              <a:rPr lang="en-NZ" baseline="0" dirty="0" smtClean="0"/>
              <a:t>Now, some excuses are very valid. I’m between jobs at the moment. Can we fix the shared driveway once my situation improves?</a:t>
            </a:r>
            <a:endParaRPr lang="en-NZ" baseline="0" dirty="0" smtClean="0"/>
          </a:p>
          <a:p>
            <a:r>
              <a:rPr lang="en-NZ" baseline="0" dirty="0" smtClean="0"/>
              <a:t>But the excuses of this little remnant had run out.</a:t>
            </a:r>
            <a:endParaRPr lang="en-NZ" baseline="0" dirty="0" smtClean="0"/>
          </a:p>
          <a:p>
            <a:r>
              <a:rPr lang="en-NZ" baseline="0" dirty="0" smtClean="0"/>
              <a:t>Haggai tells it short and sharp: </a:t>
            </a:r>
            <a:r>
              <a:rPr lang="en-NZ" b="1" dirty="0" smtClean="0"/>
              <a:t>520 BC …</a:t>
            </a:r>
            <a:endParaRPr lang="en-NZ" b="1" dirty="0" smtClean="0"/>
          </a:p>
          <a:p>
            <a:r>
              <a:rPr lang="en-NZ" b="0" baseline="0" dirty="0" smtClean="0"/>
              <a:t>If the building industry is such dire straits, why are you somehow able to build your own places?</a:t>
            </a:r>
            <a:endParaRPr lang="en-NZ" b="0" baseline="0" dirty="0" smtClean="0"/>
          </a:p>
          <a:p>
            <a:pPr marL="0" marR="0" lvl="0" indent="0" algn="l" defTabSz="914400" rtl="0" eaLnBrk="1" fontAlgn="auto" latinLnBrk="0" hangingPunct="1">
              <a:lnSpc>
                <a:spcPct val="100000"/>
              </a:lnSpc>
              <a:spcBef>
                <a:spcPts val="0"/>
              </a:spcBef>
              <a:spcAft>
                <a:spcPts val="0"/>
              </a:spcAft>
              <a:buClrTx/>
              <a:buSzTx/>
              <a:buFontTx/>
              <a:buNone/>
              <a:defRPr/>
            </a:pPr>
            <a:r>
              <a:rPr lang="en-NZ" b="1" dirty="0" smtClean="0"/>
              <a:t>Notice the contrast </a:t>
            </a:r>
            <a:r>
              <a:rPr lang="en-NZ" dirty="0" smtClean="0"/>
              <a:t>…</a:t>
            </a:r>
            <a:r>
              <a:rPr lang="en-NZ" baseline="0" dirty="0" smtClean="0"/>
              <a:t> they used their timber supplies for their panelled houses instead of the temple. Oops!</a:t>
            </a:r>
            <a:endParaRPr lang="en-NZ"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lang="en-NZ" b="1" dirty="0" smtClean="0"/>
              <a:t>Panelled” or “roofed”</a:t>
            </a:r>
            <a:r>
              <a:rPr lang="en-NZ" dirty="0" smtClean="0"/>
              <a:t>? T</a:t>
            </a:r>
            <a:r>
              <a:rPr lang="en-NZ" sz="1200" kern="1200" dirty="0" smtClean="0">
                <a:solidFill>
                  <a:schemeClr val="tx1"/>
                </a:solidFill>
                <a:effectLst/>
                <a:latin typeface="+mn-lt"/>
                <a:ea typeface="+mn-ea"/>
                <a:cs typeface="+mn-cs"/>
              </a:rPr>
              <a:t>he word translated “panelled” here</a:t>
            </a:r>
            <a:r>
              <a:rPr lang="en-NZ" sz="1200" kern="1200" baseline="0" dirty="0" smtClean="0">
                <a:solidFill>
                  <a:schemeClr val="tx1"/>
                </a:solidFill>
                <a:effectLst/>
                <a:latin typeface="+mn-lt"/>
                <a:ea typeface="+mn-ea"/>
                <a:cs typeface="+mn-cs"/>
              </a:rPr>
              <a:t> </a:t>
            </a:r>
            <a:r>
              <a:rPr lang="en-NZ" sz="1200" kern="1200" dirty="0" smtClean="0">
                <a:solidFill>
                  <a:schemeClr val="tx1"/>
                </a:solidFill>
                <a:effectLst/>
                <a:latin typeface="+mn-lt"/>
                <a:ea typeface="+mn-ea"/>
                <a:cs typeface="+mn-cs"/>
              </a:rPr>
              <a:t>can also be rendered “roofed.” If the word is “roofed,” the contrast is between completion and incompletion. If the word is “panelled,” the contrast is between luxury and austerity. If you look at the context of the chapter, it seems</a:t>
            </a:r>
            <a:r>
              <a:rPr lang="en-NZ" sz="1200" kern="1200" baseline="0" dirty="0" smtClean="0">
                <a:solidFill>
                  <a:schemeClr val="tx1"/>
                </a:solidFill>
                <a:effectLst/>
                <a:latin typeface="+mn-lt"/>
                <a:ea typeface="+mn-ea"/>
                <a:cs typeface="+mn-cs"/>
              </a:rPr>
              <a:t> like the latter is in view. </a:t>
            </a:r>
            <a:endParaRPr lang="en-NZ"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lang="en-NZ" sz="1200" b="1" kern="1200" dirty="0" smtClean="0">
                <a:solidFill>
                  <a:schemeClr val="tx1"/>
                </a:solidFill>
                <a:effectLst/>
                <a:latin typeface="+mn-lt"/>
                <a:ea typeface="+mn-ea"/>
                <a:cs typeface="+mn-cs"/>
              </a:rPr>
              <a:t>So, while the temple</a:t>
            </a:r>
            <a:r>
              <a:rPr lang="en-NZ" sz="1200" kern="1200" dirty="0" smtClean="0">
                <a:solidFill>
                  <a:schemeClr val="tx1"/>
                </a:solidFill>
                <a:effectLst/>
                <a:latin typeface="+mn-lt"/>
                <a:ea typeface="+mn-ea"/>
                <a:cs typeface="+mn-cs"/>
              </a:rPr>
              <a:t> …</a:t>
            </a:r>
            <a:endParaRPr lang="en-NZ"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lang="en-NZ" dirty="0" smtClean="0"/>
          </a:p>
          <a:p>
            <a:r>
              <a:rPr lang="en-NZ" b="0" baseline="0" dirty="0" smtClean="0"/>
              <a:t> </a:t>
            </a:r>
            <a:endParaRPr lang="en-NZ" b="0" baseline="0" dirty="0" smtClean="0"/>
          </a:p>
          <a:p>
            <a:endParaRPr lang="en-NZ" b="0" dirty="0"/>
          </a:p>
        </p:txBody>
      </p:sp>
      <p:sp>
        <p:nvSpPr>
          <p:cNvPr id="4" name="Slide Number Placeholder 3"/>
          <p:cNvSpPr>
            <a:spLocks noGrp="1"/>
          </p:cNvSpPr>
          <p:nvPr>
            <p:ph type="sldNum" sz="quarter" idx="10"/>
          </p:nvPr>
        </p:nvSpPr>
        <p:spPr/>
        <p:txBody>
          <a:bodyPr/>
          <a:lstStyle/>
          <a:p>
            <a:fld id="{2D5B0DD3-671D-4D25-A67B-3FA930265F6E}" type="slidenum">
              <a:rPr lang="en-NZ" smtClean="0"/>
            </a:fld>
            <a:endParaRPr lang="en-N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b="1" dirty="0" smtClean="0"/>
              <a:t>What’s so important …? </a:t>
            </a:r>
            <a:endParaRPr lang="en-NZ" b="1" dirty="0" smtClean="0"/>
          </a:p>
          <a:p>
            <a:r>
              <a:rPr lang="en-NZ" dirty="0" smtClean="0"/>
              <a:t>This is hugely important for the</a:t>
            </a:r>
            <a:r>
              <a:rPr lang="en-NZ" baseline="0" dirty="0" smtClean="0"/>
              <a:t> nation which was God’s own special possession. The temple was central to the reinstatement of the nation and their status as God’s people</a:t>
            </a:r>
            <a:endParaRPr lang="en-NZ" dirty="0" smtClean="0"/>
          </a:p>
          <a:p>
            <a:endParaRPr lang="en-NZ" dirty="0"/>
          </a:p>
        </p:txBody>
      </p:sp>
      <p:sp>
        <p:nvSpPr>
          <p:cNvPr id="4" name="Slide Number Placeholder 3"/>
          <p:cNvSpPr>
            <a:spLocks noGrp="1"/>
          </p:cNvSpPr>
          <p:nvPr>
            <p:ph type="sldNum" sz="quarter" idx="10"/>
          </p:nvPr>
        </p:nvSpPr>
        <p:spPr/>
        <p:txBody>
          <a:bodyPr/>
          <a:lstStyle/>
          <a:p>
            <a:fld id="{2D5B0DD3-671D-4D25-A67B-3FA930265F6E}" type="slidenum">
              <a:rPr lang="en-NZ" smtClean="0"/>
            </a:fld>
            <a:endParaRPr lang="en-N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Haggai wants to them to think</a:t>
            </a:r>
            <a:r>
              <a:rPr lang="en-NZ" baseline="0" dirty="0" smtClean="0"/>
              <a:t> about their priorities. Are they putting God first or serving their own interests?</a:t>
            </a:r>
            <a:endParaRPr lang="en-NZ" baseline="0" dirty="0" smtClean="0"/>
          </a:p>
          <a:p>
            <a:r>
              <a:rPr lang="en-NZ" baseline="0" dirty="0" smtClean="0"/>
              <a:t>That resonates for us today, doesn’t it?</a:t>
            </a:r>
            <a:endParaRPr lang="en-NZ" baseline="0" dirty="0" smtClean="0"/>
          </a:p>
          <a:p>
            <a:r>
              <a:rPr lang="en-NZ" b="1" baseline="0" dirty="0" smtClean="0"/>
              <a:t>James 4:13-14</a:t>
            </a:r>
            <a:r>
              <a:rPr lang="en-NZ" baseline="0" dirty="0" smtClean="0"/>
              <a:t>. This is a good perspective to have! My future? My plans? My life? Am I including God in our plans? Do I trust him? Am I submitting my goals to God or following my own desires or the cultural tide? What is my life anyway?</a:t>
            </a:r>
            <a:endParaRPr lang="en-NZ" baseline="0" dirty="0" smtClean="0"/>
          </a:p>
          <a:p>
            <a:r>
              <a:rPr lang="en-NZ" baseline="0" dirty="0" smtClean="0"/>
              <a:t>Deep questions!</a:t>
            </a:r>
            <a:endParaRPr lang="en-NZ" baseline="0" dirty="0" smtClean="0"/>
          </a:p>
          <a:p>
            <a:r>
              <a:rPr lang="en-NZ" dirty="0" smtClean="0"/>
              <a:t>“Give careful thought to your ways</a:t>
            </a:r>
            <a:r>
              <a:rPr lang="en-NZ" smtClean="0"/>
              <a:t>” or </a:t>
            </a:r>
            <a:r>
              <a:rPr lang="en-NZ" dirty="0" smtClean="0"/>
              <a:t>“Consider your ways” in the </a:t>
            </a:r>
            <a:r>
              <a:rPr lang="en-NZ" smtClean="0"/>
              <a:t>old KJV.</a:t>
            </a:r>
            <a:endParaRPr lang="en-NZ" baseline="0" dirty="0" smtClean="0"/>
          </a:p>
          <a:p>
            <a:endParaRPr lang="en-NZ" dirty="0"/>
          </a:p>
        </p:txBody>
      </p:sp>
      <p:sp>
        <p:nvSpPr>
          <p:cNvPr id="4" name="Slide Number Placeholder 3"/>
          <p:cNvSpPr>
            <a:spLocks noGrp="1"/>
          </p:cNvSpPr>
          <p:nvPr>
            <p:ph type="sldNum" sz="quarter" idx="10"/>
          </p:nvPr>
        </p:nvSpPr>
        <p:spPr/>
        <p:txBody>
          <a:bodyPr/>
          <a:lstStyle/>
          <a:p>
            <a:fld id="{2D5B0DD3-671D-4D25-A67B-3FA930265F6E}" type="slidenum">
              <a:rPr lang="en-NZ" smtClean="0"/>
            </a:fld>
            <a:endParaRPr lang="en-N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What Haggai is saying</a:t>
            </a:r>
            <a:r>
              <a:rPr lang="en-NZ" baseline="0" dirty="0" smtClean="0"/>
              <a:t> is that their meagre returns are a direct result of their disobedience. To understand this concept, we need to go all the way back to the 5</a:t>
            </a:r>
            <a:r>
              <a:rPr lang="en-NZ" baseline="30000" dirty="0" smtClean="0"/>
              <a:t>th</a:t>
            </a:r>
            <a:r>
              <a:rPr lang="en-NZ" baseline="0" dirty="0" smtClean="0"/>
              <a:t> book of Moses: Deuteronomy.</a:t>
            </a:r>
            <a:endParaRPr lang="en-NZ" baseline="0" dirty="0" smtClean="0"/>
          </a:p>
          <a:p>
            <a:r>
              <a:rPr lang="en-NZ" baseline="0" dirty="0" smtClean="0"/>
              <a:t>After Moses gave the law, he then laid out curses for breaking the law and blessing for keeping it.</a:t>
            </a:r>
            <a:endParaRPr lang="en-NZ" baseline="0" dirty="0" smtClean="0"/>
          </a:p>
          <a:p>
            <a:r>
              <a:rPr lang="en-NZ" b="0" baseline="30000" dirty="0" smtClean="0"/>
              <a:t>38 </a:t>
            </a:r>
            <a:r>
              <a:rPr lang="en-NZ" b="0" dirty="0" smtClean="0"/>
              <a:t>You will sow …</a:t>
            </a:r>
            <a:endParaRPr lang="en-NZ" b="0" dirty="0" smtClean="0"/>
          </a:p>
          <a:p>
            <a:r>
              <a:rPr lang="en-NZ" baseline="0" dirty="0" smtClean="0"/>
              <a:t>Sounds familiar? Haggai  is bringing people back to those commitment the people made with God way back in Moses’ time.</a:t>
            </a:r>
            <a:endParaRPr lang="en-NZ" baseline="0" dirty="0" smtClean="0"/>
          </a:p>
          <a:p>
            <a:r>
              <a:rPr lang="en-NZ" baseline="0" dirty="0" smtClean="0"/>
              <a:t>Obedience – blessing. Disobedience – </a:t>
            </a:r>
            <a:r>
              <a:rPr lang="en-NZ" b="1" baseline="0" dirty="0" smtClean="0"/>
              <a:t>cursed</a:t>
            </a:r>
            <a:r>
              <a:rPr lang="en-NZ" baseline="0" dirty="0" smtClean="0"/>
              <a:t>.</a:t>
            </a:r>
            <a:endParaRPr lang="en-NZ" baseline="0" dirty="0" smtClean="0"/>
          </a:p>
          <a:p>
            <a:endParaRPr lang="en-NZ" baseline="0" dirty="0" smtClean="0"/>
          </a:p>
          <a:p>
            <a:endParaRPr lang="en-NZ" dirty="0"/>
          </a:p>
        </p:txBody>
      </p:sp>
      <p:sp>
        <p:nvSpPr>
          <p:cNvPr id="4" name="Slide Number Placeholder 3"/>
          <p:cNvSpPr>
            <a:spLocks noGrp="1"/>
          </p:cNvSpPr>
          <p:nvPr>
            <p:ph type="sldNum" sz="quarter" idx="10"/>
          </p:nvPr>
        </p:nvSpPr>
        <p:spPr/>
        <p:txBody>
          <a:bodyPr/>
          <a:lstStyle/>
          <a:p>
            <a:fld id="{2D5B0DD3-671D-4D25-A67B-3FA930265F6E}" type="slidenum">
              <a:rPr lang="en-NZ" smtClean="0"/>
            </a:fld>
            <a:endParaRPr lang="en-N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NZ" dirty="0" smtClean="0"/>
              <a:t>Now, here’s the question for us:</a:t>
            </a:r>
            <a:r>
              <a:rPr lang="en-NZ" baseline="0" dirty="0" smtClean="0"/>
              <a:t> </a:t>
            </a:r>
            <a:r>
              <a:rPr lang="en-NZ" dirty="0" smtClean="0"/>
              <a:t>Does God deal with us in the same way?</a:t>
            </a:r>
            <a:endParaRPr lang="en-NZ" dirty="0" smtClean="0"/>
          </a:p>
          <a:p>
            <a:pPr marL="0" marR="0" lvl="0" indent="0" algn="l" defTabSz="914400" rtl="0" eaLnBrk="1" fontAlgn="auto" latinLnBrk="0" hangingPunct="1">
              <a:lnSpc>
                <a:spcPct val="100000"/>
              </a:lnSpc>
              <a:spcBef>
                <a:spcPts val="0"/>
              </a:spcBef>
              <a:spcAft>
                <a:spcPts val="0"/>
              </a:spcAft>
              <a:buClrTx/>
              <a:buSzTx/>
              <a:buFontTx/>
              <a:buNone/>
              <a:defRPr/>
            </a:pPr>
            <a:r>
              <a:rPr lang="en-NZ" dirty="0" smtClean="0"/>
              <a:t>We have to be careful here.</a:t>
            </a:r>
            <a:endParaRPr lang="en-NZ" dirty="0" smtClean="0"/>
          </a:p>
          <a:p>
            <a:pPr marL="0" marR="0" lvl="0" indent="0" algn="l" defTabSz="914400" rtl="0" eaLnBrk="1" fontAlgn="auto" latinLnBrk="0" hangingPunct="1">
              <a:lnSpc>
                <a:spcPct val="100000"/>
              </a:lnSpc>
              <a:spcBef>
                <a:spcPts val="0"/>
              </a:spcBef>
              <a:spcAft>
                <a:spcPts val="0"/>
              </a:spcAft>
              <a:buClrTx/>
              <a:buSzTx/>
              <a:buFontTx/>
              <a:buNone/>
              <a:defRPr/>
            </a:pPr>
            <a:r>
              <a:rPr lang="en-NZ" dirty="0" smtClean="0"/>
              <a:t>Prosperity theology …</a:t>
            </a:r>
            <a:endParaRPr lang="en-NZ" dirty="0" smtClean="0"/>
          </a:p>
          <a:p>
            <a:pPr marL="0" marR="0" lvl="0" indent="0" algn="l" defTabSz="914400" rtl="0" eaLnBrk="1" fontAlgn="auto" latinLnBrk="0" hangingPunct="1">
              <a:lnSpc>
                <a:spcPct val="100000"/>
              </a:lnSpc>
              <a:spcBef>
                <a:spcPts val="0"/>
              </a:spcBef>
              <a:spcAft>
                <a:spcPts val="0"/>
              </a:spcAft>
              <a:buClrTx/>
              <a:buSzTx/>
              <a:buFontTx/>
              <a:buNone/>
              <a:defRPr/>
            </a:pPr>
            <a:r>
              <a:rPr lang="en-NZ" baseline="0" dirty="0" smtClean="0"/>
              <a:t>A better way to look at it: </a:t>
            </a:r>
            <a:r>
              <a:rPr lang="en-NZ" b="1" baseline="0" dirty="0" smtClean="0"/>
              <a:t>Discipline</a:t>
            </a:r>
            <a:r>
              <a:rPr lang="en-NZ" baseline="0" dirty="0" smtClean="0"/>
              <a:t> and Character formation</a:t>
            </a:r>
            <a:endParaRPr lang="en-NZ" baseline="0" dirty="0" smtClean="0"/>
          </a:p>
          <a:p>
            <a:pPr marL="0" marR="0" lvl="0" indent="0" algn="l" defTabSz="914400" rtl="0" eaLnBrk="1" fontAlgn="auto" latinLnBrk="0" hangingPunct="1">
              <a:lnSpc>
                <a:spcPct val="100000"/>
              </a:lnSpc>
              <a:spcBef>
                <a:spcPts val="0"/>
              </a:spcBef>
              <a:spcAft>
                <a:spcPts val="0"/>
              </a:spcAft>
              <a:buClrTx/>
              <a:buSzTx/>
              <a:buFontTx/>
              <a:buNone/>
              <a:defRPr/>
            </a:pPr>
            <a:r>
              <a:rPr lang="en-NZ" baseline="0" dirty="0" smtClean="0"/>
              <a:t>Sometimes God allows things to happen because he has a bigger agenda in mind. Occasionally he gives us a clue what that is!</a:t>
            </a:r>
            <a:endParaRPr lang="en-NZ" baseline="0" dirty="0" smtClean="0"/>
          </a:p>
          <a:p>
            <a:pPr marL="0" marR="0" lvl="0" indent="0" algn="l" defTabSz="914400" rtl="0" eaLnBrk="1" fontAlgn="auto" latinLnBrk="0" hangingPunct="1">
              <a:lnSpc>
                <a:spcPct val="100000"/>
              </a:lnSpc>
              <a:spcBef>
                <a:spcPts val="0"/>
              </a:spcBef>
              <a:spcAft>
                <a:spcPts val="0"/>
              </a:spcAft>
              <a:buClrTx/>
              <a:buSzTx/>
              <a:buFontTx/>
              <a:buNone/>
              <a:defRPr/>
            </a:pPr>
            <a:r>
              <a:rPr lang="en-NZ" baseline="0" dirty="0" smtClean="0"/>
              <a:t>My own experience of finding myself surplus to requirements in my previous church motivated me to reassess what it was I was designed and called to do … I had to consider my ways and what was important to me. </a:t>
            </a:r>
            <a:r>
              <a:rPr lang="en-NZ" baseline="0" dirty="0" err="1" smtClean="0"/>
              <a:t>Crusing</a:t>
            </a:r>
            <a:r>
              <a:rPr lang="en-NZ" baseline="0" dirty="0" smtClean="0"/>
              <a:t> </a:t>
            </a:r>
            <a:r>
              <a:rPr lang="en-NZ" baseline="0" dirty="0" err="1" smtClean="0"/>
              <a:t>laong</a:t>
            </a:r>
            <a:r>
              <a:rPr lang="en-NZ" baseline="0" dirty="0" smtClean="0"/>
              <a:t> in the same comfy situation would not have prompted as much soul-searching! I know others have had that “jolt” that “halts” you in your tracks.</a:t>
            </a:r>
            <a:endParaRPr lang="en-NZ" baseline="0" dirty="0" smtClean="0"/>
          </a:p>
          <a:p>
            <a:pPr marL="0" marR="0" lvl="0" indent="0" algn="l" defTabSz="914400" rtl="0" eaLnBrk="1" fontAlgn="auto" latinLnBrk="0" hangingPunct="1">
              <a:lnSpc>
                <a:spcPct val="100000"/>
              </a:lnSpc>
              <a:spcBef>
                <a:spcPts val="0"/>
              </a:spcBef>
              <a:spcAft>
                <a:spcPts val="0"/>
              </a:spcAft>
              <a:buClrTx/>
              <a:buSzTx/>
              <a:buFontTx/>
              <a:buNone/>
              <a:defRPr/>
            </a:pPr>
            <a:endParaRPr lang="en-NZ" dirty="0" smtClean="0"/>
          </a:p>
          <a:p>
            <a:endParaRPr lang="en-NZ" dirty="0"/>
          </a:p>
        </p:txBody>
      </p:sp>
      <p:sp>
        <p:nvSpPr>
          <p:cNvPr id="4" name="Slide Number Placeholder 3"/>
          <p:cNvSpPr>
            <a:spLocks noGrp="1"/>
          </p:cNvSpPr>
          <p:nvPr>
            <p:ph type="sldNum" sz="quarter" idx="10"/>
          </p:nvPr>
        </p:nvSpPr>
        <p:spPr/>
        <p:txBody>
          <a:bodyPr/>
          <a:lstStyle/>
          <a:p>
            <a:fld id="{2D5B0DD3-671D-4D25-A67B-3FA930265F6E}" type="slidenum">
              <a:rPr lang="en-NZ" smtClean="0"/>
            </a:fld>
            <a:endParaRPr lang="en-N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23 days after Haggai delivered his rebuke, they resumed the work.</a:t>
            </a:r>
            <a:endParaRPr lang="en-NZ" dirty="0" smtClean="0"/>
          </a:p>
        </p:txBody>
      </p:sp>
      <p:sp>
        <p:nvSpPr>
          <p:cNvPr id="4" name="Slide Number Placeholder 3"/>
          <p:cNvSpPr>
            <a:spLocks noGrp="1"/>
          </p:cNvSpPr>
          <p:nvPr>
            <p:ph type="sldNum" sz="quarter" idx="10"/>
          </p:nvPr>
        </p:nvSpPr>
        <p:spPr/>
        <p:txBody>
          <a:bodyPr/>
          <a:lstStyle/>
          <a:p>
            <a:fld id="{2D5B0DD3-671D-4D25-A67B-3FA930265F6E}" type="slidenum">
              <a:rPr lang="en-NZ" smtClean="0"/>
            </a:fld>
            <a:endParaRPr lang="en-N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NZ" dirty="0" smtClean="0"/>
              <a:t>Recall David and the people as they prepared the</a:t>
            </a:r>
            <a:r>
              <a:rPr lang="en-NZ" baseline="0" dirty="0" smtClean="0"/>
              <a:t> materials for the original temple. (</a:t>
            </a:r>
            <a:r>
              <a:rPr lang="en-NZ" sz="1200" kern="1200" dirty="0" smtClean="0">
                <a:solidFill>
                  <a:schemeClr val="tx1"/>
                </a:solidFill>
                <a:effectLst/>
                <a:latin typeface="+mn-lt"/>
                <a:ea typeface="+mn-ea"/>
                <a:cs typeface="+mn-cs"/>
              </a:rPr>
              <a:t>The people rejoiced at the willing response of their leaders, for they had given freely and wholeheartedly to the Lord…)</a:t>
            </a:r>
            <a:endParaRPr lang="en-NZ"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lang="en-NZ" sz="1200" kern="1200" dirty="0" smtClean="0">
                <a:solidFill>
                  <a:schemeClr val="tx1"/>
                </a:solidFill>
                <a:effectLst/>
                <a:latin typeface="+mn-lt"/>
                <a:ea typeface="+mn-ea"/>
                <a:cs typeface="+mn-cs"/>
              </a:rPr>
              <a:t>The temple was completed in four years of</a:t>
            </a:r>
            <a:r>
              <a:rPr lang="en-NZ" sz="1200" kern="1200" baseline="0" dirty="0" smtClean="0">
                <a:solidFill>
                  <a:schemeClr val="tx1"/>
                </a:solidFill>
                <a:effectLst/>
                <a:latin typeface="+mn-lt"/>
                <a:ea typeface="+mn-ea"/>
                <a:cs typeface="+mn-cs"/>
              </a:rPr>
              <a:t> hard work. Not a lot of cranes and bulldozers available in 520BC! But they did it.</a:t>
            </a:r>
            <a:endParaRPr lang="en-NZ"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lang="en-NZ" sz="1200" kern="1200" baseline="0" dirty="0" smtClean="0">
                <a:solidFill>
                  <a:schemeClr val="tx1"/>
                </a:solidFill>
                <a:effectLst/>
                <a:latin typeface="+mn-lt"/>
                <a:ea typeface="+mn-ea"/>
                <a:cs typeface="+mn-cs"/>
              </a:rPr>
              <a:t>P.O.P.T.A.R.T. (test and prize)</a:t>
            </a:r>
            <a:endParaRPr lang="en-NZ"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D5B0DD3-671D-4D25-A67B-3FA930265F6E}" type="slidenum">
              <a:rPr lang="en-NZ" smtClean="0"/>
            </a:fld>
            <a:endParaRPr lang="en-N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519F8D8-C5B1-4CE9-9403-B043283550E7}" type="datetimeFigureOut">
              <a:rPr lang="en-NZ" smtClean="0"/>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04E04F8-5655-4553-A36A-3DFAFF7DB820}" type="slidenum">
              <a:rPr lang="en-NZ" smtClean="0"/>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4519F8D8-C5B1-4CE9-9403-B043283550E7}" type="datetimeFigureOut">
              <a:rPr lang="en-NZ" smtClean="0"/>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04E04F8-5655-4553-A36A-3DFAFF7DB820}" type="slidenum">
              <a:rPr lang="en-NZ" smtClean="0"/>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4519F8D8-C5B1-4CE9-9403-B043283550E7}" type="datetimeFigureOut">
              <a:rPr lang="en-NZ" smtClean="0"/>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04E04F8-5655-4553-A36A-3DFAFF7DB820}" type="slidenum">
              <a:rPr lang="en-NZ" smtClean="0"/>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4519F8D8-C5B1-4CE9-9403-B043283550E7}" type="datetimeFigureOut">
              <a:rPr lang="en-NZ" smtClean="0"/>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04E04F8-5655-4553-A36A-3DFAFF7DB820}" type="slidenum">
              <a:rPr lang="en-NZ" smtClean="0"/>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4519F8D8-C5B1-4CE9-9403-B043283550E7}" type="datetimeFigureOut">
              <a:rPr lang="en-NZ" smtClean="0"/>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04E04F8-5655-4553-A36A-3DFAFF7DB820}" type="slidenum">
              <a:rPr lang="en-NZ" smtClean="0"/>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Date Placeholder 4"/>
          <p:cNvSpPr>
            <a:spLocks noGrp="1"/>
          </p:cNvSpPr>
          <p:nvPr>
            <p:ph type="dt" sz="half" idx="10"/>
          </p:nvPr>
        </p:nvSpPr>
        <p:spPr/>
        <p:txBody>
          <a:bodyPr/>
          <a:lstStyle/>
          <a:p>
            <a:fld id="{4519F8D8-C5B1-4CE9-9403-B043283550E7}" type="datetimeFigureOut">
              <a:rPr lang="en-NZ" smtClean="0"/>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E04E04F8-5655-4553-A36A-3DFAFF7DB820}" type="slidenum">
              <a:rPr lang="en-NZ" smtClean="0"/>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Date Placeholder 6"/>
          <p:cNvSpPr>
            <a:spLocks noGrp="1"/>
          </p:cNvSpPr>
          <p:nvPr>
            <p:ph type="dt" sz="half" idx="10"/>
          </p:nvPr>
        </p:nvSpPr>
        <p:spPr/>
        <p:txBody>
          <a:bodyPr/>
          <a:lstStyle/>
          <a:p>
            <a:fld id="{4519F8D8-C5B1-4CE9-9403-B043283550E7}" type="datetimeFigureOut">
              <a:rPr lang="en-NZ" smtClean="0"/>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E04E04F8-5655-4553-A36A-3DFAFF7DB820}" type="slidenum">
              <a:rPr lang="en-NZ" smtClean="0"/>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519F8D8-C5B1-4CE9-9403-B043283550E7}" type="datetimeFigureOut">
              <a:rPr lang="en-NZ" smtClean="0"/>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E04E04F8-5655-4553-A36A-3DFAFF7DB820}" type="slidenum">
              <a:rPr lang="en-NZ" smtClean="0"/>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19F8D8-C5B1-4CE9-9403-B043283550E7}" type="datetimeFigureOut">
              <a:rPr lang="en-NZ" smtClean="0"/>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E04E04F8-5655-4553-A36A-3DFAFF7DB820}" type="slidenum">
              <a:rPr lang="en-NZ" smtClean="0"/>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519F8D8-C5B1-4CE9-9403-B043283550E7}" type="datetimeFigureOut">
              <a:rPr lang="en-NZ" smtClean="0"/>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E04E04F8-5655-4553-A36A-3DFAFF7DB820}" type="slidenum">
              <a:rPr lang="en-NZ" smtClean="0"/>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519F8D8-C5B1-4CE9-9403-B043283550E7}" type="datetimeFigureOut">
              <a:rPr lang="en-NZ" smtClean="0"/>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E04E04F8-5655-4553-A36A-3DFAFF7DB820}" type="slidenum">
              <a:rPr lang="en-NZ" smtClean="0"/>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19F8D8-C5B1-4CE9-9403-B043283550E7}" type="datetimeFigureOut">
              <a:rPr lang="en-NZ" smtClean="0"/>
            </a:fld>
            <a:endParaRPr lang="en-N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4E04F8-5655-4553-A36A-3DFAFF7DB820}" type="slidenum">
              <a:rPr lang="en-NZ" smtClean="0"/>
            </a:fld>
            <a:endParaRPr lang="en-NZ"/>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5850384"/>
            <a:ext cx="9144000" cy="736846"/>
          </a:xfrm>
        </p:spPr>
        <p:txBody>
          <a:bodyPr>
            <a:normAutofit/>
          </a:bodyPr>
          <a:lstStyle/>
          <a:p>
            <a:r>
              <a:rPr lang="en-NZ" sz="3200" dirty="0" smtClean="0"/>
              <a:t>Haggai 1:1-6,12-2:9</a:t>
            </a:r>
            <a:endParaRPr lang="en-NZ" sz="3200" dirty="0"/>
          </a:p>
        </p:txBody>
      </p:sp>
      <p:pic>
        <p:nvPicPr>
          <p:cNvPr id="4" name="Picture 3"/>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704513" y="191145"/>
            <a:ext cx="8602462" cy="537761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DA65"/>
                </a:solidFill>
              </a:rPr>
              <a:t>How does this apply to us today?</a:t>
            </a:r>
            <a:endParaRPr lang="en-NZ" dirty="0">
              <a:solidFill>
                <a:srgbClr val="FFDA65"/>
              </a:solidFill>
            </a:endParaRPr>
          </a:p>
        </p:txBody>
      </p:sp>
      <p:sp>
        <p:nvSpPr>
          <p:cNvPr id="3" name="Content Placeholder 2"/>
          <p:cNvSpPr>
            <a:spLocks noGrp="1"/>
          </p:cNvSpPr>
          <p:nvPr>
            <p:ph idx="1"/>
          </p:nvPr>
        </p:nvSpPr>
        <p:spPr>
          <a:xfrm>
            <a:off x="838200" y="1825625"/>
            <a:ext cx="10515600" cy="4752728"/>
          </a:xfrm>
        </p:spPr>
        <p:txBody>
          <a:bodyPr>
            <a:normAutofit/>
          </a:bodyPr>
          <a:lstStyle/>
          <a:p>
            <a:pPr marL="514350" indent="-514350">
              <a:buFont typeface="+mj-lt"/>
              <a:buAutoNum type="arabicPeriod"/>
            </a:pPr>
            <a:r>
              <a:rPr lang="en-NZ" dirty="0" smtClean="0"/>
              <a:t>We have bought into the secular consumerist myth. </a:t>
            </a:r>
            <a:endParaRPr lang="en-NZ" dirty="0" smtClean="0"/>
          </a:p>
          <a:p>
            <a:pPr lvl="1"/>
            <a:r>
              <a:rPr lang="en-NZ" dirty="0" smtClean="0"/>
              <a:t>If we can just find the right soulmate, meaningful career, enjoyable experiences, material things or the exercise of self-expression, our lives can be filled with pleasure and meaning.</a:t>
            </a:r>
            <a:endParaRPr lang="en-NZ" dirty="0" smtClean="0"/>
          </a:p>
          <a:p>
            <a:pPr marL="514350" indent="-514350">
              <a:buFont typeface="+mj-lt"/>
              <a:buAutoNum type="arabicPeriod"/>
            </a:pPr>
            <a:r>
              <a:rPr lang="en-NZ" dirty="0" smtClean="0"/>
              <a:t>The reality is not living up to the hype</a:t>
            </a:r>
            <a:endParaRPr lang="en-NZ" dirty="0" smtClean="0"/>
          </a:p>
          <a:p>
            <a:pPr lvl="1"/>
            <a:r>
              <a:rPr lang="en-NZ" i="1" dirty="0" smtClean="0"/>
              <a:t>“We have endless opportunities to pursue pleasure and our desires, yet so many of us are miserable and anxious. We can traverse geography, time and space, yet loneliness is growing. Silicon Valley’s promises that a world connected by social media will be a better, more tolerant world now look ridiculous. The assurances that a globalised world will be a fairer, more peaceful and prosperous place seem shaky. These failed promises are fuelling a growing sense of dissatisfaction.”</a:t>
            </a:r>
            <a:endParaRPr lang="en-NZ" i="1" dirty="0" smtClean="0"/>
          </a:p>
          <a:p>
            <a:pPr lvl="2" algn="r"/>
            <a:r>
              <a:rPr lang="en-NZ" dirty="0" smtClean="0"/>
              <a:t>Mark Sayers, Reappearing Church</a:t>
            </a:r>
            <a:endParaRPr lang="en-N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DA65"/>
                </a:solidFill>
              </a:rPr>
              <a:t>How does this apply to us today?</a:t>
            </a:r>
            <a:endParaRPr lang="en-NZ" dirty="0">
              <a:solidFill>
                <a:srgbClr val="FFDA65"/>
              </a:solidFill>
            </a:endParaRPr>
          </a:p>
        </p:txBody>
      </p:sp>
      <p:sp>
        <p:nvSpPr>
          <p:cNvPr id="3" name="Content Placeholder 2"/>
          <p:cNvSpPr>
            <a:spLocks noGrp="1"/>
          </p:cNvSpPr>
          <p:nvPr>
            <p:ph idx="1"/>
          </p:nvPr>
        </p:nvSpPr>
        <p:spPr/>
        <p:txBody>
          <a:bodyPr/>
          <a:lstStyle/>
          <a:p>
            <a:r>
              <a:rPr lang="en-NZ" dirty="0" smtClean="0"/>
              <a:t>3. We must consider our ways</a:t>
            </a:r>
            <a:endParaRPr lang="en-NZ" dirty="0" smtClean="0"/>
          </a:p>
          <a:p>
            <a:pPr lvl="1"/>
            <a:r>
              <a:rPr lang="en-NZ" i="1" dirty="0"/>
              <a:t>“The human heart takes good things like a successful career, love, material possessions, even family, and turns them into ultimate things. Our hearts deify them as the </a:t>
            </a:r>
            <a:r>
              <a:rPr lang="en-NZ" i="1" dirty="0" smtClean="0"/>
              <a:t>centre </a:t>
            </a:r>
            <a:r>
              <a:rPr lang="en-NZ" i="1" dirty="0"/>
              <a:t>of our lives, because, we think, they can give us significance and security, safety and </a:t>
            </a:r>
            <a:r>
              <a:rPr lang="en-NZ" i="1" dirty="0" smtClean="0"/>
              <a:t>fulfilment</a:t>
            </a:r>
            <a:r>
              <a:rPr lang="en-NZ" i="1" dirty="0"/>
              <a:t>, if we attain them.” </a:t>
            </a:r>
            <a:endParaRPr lang="en-NZ" i="1" dirty="0" smtClean="0"/>
          </a:p>
          <a:p>
            <a:pPr lvl="2" algn="r"/>
            <a:r>
              <a:rPr lang="en-NZ" dirty="0" smtClean="0"/>
              <a:t>Tim Keller, Counterfeit Gods</a:t>
            </a:r>
            <a:endParaRPr lang="en-NZ" dirty="0" smtClean="0"/>
          </a:p>
          <a:p>
            <a:pPr lvl="2" algn="r"/>
            <a:endParaRPr lang="en-NZ" dirty="0" smtClean="0"/>
          </a:p>
          <a:p>
            <a:pPr lvl="1"/>
            <a:r>
              <a:rPr lang="en-NZ" i="1" dirty="0"/>
              <a:t>‘My people have committed two sins: They have forsaken me, the spring of living water, and have dug their own cisterns, broken cisterns that cannot hold water</a:t>
            </a:r>
            <a:r>
              <a:rPr lang="en-NZ" i="1" dirty="0" smtClean="0"/>
              <a:t>.</a:t>
            </a:r>
            <a:endParaRPr lang="en-NZ" i="1" dirty="0" smtClean="0"/>
          </a:p>
          <a:p>
            <a:pPr lvl="2" algn="r"/>
            <a:r>
              <a:rPr lang="en-NZ" dirty="0" smtClean="0"/>
              <a:t>Jeremiah 2:13</a:t>
            </a:r>
            <a:endParaRPr lang="en-N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DA65"/>
                </a:solidFill>
              </a:rPr>
              <a:t>How does this apply to us today?</a:t>
            </a:r>
            <a:endParaRPr lang="en-NZ" dirty="0">
              <a:solidFill>
                <a:srgbClr val="FFDA65"/>
              </a:solidFill>
            </a:endParaRPr>
          </a:p>
        </p:txBody>
      </p:sp>
      <p:sp>
        <p:nvSpPr>
          <p:cNvPr id="3" name="Content Placeholder 2"/>
          <p:cNvSpPr>
            <a:spLocks noGrp="1"/>
          </p:cNvSpPr>
          <p:nvPr>
            <p:ph idx="1"/>
          </p:nvPr>
        </p:nvSpPr>
        <p:spPr>
          <a:xfrm>
            <a:off x="838200" y="1825624"/>
            <a:ext cx="10515600" cy="4743851"/>
          </a:xfrm>
        </p:spPr>
        <p:txBody>
          <a:bodyPr>
            <a:normAutofit/>
          </a:bodyPr>
          <a:lstStyle/>
          <a:p>
            <a:pPr marL="514350" indent="-514350">
              <a:buFont typeface="+mj-lt"/>
              <a:buAutoNum type="arabicPeriod" startAt="4"/>
            </a:pPr>
            <a:r>
              <a:rPr lang="en-NZ" dirty="0" smtClean="0"/>
              <a:t>And recommit ourselves to the Lord</a:t>
            </a:r>
            <a:endParaRPr lang="en-NZ" dirty="0" smtClean="0"/>
          </a:p>
          <a:p>
            <a:pPr lvl="1"/>
            <a:r>
              <a:rPr lang="en-NZ" i="1" dirty="0"/>
              <a:t>“You’re blessed when you’re at the end of your rope. With less of you there is more of God and his rule</a:t>
            </a:r>
            <a:r>
              <a:rPr lang="en-NZ" i="1" dirty="0" smtClean="0"/>
              <a:t>.”</a:t>
            </a:r>
            <a:endParaRPr lang="en-NZ" i="1" dirty="0" smtClean="0"/>
          </a:p>
          <a:p>
            <a:pPr lvl="2" algn="r"/>
            <a:r>
              <a:rPr lang="en-NZ" dirty="0" smtClean="0"/>
              <a:t>Matthew </a:t>
            </a:r>
            <a:r>
              <a:rPr lang="en-NZ" dirty="0"/>
              <a:t>5:3 (The Message</a:t>
            </a:r>
            <a:r>
              <a:rPr lang="en-NZ" dirty="0" smtClean="0"/>
              <a:t>)</a:t>
            </a:r>
            <a:endParaRPr lang="en-NZ" dirty="0" smtClean="0"/>
          </a:p>
          <a:p>
            <a:pPr lvl="1"/>
            <a:r>
              <a:rPr lang="en-NZ" dirty="0" smtClean="0"/>
              <a:t>Dimensions of Discipleship</a:t>
            </a:r>
            <a:endParaRPr lang="en-NZ" dirty="0" smtClean="0"/>
          </a:p>
          <a:p>
            <a:pPr marL="1371600" lvl="2" indent="-457200">
              <a:buFont typeface="+mj-lt"/>
              <a:buAutoNum type="arabicPeriod"/>
            </a:pPr>
            <a:r>
              <a:rPr lang="en-NZ" sz="2400" dirty="0" smtClean="0"/>
              <a:t>True Life</a:t>
            </a:r>
            <a:endParaRPr lang="en-NZ" sz="2400" dirty="0" smtClean="0"/>
          </a:p>
          <a:p>
            <a:pPr marL="1371600" lvl="2" indent="-457200">
              <a:buFont typeface="+mj-lt"/>
              <a:buAutoNum type="arabicPeriod"/>
            </a:pPr>
            <a:r>
              <a:rPr lang="en-NZ" sz="2400" dirty="0" smtClean="0"/>
              <a:t>Full Life</a:t>
            </a:r>
            <a:endParaRPr lang="en-NZ" sz="2400" dirty="0" smtClean="0"/>
          </a:p>
          <a:p>
            <a:pPr marL="1371600" lvl="2" indent="-457200">
              <a:buFont typeface="+mj-lt"/>
              <a:buAutoNum type="arabicPeriod"/>
            </a:pPr>
            <a:r>
              <a:rPr lang="en-NZ" sz="2400" dirty="0" smtClean="0"/>
              <a:t>Shared Life</a:t>
            </a:r>
            <a:endParaRPr lang="en-NZ" sz="2400" dirty="0" smtClean="0"/>
          </a:p>
          <a:p>
            <a:pPr marL="1371600" lvl="2" indent="-457200">
              <a:buFont typeface="+mj-lt"/>
              <a:buAutoNum type="arabicPeriod"/>
            </a:pPr>
            <a:r>
              <a:rPr lang="en-NZ" sz="2400" dirty="0" smtClean="0"/>
              <a:t>Deep Life</a:t>
            </a:r>
            <a:endParaRPr lang="en-NZ" sz="2400" dirty="0" smtClean="0"/>
          </a:p>
          <a:p>
            <a:pPr marL="1371600" lvl="2" indent="-457200">
              <a:buFont typeface="+mj-lt"/>
              <a:buAutoNum type="arabicPeriod"/>
            </a:pPr>
            <a:r>
              <a:rPr lang="en-NZ" sz="2400" dirty="0" smtClean="0"/>
              <a:t>Pure Life</a:t>
            </a:r>
            <a:endParaRPr lang="en-NZ" sz="2400" dirty="0" smtClean="0"/>
          </a:p>
          <a:p>
            <a:pPr marL="1371600" lvl="2" indent="-457200">
              <a:buFont typeface="+mj-lt"/>
              <a:buAutoNum type="arabicPeriod"/>
            </a:pPr>
            <a:r>
              <a:rPr lang="en-NZ" sz="2400" dirty="0" smtClean="0"/>
              <a:t>Serving Life</a:t>
            </a:r>
            <a:endParaRPr lang="en-NZ" sz="2400" dirty="0" smtClean="0"/>
          </a:p>
          <a:p>
            <a:pPr marL="1371600" lvl="2" indent="-457200">
              <a:buFont typeface="+mj-lt"/>
              <a:buAutoNum type="arabicPeriod"/>
            </a:pPr>
            <a:r>
              <a:rPr lang="en-NZ" sz="2400" dirty="0" smtClean="0"/>
              <a:t>Bold Life</a:t>
            </a:r>
            <a:endParaRPr lang="en-NZ" sz="2400" dirty="0" smtClean="0"/>
          </a:p>
          <a:p>
            <a:pPr lvl="1"/>
            <a:endParaRPr lang="en-NZ" dirty="0"/>
          </a:p>
          <a:p>
            <a:pPr lvl="1"/>
            <a:endParaRPr lang="en-NZ" dirty="0"/>
          </a:p>
        </p:txBody>
      </p:sp>
      <p:pic>
        <p:nvPicPr>
          <p:cNvPr id="4" name="Picture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5477521" y="3863067"/>
            <a:ext cx="4843925" cy="231389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NZ"/>
          </a:p>
        </p:txBody>
      </p:sp>
      <p:sp>
        <p:nvSpPr>
          <p:cNvPr id="3" name="Content Placeholder 2"/>
          <p:cNvSpPr>
            <a:spLocks noGrp="1"/>
          </p:cNvSpPr>
          <p:nvPr>
            <p:ph idx="1"/>
          </p:nvPr>
        </p:nvSpPr>
        <p:spPr>
          <a:xfrm>
            <a:off x="838200" y="3657599"/>
            <a:ext cx="10515600" cy="2519363"/>
          </a:xfrm>
        </p:spPr>
        <p:txBody>
          <a:bodyPr/>
          <a:lstStyle/>
          <a:p>
            <a:r>
              <a:rPr lang="en-NZ" i="1" dirty="0" smtClean="0"/>
              <a:t>“Today, if you hear his voice, do not harden your hearts …”</a:t>
            </a:r>
            <a:endParaRPr lang="en-NZ" i="1" dirty="0" smtClean="0"/>
          </a:p>
          <a:p>
            <a:pPr lvl="1" algn="r"/>
            <a:r>
              <a:rPr lang="en-NZ" dirty="0" smtClean="0"/>
              <a:t>Psalm 95:8</a:t>
            </a:r>
            <a:endParaRPr lang="en-NZ" dirty="0" smtClean="0"/>
          </a:p>
          <a:p>
            <a:r>
              <a:rPr lang="en-NZ" i="1" dirty="0" smtClean="0"/>
              <a:t>“Brothers and sisters, what should we do?” </a:t>
            </a:r>
            <a:endParaRPr lang="en-NZ" i="1" dirty="0" smtClean="0"/>
          </a:p>
          <a:p>
            <a:pPr lvl="1" algn="r"/>
            <a:r>
              <a:rPr lang="en-NZ" dirty="0" smtClean="0"/>
              <a:t>Acts 2:37</a:t>
            </a:r>
            <a:endParaRPr lang="en-NZ" dirty="0" smtClean="0"/>
          </a:p>
          <a:p>
            <a:r>
              <a:rPr lang="en-NZ" dirty="0" smtClean="0"/>
              <a:t>Tune in next week for the answer!</a:t>
            </a:r>
            <a:endParaRPr lang="en-NZ" dirty="0" smtClean="0"/>
          </a:p>
          <a:p>
            <a:endParaRPr lang="en-NZ" dirty="0"/>
          </a:p>
        </p:txBody>
      </p:sp>
      <p:pic>
        <p:nvPicPr>
          <p:cNvPr id="7170" name="Picture 2" descr="Image result for Today"/>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277686" y="-332191"/>
            <a:ext cx="10463357" cy="348778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DA65"/>
                </a:solidFill>
              </a:rPr>
              <a:t>Glory!</a:t>
            </a:r>
            <a:endParaRPr lang="en-NZ" dirty="0">
              <a:solidFill>
                <a:srgbClr val="FFDA65"/>
              </a:solidFill>
            </a:endParaRPr>
          </a:p>
        </p:txBody>
      </p:sp>
      <p:sp>
        <p:nvSpPr>
          <p:cNvPr id="3" name="Content Placeholder 2"/>
          <p:cNvSpPr>
            <a:spLocks noGrp="1"/>
          </p:cNvSpPr>
          <p:nvPr>
            <p:ph idx="1"/>
          </p:nvPr>
        </p:nvSpPr>
        <p:spPr>
          <a:xfrm>
            <a:off x="838200" y="1781234"/>
            <a:ext cx="10515600" cy="5116713"/>
          </a:xfrm>
        </p:spPr>
        <p:txBody>
          <a:bodyPr>
            <a:normAutofit/>
          </a:bodyPr>
          <a:lstStyle/>
          <a:p>
            <a:r>
              <a:rPr lang="en-NZ" dirty="0" smtClean="0"/>
              <a:t>Is that all there is? (Ezra 3:12, Haggai 2:3)</a:t>
            </a:r>
            <a:endParaRPr lang="en-NZ" dirty="0" smtClean="0"/>
          </a:p>
          <a:p>
            <a:r>
              <a:rPr lang="en-NZ" i="1" dirty="0" smtClean="0"/>
              <a:t>“</a:t>
            </a:r>
            <a:r>
              <a:rPr lang="en-NZ" i="1" baseline="30000" dirty="0" smtClean="0"/>
              <a:t>9 </a:t>
            </a:r>
            <a:r>
              <a:rPr lang="en-NZ" i="1" dirty="0" smtClean="0"/>
              <a:t>The </a:t>
            </a:r>
            <a:r>
              <a:rPr lang="en-NZ" i="1" dirty="0"/>
              <a:t>glory of this present house will be greater than the glory of the former </a:t>
            </a:r>
            <a:r>
              <a:rPr lang="en-NZ" i="1" dirty="0" smtClean="0"/>
              <a:t>house …”</a:t>
            </a:r>
            <a:endParaRPr lang="en-NZ" i="1" dirty="0" smtClean="0"/>
          </a:p>
          <a:p>
            <a:r>
              <a:rPr lang="en-NZ" b="1" i="1" baseline="30000" dirty="0" smtClean="0"/>
              <a:t>7</a:t>
            </a:r>
            <a:r>
              <a:rPr lang="en-NZ" b="1" i="1" baseline="30000" dirty="0"/>
              <a:t> </a:t>
            </a:r>
            <a:r>
              <a:rPr lang="en-NZ" i="1" dirty="0"/>
              <a:t>I will shake all nations, and what is desired by all nations will come, and I will fill this house with </a:t>
            </a:r>
            <a:r>
              <a:rPr lang="en-NZ" i="1" dirty="0" smtClean="0"/>
              <a:t>glory”</a:t>
            </a:r>
            <a:endParaRPr lang="en-NZ" i="1" dirty="0" smtClean="0"/>
          </a:p>
          <a:p>
            <a:r>
              <a:rPr lang="en-NZ" b="1" i="1" baseline="30000" dirty="0"/>
              <a:t>2 </a:t>
            </a:r>
            <a:r>
              <a:rPr lang="en-NZ" i="1" dirty="0"/>
              <a:t>I saw the Holy City, the new Jerusalem, coming down out of heaven from God, prepared as a bride beautifully dressed for her husband. </a:t>
            </a:r>
            <a:r>
              <a:rPr lang="en-NZ" b="1" i="1" baseline="30000" dirty="0"/>
              <a:t>3 </a:t>
            </a:r>
            <a:r>
              <a:rPr lang="en-NZ" i="1" dirty="0"/>
              <a:t>And I heard a loud voice from the throne saying, ‘Look! God’s dwelling-place is now among the people, and he will dwell with them. They will be his people, and God himself will be with them and be their God. </a:t>
            </a:r>
            <a:endParaRPr lang="en-NZ" i="1" dirty="0" smtClean="0"/>
          </a:p>
          <a:p>
            <a:pPr lvl="1" algn="r"/>
            <a:r>
              <a:rPr lang="en-NZ" dirty="0" smtClean="0"/>
              <a:t>Revelation 21:2-3</a:t>
            </a:r>
            <a:endParaRPr lang="en-NZ" dirty="0" smtClean="0"/>
          </a:p>
          <a:p>
            <a:pPr marL="0" indent="0">
              <a:buNone/>
            </a:pPr>
            <a:endParaRPr lang="en-NZ" dirty="0" smtClean="0"/>
          </a:p>
          <a:p>
            <a:endParaRPr lang="en-N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solidFill>
                  <a:srgbClr val="FFDA65"/>
                </a:solidFill>
              </a:rPr>
              <a:t>“We’re going home!”</a:t>
            </a:r>
            <a:endParaRPr lang="en-NZ" dirty="0">
              <a:solidFill>
                <a:srgbClr val="FFDA65"/>
              </a:solidFill>
            </a:endParaRPr>
          </a:p>
        </p:txBody>
      </p:sp>
      <p:sp>
        <p:nvSpPr>
          <p:cNvPr id="3" name="Content Placeholder 2"/>
          <p:cNvSpPr>
            <a:spLocks noGrp="1"/>
          </p:cNvSpPr>
          <p:nvPr>
            <p:ph idx="1"/>
          </p:nvPr>
        </p:nvSpPr>
        <p:spPr>
          <a:xfrm>
            <a:off x="838201" y="1825625"/>
            <a:ext cx="3937986" cy="4351338"/>
          </a:xfrm>
        </p:spPr>
        <p:txBody>
          <a:bodyPr/>
          <a:lstStyle/>
          <a:p>
            <a:r>
              <a:rPr lang="en-NZ" dirty="0" smtClean="0"/>
              <a:t>A heart-breaking sight: a levelled city and a destroyed temple</a:t>
            </a:r>
            <a:endParaRPr lang="en-NZ" dirty="0" smtClean="0"/>
          </a:p>
          <a:p>
            <a:r>
              <a:rPr lang="en-NZ" dirty="0" smtClean="0"/>
              <a:t>Construction begins on the temple – foundation laid</a:t>
            </a:r>
            <a:endParaRPr lang="en-NZ" dirty="0" smtClean="0"/>
          </a:p>
          <a:p>
            <a:r>
              <a:rPr lang="en-NZ" dirty="0" smtClean="0"/>
              <a:t>Opposition</a:t>
            </a:r>
            <a:endParaRPr lang="en-NZ" dirty="0" smtClean="0"/>
          </a:p>
          <a:p>
            <a:r>
              <a:rPr lang="en-NZ" dirty="0" smtClean="0"/>
              <a:t>16 years of no work on the temple</a:t>
            </a:r>
            <a:endParaRPr lang="en-NZ" dirty="0"/>
          </a:p>
        </p:txBody>
      </p:sp>
      <p:pic>
        <p:nvPicPr>
          <p:cNvPr id="1026" name="Picture 2" descr="Image result for mangere bridge 198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290352" y="1825625"/>
            <a:ext cx="6063448" cy="411857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DA65"/>
                </a:solidFill>
              </a:rPr>
              <a:t>“Now’s not a good time”</a:t>
            </a:r>
            <a:endParaRPr lang="en-NZ" dirty="0">
              <a:solidFill>
                <a:srgbClr val="FFDA65"/>
              </a:solidFill>
            </a:endParaRPr>
          </a:p>
        </p:txBody>
      </p:sp>
      <p:sp>
        <p:nvSpPr>
          <p:cNvPr id="3" name="Content Placeholder 2"/>
          <p:cNvSpPr>
            <a:spLocks noGrp="1"/>
          </p:cNvSpPr>
          <p:nvPr>
            <p:ph idx="1"/>
          </p:nvPr>
        </p:nvSpPr>
        <p:spPr>
          <a:xfrm>
            <a:off x="4714044" y="1825625"/>
            <a:ext cx="6844682" cy="4734973"/>
          </a:xfrm>
        </p:spPr>
        <p:txBody>
          <a:bodyPr>
            <a:normAutofit lnSpcReduction="10000"/>
          </a:bodyPr>
          <a:lstStyle/>
          <a:p>
            <a:r>
              <a:rPr lang="en-NZ" dirty="0" smtClean="0"/>
              <a:t>520 BC (Before Nehemiah turns up)</a:t>
            </a:r>
            <a:endParaRPr lang="en-NZ" dirty="0" smtClean="0"/>
          </a:p>
          <a:p>
            <a:r>
              <a:rPr lang="en-NZ" i="1" dirty="0" smtClean="0"/>
              <a:t>‘These </a:t>
            </a:r>
            <a:r>
              <a:rPr lang="en-NZ" i="1" dirty="0"/>
              <a:t>people say, “The time has not yet come to rebuild the </a:t>
            </a:r>
            <a:r>
              <a:rPr lang="en-NZ" i="1" cap="small" dirty="0"/>
              <a:t>Lord</a:t>
            </a:r>
            <a:r>
              <a:rPr lang="en-NZ" i="1" dirty="0"/>
              <a:t>’s house</a:t>
            </a:r>
            <a:r>
              <a:rPr lang="en-NZ" i="1" dirty="0" smtClean="0"/>
              <a:t>.”’</a:t>
            </a:r>
            <a:endParaRPr lang="en-NZ" i="1" dirty="0" smtClean="0"/>
          </a:p>
          <a:p>
            <a:r>
              <a:rPr lang="en-NZ" i="1" dirty="0" smtClean="0"/>
              <a:t>‘Is it a time for you yourselves to be living in your panelled houses, while this house remains a ruin?’</a:t>
            </a:r>
            <a:endParaRPr lang="en-NZ" i="1" dirty="0" smtClean="0"/>
          </a:p>
          <a:p>
            <a:r>
              <a:rPr lang="en-NZ" dirty="0"/>
              <a:t>Notice the contrast between the timber (v. 8) and their panelled houses</a:t>
            </a:r>
            <a:endParaRPr lang="en-NZ" dirty="0"/>
          </a:p>
          <a:p>
            <a:r>
              <a:rPr lang="en-NZ" dirty="0" smtClean="0"/>
              <a:t>“Panelled” or “roofed”? </a:t>
            </a:r>
            <a:endParaRPr lang="en-NZ" dirty="0" smtClean="0"/>
          </a:p>
          <a:p>
            <a:r>
              <a:rPr lang="en-NZ" dirty="0" smtClean="0"/>
              <a:t>So</a:t>
            </a:r>
            <a:r>
              <a:rPr lang="en-NZ" dirty="0"/>
              <a:t>, while the temple lies in ruins, the people are living in nicely decorated homes.</a:t>
            </a:r>
            <a:endParaRPr lang="en-NZ" dirty="0"/>
          </a:p>
          <a:p>
            <a:endParaRPr lang="en-NZ" dirty="0"/>
          </a:p>
        </p:txBody>
      </p:sp>
      <p:pic>
        <p:nvPicPr>
          <p:cNvPr id="2050" name="Picture 2" descr="Image result for jerusalem home"/>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838200" y="2455938"/>
            <a:ext cx="3744691" cy="280851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DA65"/>
                </a:solidFill>
              </a:rPr>
              <a:t>The Temple</a:t>
            </a:r>
            <a:endParaRPr lang="en-NZ" dirty="0">
              <a:solidFill>
                <a:srgbClr val="FFDA65"/>
              </a:solidFill>
            </a:endParaRPr>
          </a:p>
        </p:txBody>
      </p:sp>
      <p:sp>
        <p:nvSpPr>
          <p:cNvPr id="3" name="Content Placeholder 2"/>
          <p:cNvSpPr>
            <a:spLocks noGrp="1"/>
          </p:cNvSpPr>
          <p:nvPr>
            <p:ph idx="1"/>
          </p:nvPr>
        </p:nvSpPr>
        <p:spPr>
          <a:xfrm>
            <a:off x="838200" y="1825625"/>
            <a:ext cx="5154227" cy="4351338"/>
          </a:xfrm>
        </p:spPr>
        <p:txBody>
          <a:bodyPr/>
          <a:lstStyle/>
          <a:p>
            <a:r>
              <a:rPr lang="en-NZ" dirty="0" smtClean="0"/>
              <a:t>What’s so important about the temple?</a:t>
            </a:r>
            <a:endParaRPr lang="en-NZ" dirty="0" smtClean="0"/>
          </a:p>
          <a:p>
            <a:pPr lvl="1">
              <a:buFont typeface="Wingdings" panose="05000000000000000000" pitchFamily="2" charset="2"/>
              <a:buChar char="Ø"/>
            </a:pPr>
            <a:r>
              <a:rPr lang="en-NZ" dirty="0" smtClean="0"/>
              <a:t>The centre </a:t>
            </a:r>
            <a:r>
              <a:rPr lang="en-NZ" dirty="0"/>
              <a:t>of public </a:t>
            </a:r>
            <a:r>
              <a:rPr lang="en-NZ" dirty="0" smtClean="0"/>
              <a:t>worship</a:t>
            </a:r>
            <a:endParaRPr lang="en-NZ" dirty="0" smtClean="0"/>
          </a:p>
          <a:p>
            <a:pPr lvl="1">
              <a:buFont typeface="Wingdings" panose="05000000000000000000" pitchFamily="2" charset="2"/>
              <a:buChar char="Ø"/>
            </a:pPr>
            <a:r>
              <a:rPr lang="en-NZ" dirty="0" smtClean="0"/>
              <a:t>The </a:t>
            </a:r>
            <a:r>
              <a:rPr lang="en-NZ" dirty="0"/>
              <a:t>venue for regular sacrifices for sin</a:t>
            </a:r>
            <a:endParaRPr lang="en-NZ" dirty="0" smtClean="0"/>
          </a:p>
          <a:p>
            <a:pPr lvl="1">
              <a:buFont typeface="Wingdings" panose="05000000000000000000" pitchFamily="2" charset="2"/>
              <a:buChar char="Ø"/>
            </a:pPr>
            <a:r>
              <a:rPr lang="en-NZ" dirty="0" smtClean="0"/>
              <a:t>Ezekiel told how God had abandoned his people (</a:t>
            </a:r>
            <a:r>
              <a:rPr lang="en-NZ" i="1" dirty="0" smtClean="0"/>
              <a:t>Ichabod</a:t>
            </a:r>
            <a:r>
              <a:rPr lang="en-NZ" dirty="0" smtClean="0"/>
              <a:t> – the glory has departed) – now he would be with them once more</a:t>
            </a:r>
            <a:endParaRPr lang="en-NZ" dirty="0" smtClean="0"/>
          </a:p>
          <a:p>
            <a:pPr lvl="1">
              <a:buFont typeface="Wingdings" panose="05000000000000000000" pitchFamily="2" charset="2"/>
              <a:buChar char="Ø"/>
            </a:pPr>
            <a:r>
              <a:rPr lang="en-NZ" dirty="0" smtClean="0"/>
              <a:t>Reinstatement of the nation </a:t>
            </a:r>
            <a:r>
              <a:rPr lang="en-NZ" baseline="0" dirty="0" smtClean="0"/>
              <a:t>and their status as God’s people</a:t>
            </a:r>
            <a:endParaRPr lang="en-NZ" dirty="0" smtClean="0"/>
          </a:p>
          <a:p>
            <a:pPr lvl="1">
              <a:buFont typeface="Wingdings" panose="05000000000000000000" pitchFamily="2" charset="2"/>
              <a:buChar char="Ø"/>
            </a:pPr>
            <a:endParaRPr lang="en-NZ" dirty="0" smtClean="0"/>
          </a:p>
          <a:p>
            <a:pPr lvl="1">
              <a:buFont typeface="Wingdings" panose="05000000000000000000" pitchFamily="2" charset="2"/>
              <a:buChar char="Ø"/>
            </a:pPr>
            <a:endParaRPr lang="en-NZ" dirty="0" smtClean="0"/>
          </a:p>
          <a:p>
            <a:endParaRPr lang="en-NZ" dirty="0"/>
          </a:p>
        </p:txBody>
      </p:sp>
      <p:pic>
        <p:nvPicPr>
          <p:cNvPr id="3074" name="Picture 2" descr="Image result for second temple"/>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477000" y="1690688"/>
            <a:ext cx="4876800" cy="32194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DA65"/>
                </a:solidFill>
              </a:rPr>
              <a:t>“Give careful thought to your ways”</a:t>
            </a:r>
            <a:endParaRPr lang="en-NZ" dirty="0">
              <a:solidFill>
                <a:srgbClr val="FFDA65"/>
              </a:solidFill>
            </a:endParaRPr>
          </a:p>
        </p:txBody>
      </p:sp>
      <p:sp>
        <p:nvSpPr>
          <p:cNvPr id="3" name="Content Placeholder 2"/>
          <p:cNvSpPr>
            <a:spLocks noGrp="1"/>
          </p:cNvSpPr>
          <p:nvPr>
            <p:ph idx="1"/>
          </p:nvPr>
        </p:nvSpPr>
        <p:spPr>
          <a:xfrm>
            <a:off x="5921406" y="1825625"/>
            <a:ext cx="5432394" cy="4351338"/>
          </a:xfrm>
        </p:spPr>
        <p:txBody>
          <a:bodyPr/>
          <a:lstStyle/>
          <a:p>
            <a:r>
              <a:rPr lang="en-NZ" b="1" i="1" baseline="30000" dirty="0"/>
              <a:t>13 </a:t>
            </a:r>
            <a:r>
              <a:rPr lang="en-NZ" i="1" dirty="0"/>
              <a:t>Now listen, you who say, ‘Today or tomorrow we will go to this or that city, spend a year there, carry on business and </a:t>
            </a:r>
            <a:r>
              <a:rPr lang="en-NZ" i="1" dirty="0" smtClean="0"/>
              <a:t>make money.’ </a:t>
            </a:r>
            <a:r>
              <a:rPr lang="en-NZ" b="1" i="1" baseline="30000" dirty="0" smtClean="0"/>
              <a:t>14</a:t>
            </a:r>
            <a:r>
              <a:rPr lang="en-NZ" b="1" i="1" baseline="30000" dirty="0"/>
              <a:t> </a:t>
            </a:r>
            <a:r>
              <a:rPr lang="en-NZ" i="1" dirty="0"/>
              <a:t>Why, you do not even know what will happen tomorrow. What is your life? You are a mist that appears for a little while and then vanishes</a:t>
            </a:r>
            <a:r>
              <a:rPr lang="en-NZ" i="1" dirty="0" smtClean="0"/>
              <a:t>.</a:t>
            </a:r>
            <a:endParaRPr lang="en-NZ" i="1" dirty="0" smtClean="0"/>
          </a:p>
          <a:p>
            <a:pPr lvl="1" algn="r"/>
            <a:r>
              <a:rPr lang="en-NZ" dirty="0" smtClean="0"/>
              <a:t>James 4:13-14</a:t>
            </a:r>
            <a:endParaRPr lang="en-NZ" dirty="0"/>
          </a:p>
        </p:txBody>
      </p:sp>
      <p:pic>
        <p:nvPicPr>
          <p:cNvPr id="4098" name="Picture 2" descr="Image result for my future"/>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838200" y="1825625"/>
            <a:ext cx="5100593" cy="403540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DA65"/>
                </a:solidFill>
              </a:rPr>
              <a:t>Meagre returns</a:t>
            </a:r>
            <a:endParaRPr lang="en-NZ" dirty="0">
              <a:solidFill>
                <a:srgbClr val="FFDA65"/>
              </a:solidFill>
            </a:endParaRPr>
          </a:p>
        </p:txBody>
      </p:sp>
      <p:sp>
        <p:nvSpPr>
          <p:cNvPr id="3" name="Content Placeholder 2"/>
          <p:cNvSpPr>
            <a:spLocks noGrp="1"/>
          </p:cNvSpPr>
          <p:nvPr>
            <p:ph idx="1"/>
          </p:nvPr>
        </p:nvSpPr>
        <p:spPr/>
        <p:txBody>
          <a:bodyPr/>
          <a:lstStyle/>
          <a:p>
            <a:r>
              <a:rPr lang="en-NZ" i="1" dirty="0"/>
              <a:t> </a:t>
            </a:r>
            <a:r>
              <a:rPr lang="en-NZ" b="1" i="1" baseline="30000" dirty="0"/>
              <a:t>6 </a:t>
            </a:r>
            <a:r>
              <a:rPr lang="en-NZ" i="1" dirty="0"/>
              <a:t>You have planted much, but harvested little. You eat, but never have enough. You drink, but never have your fill. You put on clothes, but are not warm. You earn wages, only to put them in a purse with holes in it</a:t>
            </a:r>
            <a:r>
              <a:rPr lang="en-NZ" i="1" dirty="0" smtClean="0"/>
              <a:t>.’</a:t>
            </a:r>
            <a:endParaRPr lang="en-NZ" i="1" dirty="0" smtClean="0"/>
          </a:p>
          <a:p>
            <a:pPr lvl="1" algn="r"/>
            <a:r>
              <a:rPr lang="en-NZ" dirty="0" smtClean="0"/>
              <a:t>Haggai 1:6</a:t>
            </a:r>
            <a:endParaRPr lang="en-NZ" dirty="0" smtClean="0"/>
          </a:p>
          <a:p>
            <a:r>
              <a:rPr lang="en-NZ" b="1" i="1" baseline="30000" dirty="0"/>
              <a:t>38 </a:t>
            </a:r>
            <a:r>
              <a:rPr lang="en-NZ" i="1" dirty="0"/>
              <a:t>You will sow much seed in the field but you will harvest little, because locusts will devour it. </a:t>
            </a:r>
            <a:r>
              <a:rPr lang="en-NZ" b="1" i="1" baseline="30000" dirty="0"/>
              <a:t>39 </a:t>
            </a:r>
            <a:r>
              <a:rPr lang="en-NZ" i="1" dirty="0"/>
              <a:t>You will plant vineyards and cultivate them but you will not drink the wine or gather the grapes, because worms will eat </a:t>
            </a:r>
            <a:r>
              <a:rPr lang="en-NZ" i="1" dirty="0" smtClean="0"/>
              <a:t>them…</a:t>
            </a:r>
            <a:endParaRPr lang="en-NZ" i="1" dirty="0" smtClean="0"/>
          </a:p>
          <a:p>
            <a:pPr lvl="1" algn="r"/>
            <a:r>
              <a:rPr lang="en-NZ" dirty="0" smtClean="0"/>
              <a:t>Deut. 28:38-39</a:t>
            </a:r>
            <a:endParaRPr lang="en-NZ" dirty="0"/>
          </a:p>
        </p:txBody>
      </p:sp>
      <p:sp>
        <p:nvSpPr>
          <p:cNvPr id="4" name="TextBox 3"/>
          <p:cNvSpPr txBox="1"/>
          <p:nvPr/>
        </p:nvSpPr>
        <p:spPr>
          <a:xfrm rot="1793554">
            <a:off x="3978501" y="2601889"/>
            <a:ext cx="5162928" cy="1631216"/>
          </a:xfrm>
          <a:prstGeom prst="rect">
            <a:avLst/>
          </a:prstGeom>
          <a:noFill/>
        </p:spPr>
        <p:txBody>
          <a:bodyPr wrap="square" rtlCol="0">
            <a:spAutoFit/>
          </a:bodyPr>
          <a:lstStyle/>
          <a:p>
            <a:r>
              <a:rPr lang="en-NZ" sz="10000" b="1" baseline="0" dirty="0" smtClean="0">
                <a:solidFill>
                  <a:srgbClr val="FF0000"/>
                </a:solidFill>
              </a:rPr>
              <a:t>CURSED!</a:t>
            </a:r>
            <a:endParaRPr lang="en-NZ" sz="10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DA65"/>
                </a:solidFill>
              </a:rPr>
              <a:t>Does God deal with us in the same way?</a:t>
            </a:r>
            <a:endParaRPr lang="en-NZ" dirty="0">
              <a:solidFill>
                <a:srgbClr val="FFDA65"/>
              </a:solidFill>
            </a:endParaRPr>
          </a:p>
        </p:txBody>
      </p:sp>
      <p:sp>
        <p:nvSpPr>
          <p:cNvPr id="3" name="Content Placeholder 2"/>
          <p:cNvSpPr>
            <a:spLocks noGrp="1"/>
          </p:cNvSpPr>
          <p:nvPr>
            <p:ph idx="1"/>
          </p:nvPr>
        </p:nvSpPr>
        <p:spPr>
          <a:xfrm>
            <a:off x="838200" y="1825624"/>
            <a:ext cx="6308324" cy="5032375"/>
          </a:xfrm>
        </p:spPr>
        <p:txBody>
          <a:bodyPr>
            <a:normAutofit/>
          </a:bodyPr>
          <a:lstStyle/>
          <a:p>
            <a:r>
              <a:rPr lang="en-NZ" dirty="0" smtClean="0"/>
              <a:t>Prosperity theology: A + B = C (Proverbs)</a:t>
            </a:r>
            <a:endParaRPr lang="en-NZ" dirty="0" smtClean="0"/>
          </a:p>
          <a:p>
            <a:r>
              <a:rPr lang="en-NZ" dirty="0" smtClean="0"/>
              <a:t>Problem: sometimes stuff happens! (Job, Ecclesiastes)</a:t>
            </a:r>
            <a:endParaRPr lang="en-NZ" dirty="0" smtClean="0"/>
          </a:p>
          <a:p>
            <a:pPr lvl="1"/>
            <a:r>
              <a:rPr lang="en-NZ" dirty="0" smtClean="0"/>
              <a:t>Not everyone is healed, wise investors go bankrupt and careful drivers are rear-ended  </a:t>
            </a:r>
            <a:endParaRPr lang="en-NZ" dirty="0" smtClean="0"/>
          </a:p>
          <a:p>
            <a:r>
              <a:rPr lang="en-NZ" baseline="0" dirty="0" smtClean="0"/>
              <a:t>Discipline and Character formation</a:t>
            </a:r>
            <a:endParaRPr lang="en-NZ" baseline="0" dirty="0" smtClean="0"/>
          </a:p>
          <a:p>
            <a:pPr lvl="1"/>
            <a:r>
              <a:rPr lang="en-NZ" b="1" i="1" baseline="30000" dirty="0"/>
              <a:t>11 </a:t>
            </a:r>
            <a:r>
              <a:rPr lang="en-NZ" i="1" dirty="0"/>
              <a:t>No discipline seems pleasant at the time, but painful. Later on, however, it produces a harvest of righteousness and peace for those who have been trained by it</a:t>
            </a:r>
            <a:r>
              <a:rPr lang="en-NZ" i="1" dirty="0" smtClean="0"/>
              <a:t>.</a:t>
            </a:r>
            <a:endParaRPr lang="en-NZ" i="1" dirty="0" smtClean="0"/>
          </a:p>
          <a:p>
            <a:pPr lvl="2" algn="r"/>
            <a:r>
              <a:rPr lang="en-NZ" baseline="0" dirty="0" smtClean="0"/>
              <a:t>Hebrews 12:11</a:t>
            </a:r>
            <a:endParaRPr lang="en-NZ" baseline="0" dirty="0" smtClean="0"/>
          </a:p>
          <a:p>
            <a:endParaRPr lang="en-NZ" dirty="0"/>
          </a:p>
        </p:txBody>
      </p:sp>
      <p:pic>
        <p:nvPicPr>
          <p:cNvPr id="5122" name="Picture 2" descr="Image result for confused"/>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489485" y="2614243"/>
            <a:ext cx="3864315" cy="241939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DA65"/>
                </a:solidFill>
              </a:rPr>
              <a:t>Then they obeyed</a:t>
            </a:r>
            <a:endParaRPr lang="en-NZ" dirty="0">
              <a:solidFill>
                <a:srgbClr val="FFDA65"/>
              </a:solidFill>
            </a:endParaRPr>
          </a:p>
        </p:txBody>
      </p:sp>
      <p:sp>
        <p:nvSpPr>
          <p:cNvPr id="3" name="Content Placeholder 2"/>
          <p:cNvSpPr>
            <a:spLocks noGrp="1"/>
          </p:cNvSpPr>
          <p:nvPr>
            <p:ph idx="1"/>
          </p:nvPr>
        </p:nvSpPr>
        <p:spPr>
          <a:xfrm>
            <a:off x="4864963" y="1825625"/>
            <a:ext cx="6488837" cy="4351338"/>
          </a:xfrm>
        </p:spPr>
        <p:txBody>
          <a:bodyPr/>
          <a:lstStyle/>
          <a:p>
            <a:r>
              <a:rPr lang="en-NZ" b="1" i="1" baseline="30000" dirty="0"/>
              <a:t>12 </a:t>
            </a:r>
            <a:r>
              <a:rPr lang="en-NZ" i="1" dirty="0"/>
              <a:t>Then Zerubbabel son of </a:t>
            </a:r>
            <a:r>
              <a:rPr lang="en-NZ" i="1" dirty="0" err="1"/>
              <a:t>Shealtiel</a:t>
            </a:r>
            <a:r>
              <a:rPr lang="en-NZ" i="1" dirty="0"/>
              <a:t>, Joshua son of </a:t>
            </a:r>
            <a:r>
              <a:rPr lang="en-NZ" i="1" dirty="0" err="1"/>
              <a:t>Jozadak</a:t>
            </a:r>
            <a:r>
              <a:rPr lang="en-NZ" i="1" dirty="0"/>
              <a:t>, the high priest, and the whole remnant of the people obeyed the voice of the </a:t>
            </a:r>
            <a:r>
              <a:rPr lang="en-NZ" i="1" cap="small" dirty="0"/>
              <a:t>Lord</a:t>
            </a:r>
            <a:r>
              <a:rPr lang="en-NZ" i="1" dirty="0"/>
              <a:t> their God and the message of the prophet Haggai, because the </a:t>
            </a:r>
            <a:r>
              <a:rPr lang="en-NZ" i="1" cap="small" dirty="0"/>
              <a:t>Lord</a:t>
            </a:r>
            <a:r>
              <a:rPr lang="en-NZ" i="1" dirty="0"/>
              <a:t> their God had sent him. And the people feared the </a:t>
            </a:r>
            <a:r>
              <a:rPr lang="en-NZ" i="1" cap="small" dirty="0"/>
              <a:t>Lord</a:t>
            </a:r>
            <a:r>
              <a:rPr lang="en-NZ" i="1" dirty="0" smtClean="0"/>
              <a:t>.</a:t>
            </a:r>
            <a:endParaRPr lang="en-NZ" i="1" dirty="0" smtClean="0"/>
          </a:p>
          <a:p>
            <a:pPr lvl="1" algn="r"/>
            <a:r>
              <a:rPr lang="en-NZ" dirty="0" smtClean="0"/>
              <a:t>Haggai 1:12</a:t>
            </a:r>
            <a:endParaRPr lang="en-NZ" dirty="0" smtClean="0"/>
          </a:p>
        </p:txBody>
      </p:sp>
      <p:pic>
        <p:nvPicPr>
          <p:cNvPr id="6146" name="Picture 2" descr="Image result for Zerubbabel"/>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838200" y="1825625"/>
            <a:ext cx="3750600" cy="439219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DA65"/>
                </a:solidFill>
              </a:rPr>
              <a:t>A Heart Response</a:t>
            </a:r>
            <a:endParaRPr lang="en-NZ" dirty="0">
              <a:solidFill>
                <a:srgbClr val="FFDA65"/>
              </a:solidFill>
            </a:endParaRPr>
          </a:p>
        </p:txBody>
      </p:sp>
      <p:sp>
        <p:nvSpPr>
          <p:cNvPr id="3" name="Content Placeholder 2"/>
          <p:cNvSpPr>
            <a:spLocks noGrp="1"/>
          </p:cNvSpPr>
          <p:nvPr>
            <p:ph idx="1"/>
          </p:nvPr>
        </p:nvSpPr>
        <p:spPr>
          <a:xfrm>
            <a:off x="3329126" y="1825625"/>
            <a:ext cx="8024673" cy="4351338"/>
          </a:xfrm>
        </p:spPr>
        <p:txBody>
          <a:bodyPr/>
          <a:lstStyle/>
          <a:p>
            <a:r>
              <a:rPr lang="en-NZ" b="1" i="1" baseline="30000" dirty="0"/>
              <a:t>14 </a:t>
            </a:r>
            <a:r>
              <a:rPr lang="en-NZ" i="1" dirty="0"/>
              <a:t>So the </a:t>
            </a:r>
            <a:r>
              <a:rPr lang="en-NZ" i="1" cap="small" dirty="0"/>
              <a:t>Lord</a:t>
            </a:r>
            <a:r>
              <a:rPr lang="en-NZ" i="1" dirty="0"/>
              <a:t> stirred up the spirit of Zerubbabel son of </a:t>
            </a:r>
            <a:r>
              <a:rPr lang="en-NZ" i="1" dirty="0" err="1"/>
              <a:t>Shealtiel</a:t>
            </a:r>
            <a:r>
              <a:rPr lang="en-NZ" i="1" dirty="0"/>
              <a:t>, governor of Judah, and the spirit of Joshua son of </a:t>
            </a:r>
            <a:r>
              <a:rPr lang="en-NZ" i="1" dirty="0" err="1"/>
              <a:t>Jozadak</a:t>
            </a:r>
            <a:r>
              <a:rPr lang="en-NZ" i="1" dirty="0"/>
              <a:t>, the high priest, and the spirit of the whole remnant of the people. </a:t>
            </a:r>
            <a:endParaRPr lang="en-NZ" i="1" dirty="0" smtClean="0"/>
          </a:p>
          <a:p>
            <a:pPr lvl="1" algn="r"/>
            <a:r>
              <a:rPr lang="en-NZ" dirty="0" smtClean="0"/>
              <a:t>Haggai 1:14</a:t>
            </a:r>
            <a:endParaRPr lang="en-NZ" dirty="0" smtClean="0"/>
          </a:p>
          <a:p>
            <a:r>
              <a:rPr lang="en-NZ" dirty="0" smtClean="0"/>
              <a:t>The temple was completed in four years</a:t>
            </a:r>
            <a:endParaRPr lang="en-NZ" dirty="0" smtClean="0"/>
          </a:p>
          <a:p>
            <a:r>
              <a:rPr lang="en-NZ" dirty="0" smtClean="0"/>
              <a:t>They were P.O.P.T.A.R.T.s!</a:t>
            </a:r>
            <a:endParaRPr lang="en-NZ" dirty="0" smtClean="0"/>
          </a:p>
        </p:txBody>
      </p:sp>
      <p:pic>
        <p:nvPicPr>
          <p:cNvPr id="4" name="Picture 3" descr="Image result for POPTART"/>
          <p:cNvPicPr>
            <a:picLocks noChangeAspect="1" noChangeArrowheads="1"/>
          </p:cNvPicPr>
          <p:nvPr/>
        </p:nvPicPr>
        <p:blipFill rotWithShape="1">
          <a:blip r:embed="rId1" cstate="print">
            <a:extLst>
              <a:ext uri="{28A0092B-C50C-407E-A947-70E740481C1C}">
                <a14:useLocalDpi xmlns:a14="http://schemas.microsoft.com/office/drawing/2010/main" val="0"/>
              </a:ext>
            </a:extLst>
          </a:blip>
          <a:srcRect l="49986"/>
          <a:stretch>
            <a:fillRect/>
          </a:stretch>
        </p:blipFill>
        <p:spPr bwMode="auto">
          <a:xfrm>
            <a:off x="838200" y="1690688"/>
            <a:ext cx="2100943" cy="420069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5154</Words>
  <Application>WPS Presentation</Application>
  <PresentationFormat>Widescreen</PresentationFormat>
  <Paragraphs>116</Paragraphs>
  <Slides>14</Slides>
  <Notes>14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14</vt:i4>
      </vt:variant>
    </vt:vector>
  </HeadingPairs>
  <TitlesOfParts>
    <vt:vector size="22" baseType="lpstr">
      <vt:lpstr>Arial</vt:lpstr>
      <vt:lpstr>SimSun</vt:lpstr>
      <vt:lpstr>Wingdings</vt:lpstr>
      <vt:lpstr>Calibri</vt:lpstr>
      <vt:lpstr>Microsoft YaHei</vt:lpstr>
      <vt:lpstr>Arial Unicode MS</vt:lpstr>
      <vt:lpstr>Calibri Light</vt:lpstr>
      <vt:lpstr>Office Theme</vt:lpstr>
      <vt:lpstr>PowerPoint 演示文稿</vt:lpstr>
      <vt:lpstr>“We’re going home!”</vt:lpstr>
      <vt:lpstr>“Now’s not a good time”</vt:lpstr>
      <vt:lpstr>The Temple</vt:lpstr>
      <vt:lpstr>“Give careful thought to your ways”</vt:lpstr>
      <vt:lpstr>Meagre returns</vt:lpstr>
      <vt:lpstr>Does God deal with us in the same way?</vt:lpstr>
      <vt:lpstr>Then they obeyed</vt:lpstr>
      <vt:lpstr>A Heart Response</vt:lpstr>
      <vt:lpstr>How does this apply to us today?</vt:lpstr>
      <vt:lpstr>How does this apply to us today?</vt:lpstr>
      <vt:lpstr>How does this apply to us today?</vt:lpstr>
      <vt:lpstr>PowerPoint 演示文稿</vt:lpstr>
      <vt:lpstr>Glory!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 back to work!”</dc:title>
  <dc:creator>Andrew Cox</dc:creator>
  <cp:lastModifiedBy>Andrew Cox</cp:lastModifiedBy>
  <cp:revision>33</cp:revision>
  <dcterms:created xsi:type="dcterms:W3CDTF">2020-02-13T21:25:00Z</dcterms:created>
  <dcterms:modified xsi:type="dcterms:W3CDTF">2020-02-15T07:30:32Z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1033-11.2.0.9144</vt:lpwstr>
  </property>
</Properties>
</file>