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0" r:id="rId5"/>
    <p:sldId id="261" r:id="rId6"/>
    <p:sldId id="265"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MasterView">
  <p:normalViewPr>
    <p:restoredLeft sz="20008" autoAdjust="0"/>
    <p:restoredTop sz="63793" autoAdjust="0"/>
  </p:normalViewPr>
  <p:slideViewPr>
    <p:cSldViewPr snapToGrid="0">
      <p:cViewPr>
        <p:scale>
          <a:sx n="60" d="100"/>
          <a:sy n="60" d="100"/>
        </p:scale>
        <p:origin x="21" y="60"/>
      </p:cViewPr>
      <p:guideLst/>
    </p:cSldViewPr>
  </p:slideViewPr>
  <p:notesTextViewPr>
    <p:cViewPr>
      <p:scale>
        <a:sx n="1" d="1"/>
        <a:sy n="1" d="1"/>
      </p:scale>
      <p:origin x="0" y="0"/>
    </p:cViewPr>
  </p:notesTextViewPr>
  <p:notesViewPr>
    <p:cSldViewPr snapToGrid="0">
      <p:cViewPr varScale="1">
        <p:scale>
          <a:sx n="75" d="100"/>
          <a:sy n="75" d="100"/>
        </p:scale>
        <p:origin x="1818"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CBC54-8E38-4299-98A5-8010ED55492F}" type="datetimeFigureOut">
              <a:rPr lang="en-NZ" smtClean="0"/>
              <a:t>14/12/2019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64F67-AAB2-4971-A40B-C62459A9D776}" type="slidenum">
              <a:rPr lang="en-NZ" smtClean="0"/>
              <a:t>‹#›</a:t>
            </a:fld>
            <a:endParaRPr lang="en-NZ"/>
          </a:p>
        </p:txBody>
      </p:sp>
    </p:spTree>
    <p:extLst>
      <p:ext uri="{BB962C8B-B14F-4D97-AF65-F5344CB8AC3E}">
        <p14:creationId xmlns:p14="http://schemas.microsoft.com/office/powerpoint/2010/main" val="124920200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baseline="0">
        <a:solidFill>
          <a:schemeClr val="tx1"/>
        </a:solidFill>
        <a:latin typeface="+mn-lt"/>
        <a:ea typeface="+mn-ea"/>
        <a:cs typeface="+mn-cs"/>
      </a:defRPr>
    </a:lvl1pPr>
    <a:lvl2pPr marL="457200" algn="l" defTabSz="914400" rtl="0" eaLnBrk="1" latinLnBrk="0" hangingPunct="1">
      <a:defRPr sz="1400" kern="1200" baseline="0">
        <a:solidFill>
          <a:schemeClr val="tx1"/>
        </a:solidFill>
        <a:latin typeface="+mn-lt"/>
        <a:ea typeface="+mn-ea"/>
        <a:cs typeface="+mn-cs"/>
      </a:defRPr>
    </a:lvl2pPr>
    <a:lvl3pPr marL="914400" algn="l" defTabSz="914400" rtl="0" eaLnBrk="1" latinLnBrk="0" hangingPunct="1">
      <a:defRPr sz="1400" kern="1200" baseline="0">
        <a:solidFill>
          <a:schemeClr val="tx1"/>
        </a:solidFill>
        <a:latin typeface="+mn-lt"/>
        <a:ea typeface="+mn-ea"/>
        <a:cs typeface="+mn-cs"/>
      </a:defRPr>
    </a:lvl3pPr>
    <a:lvl4pPr marL="1371600" algn="l" defTabSz="914400" rtl="0" eaLnBrk="1" latinLnBrk="0" hangingPunct="1">
      <a:defRPr sz="1400" kern="1200" baseline="0">
        <a:solidFill>
          <a:schemeClr val="tx1"/>
        </a:solidFill>
        <a:latin typeface="+mn-lt"/>
        <a:ea typeface="+mn-ea"/>
        <a:cs typeface="+mn-cs"/>
      </a:defRPr>
    </a:lvl4pPr>
    <a:lvl5pPr marL="1828800" algn="l" defTabSz="914400" rtl="0" eaLnBrk="1" latinLnBrk="0" hangingPunct="1">
      <a:defRPr sz="14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We say (of course) that </a:t>
            </a:r>
            <a:r>
              <a:rPr lang="en-NZ" sz="1200" b="1" kern="1200" dirty="0" smtClean="0">
                <a:solidFill>
                  <a:schemeClr val="tx1"/>
                </a:solidFill>
                <a:effectLst/>
                <a:latin typeface="+mn-lt"/>
                <a:ea typeface="+mn-ea"/>
                <a:cs typeface="+mn-cs"/>
              </a:rPr>
              <a:t>God cares</a:t>
            </a:r>
            <a:r>
              <a:rPr lang="en-NZ" sz="1200" kern="1200" dirty="0" smtClean="0">
                <a:solidFill>
                  <a:schemeClr val="tx1"/>
                </a:solidFill>
                <a:effectLst/>
                <a:latin typeface="+mn-lt"/>
                <a:ea typeface="+mn-ea"/>
                <a:cs typeface="+mn-cs"/>
              </a:rPr>
              <a:t>. He loves us and wants the best for us.</a:t>
            </a:r>
          </a:p>
          <a:p>
            <a:r>
              <a:rPr lang="en-NZ" sz="1200" b="1" kern="1200" dirty="0" smtClean="0">
                <a:solidFill>
                  <a:schemeClr val="tx1"/>
                </a:solidFill>
                <a:effectLst/>
                <a:latin typeface="+mn-lt"/>
                <a:ea typeface="+mn-ea"/>
                <a:cs typeface="+mn-cs"/>
              </a:rPr>
              <a:t>But look </a:t>
            </a:r>
            <a:r>
              <a:rPr lang="en-NZ" sz="1200" kern="1200" dirty="0" smtClean="0">
                <a:solidFill>
                  <a:schemeClr val="tx1"/>
                </a:solidFill>
                <a:effectLst/>
                <a:latin typeface="+mn-lt"/>
                <a:ea typeface="+mn-ea"/>
                <a:cs typeface="+mn-cs"/>
              </a:rPr>
              <a:t>at the world around us and it’s easy to conclude the opposite, that God’s got it in for us. That we are mere pieces on a game board subject to the throw of the dice or the whim of the player: God.</a:t>
            </a:r>
          </a:p>
          <a:p>
            <a:r>
              <a:rPr lang="en-NZ" sz="1200" b="1" kern="1200" dirty="0" smtClean="0">
                <a:solidFill>
                  <a:schemeClr val="tx1"/>
                </a:solidFill>
                <a:effectLst/>
                <a:latin typeface="+mn-lt"/>
                <a:ea typeface="+mn-ea"/>
                <a:cs typeface="+mn-cs"/>
              </a:rPr>
              <a:t>That’s why</a:t>
            </a:r>
            <a:r>
              <a:rPr lang="en-NZ" sz="1200" kern="1200" dirty="0" smtClean="0">
                <a:solidFill>
                  <a:schemeClr val="tx1"/>
                </a:solidFill>
                <a:effectLst/>
                <a:latin typeface="+mn-lt"/>
                <a:ea typeface="+mn-ea"/>
                <a:cs typeface="+mn-cs"/>
              </a:rPr>
              <a:t> Christmas is so important. God did not remain far off from our plight. He entered our world and became involved personally. He experienced first-hand the pain and injustice of the world and he did something about it.</a:t>
            </a:r>
          </a:p>
          <a:p>
            <a:r>
              <a:rPr lang="en-NZ" sz="1200" b="1" kern="1200" dirty="0" smtClean="0">
                <a:solidFill>
                  <a:schemeClr val="tx1"/>
                </a:solidFill>
                <a:effectLst/>
                <a:latin typeface="+mn-lt"/>
                <a:ea typeface="+mn-ea"/>
                <a:cs typeface="+mn-cs"/>
              </a:rPr>
              <a:t>Christmas reminds </a:t>
            </a:r>
            <a:r>
              <a:rPr lang="en-NZ" sz="1200" kern="1200" dirty="0" smtClean="0">
                <a:solidFill>
                  <a:schemeClr val="tx1"/>
                </a:solidFill>
                <a:effectLst/>
                <a:latin typeface="+mn-lt"/>
                <a:ea typeface="+mn-ea"/>
                <a:cs typeface="+mn-cs"/>
              </a:rPr>
              <a:t>us that we are not alone.</a:t>
            </a:r>
          </a:p>
          <a:p>
            <a:r>
              <a:rPr lang="en-NZ" sz="1200" b="1" kern="1200" dirty="0" smtClean="0">
                <a:solidFill>
                  <a:schemeClr val="tx1"/>
                </a:solidFill>
                <a:effectLst/>
                <a:latin typeface="+mn-lt"/>
                <a:ea typeface="+mn-ea"/>
                <a:cs typeface="+mn-cs"/>
              </a:rPr>
              <a:t>And so throughout </a:t>
            </a:r>
            <a:r>
              <a:rPr lang="en-NZ" sz="1200" kern="1200" dirty="0" smtClean="0">
                <a:solidFill>
                  <a:schemeClr val="tx1"/>
                </a:solidFill>
                <a:effectLst/>
                <a:latin typeface="+mn-lt"/>
                <a:ea typeface="+mn-ea"/>
                <a:cs typeface="+mn-cs"/>
              </a:rPr>
              <a:t>history, followers of Jesus have been among the first to rush to the scene, providing practical and spiritual support to victims with no strings attached - in most cases. Not - “here’s a care package if you come to our church” but “freely we give because freely we have received.”</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3</a:t>
            </a:fld>
            <a:endParaRPr lang="en-NZ"/>
          </a:p>
        </p:txBody>
      </p:sp>
    </p:spTree>
    <p:extLst>
      <p:ext uri="{BB962C8B-B14F-4D97-AF65-F5344CB8AC3E}">
        <p14:creationId xmlns:p14="http://schemas.microsoft.com/office/powerpoint/2010/main" val="116399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When will this happen?</a:t>
            </a:r>
          </a:p>
          <a:p>
            <a:r>
              <a:rPr lang="en-NZ" sz="1200" kern="1200" dirty="0" smtClean="0">
                <a:solidFill>
                  <a:schemeClr val="tx1"/>
                </a:solidFill>
                <a:effectLst/>
                <a:latin typeface="+mn-lt"/>
                <a:ea typeface="+mn-ea"/>
                <a:cs typeface="+mn-cs"/>
              </a:rPr>
              <a:t>Verse 23: …Revelation 11:15</a:t>
            </a:r>
          </a:p>
          <a:p>
            <a:r>
              <a:rPr lang="en-NZ" sz="1200" kern="1200" dirty="0" smtClean="0">
                <a:solidFill>
                  <a:schemeClr val="tx1"/>
                </a:solidFill>
                <a:effectLst/>
                <a:latin typeface="+mn-lt"/>
                <a:ea typeface="+mn-ea"/>
                <a:cs typeface="+mn-cs"/>
              </a:rPr>
              <a:t>So, point 1 - the resurrection vindicates our faith.</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12</a:t>
            </a:fld>
            <a:endParaRPr lang="en-NZ"/>
          </a:p>
        </p:txBody>
      </p:sp>
    </p:spTree>
    <p:extLst>
      <p:ext uri="{BB962C8B-B14F-4D97-AF65-F5344CB8AC3E}">
        <p14:creationId xmlns:p14="http://schemas.microsoft.com/office/powerpoint/2010/main" val="393104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Paul explains </a:t>
            </a:r>
            <a:r>
              <a:rPr lang="en-NZ" sz="1200" kern="1200" dirty="0" smtClean="0">
                <a:solidFill>
                  <a:schemeClr val="tx1"/>
                </a:solidFill>
                <a:effectLst/>
                <a:latin typeface="+mn-lt"/>
                <a:ea typeface="+mn-ea"/>
                <a:cs typeface="+mn-cs"/>
              </a:rPr>
              <a:t>how the resurrection of Jesus gives us insight into what kind of body we will have. He uses two metaphors: the seed and the wardrobe. (No - not the Lion, the Witch and the Wardrobe” but the clothes inside the wardrobe!)</a:t>
            </a:r>
          </a:p>
          <a:p>
            <a:r>
              <a:rPr lang="en-NZ" sz="1200" b="1" kern="1200" dirty="0" smtClean="0">
                <a:solidFill>
                  <a:schemeClr val="tx1"/>
                </a:solidFill>
                <a:effectLst/>
                <a:latin typeface="+mn-lt"/>
                <a:ea typeface="+mn-ea"/>
                <a:cs typeface="+mn-cs"/>
              </a:rPr>
              <a:t>The seed</a:t>
            </a:r>
          </a:p>
          <a:p>
            <a:r>
              <a:rPr lang="en-NZ" sz="1200" kern="1200" dirty="0" smtClean="0">
                <a:solidFill>
                  <a:schemeClr val="tx1"/>
                </a:solidFill>
                <a:effectLst/>
                <a:latin typeface="+mn-lt"/>
                <a:ea typeface="+mn-ea"/>
                <a:cs typeface="+mn-cs"/>
              </a:rPr>
              <a:t>Our current bodies can be likened to a seed. Only when a seed is planted in the ground, can it grow into the plant it is made to become. In the same way, only when we die, can we receive our new bodies. </a:t>
            </a:r>
          </a:p>
          <a:p>
            <a:r>
              <a:rPr lang="en-NZ" sz="1200" b="1" kern="1200" dirty="0" smtClean="0">
                <a:solidFill>
                  <a:schemeClr val="tx1"/>
                </a:solidFill>
                <a:effectLst/>
                <a:latin typeface="+mn-lt"/>
                <a:ea typeface="+mn-ea"/>
                <a:cs typeface="+mn-cs"/>
              </a:rPr>
              <a:t>There is continuity </a:t>
            </a:r>
            <a:r>
              <a:rPr lang="en-NZ" sz="1200" kern="1200" dirty="0" smtClean="0">
                <a:solidFill>
                  <a:schemeClr val="tx1"/>
                </a:solidFill>
                <a:effectLst/>
                <a:latin typeface="+mn-lt"/>
                <a:ea typeface="+mn-ea"/>
                <a:cs typeface="+mn-cs"/>
              </a:rPr>
              <a:t>between seed and plant and continuity between new and old. But there are also differences. Verse 42:</a:t>
            </a:r>
          </a:p>
          <a:p>
            <a:r>
              <a:rPr lang="en-NZ" sz="1200" kern="1200" dirty="0" smtClean="0">
                <a:solidFill>
                  <a:schemeClr val="tx1"/>
                </a:solidFill>
                <a:effectLst/>
                <a:latin typeface="+mn-lt"/>
                <a:ea typeface="+mn-ea"/>
                <a:cs typeface="+mn-cs"/>
              </a:rPr>
              <a:t>The body that is sown is perishable, it is raised imperishable; </a:t>
            </a:r>
            <a:r>
              <a:rPr lang="en-NZ" sz="1200" kern="1200" baseline="30000" dirty="0" smtClean="0">
                <a:solidFill>
                  <a:schemeClr val="tx1"/>
                </a:solidFill>
                <a:effectLst/>
                <a:latin typeface="+mn-lt"/>
                <a:ea typeface="+mn-ea"/>
                <a:cs typeface="+mn-cs"/>
              </a:rPr>
              <a:t>43 </a:t>
            </a:r>
            <a:r>
              <a:rPr lang="en-NZ" sz="1200" kern="1200" dirty="0" smtClean="0">
                <a:solidFill>
                  <a:schemeClr val="tx1"/>
                </a:solidFill>
                <a:effectLst/>
                <a:latin typeface="+mn-lt"/>
                <a:ea typeface="+mn-ea"/>
                <a:cs typeface="+mn-cs"/>
              </a:rPr>
              <a:t>it is sown in dishonour, it is raised in glory; it is sown in weakness, it is raised in power; </a:t>
            </a:r>
            <a:r>
              <a:rPr lang="en-NZ" sz="1200" kern="1200" baseline="30000" dirty="0" smtClean="0">
                <a:solidFill>
                  <a:schemeClr val="tx1"/>
                </a:solidFill>
                <a:effectLst/>
                <a:latin typeface="+mn-lt"/>
                <a:ea typeface="+mn-ea"/>
                <a:cs typeface="+mn-cs"/>
              </a:rPr>
              <a:t>44 </a:t>
            </a:r>
            <a:r>
              <a:rPr lang="en-NZ" sz="1200" kern="1200" dirty="0" smtClean="0">
                <a:solidFill>
                  <a:schemeClr val="tx1"/>
                </a:solidFill>
                <a:effectLst/>
                <a:latin typeface="+mn-lt"/>
                <a:ea typeface="+mn-ea"/>
                <a:cs typeface="+mn-cs"/>
              </a:rPr>
              <a:t>it is sown a natural body, it is raised a spiritual body.</a:t>
            </a:r>
          </a:p>
          <a:p>
            <a:r>
              <a:rPr lang="en-NZ" sz="1200" b="1" kern="1200" dirty="0" smtClean="0">
                <a:solidFill>
                  <a:schemeClr val="tx1"/>
                </a:solidFill>
                <a:effectLst/>
                <a:latin typeface="+mn-lt"/>
                <a:ea typeface="+mn-ea"/>
                <a:cs typeface="+mn-cs"/>
              </a:rPr>
              <a:t>These differences </a:t>
            </a:r>
            <a:r>
              <a:rPr lang="en-NZ" sz="1200" kern="1200" dirty="0" smtClean="0">
                <a:solidFill>
                  <a:schemeClr val="tx1"/>
                </a:solidFill>
                <a:effectLst/>
                <a:latin typeface="+mn-lt"/>
                <a:ea typeface="+mn-ea"/>
                <a:cs typeface="+mn-cs"/>
              </a:rPr>
              <a:t>amount to a vast improvement! It’s like comparing your self-drawn cartoon in the corner of your notebook - flicking the pages quickly so it appears to move - with seeing Frozen II at the multiplex!</a:t>
            </a:r>
          </a:p>
          <a:p>
            <a:r>
              <a:rPr lang="en-NZ" sz="1200" kern="1200" dirty="0" smtClean="0">
                <a:solidFill>
                  <a:schemeClr val="tx1"/>
                </a:solidFill>
                <a:effectLst/>
                <a:latin typeface="+mn-lt"/>
                <a:ea typeface="+mn-ea"/>
                <a:cs typeface="+mn-cs"/>
              </a:rPr>
              <a:t>The limitations and failures of our current bodies will be a distant memory, as we enjoy our eternal upgrade.</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13</a:t>
            </a:fld>
            <a:endParaRPr lang="en-NZ"/>
          </a:p>
        </p:txBody>
      </p:sp>
    </p:spTree>
    <p:extLst>
      <p:ext uri="{BB962C8B-B14F-4D97-AF65-F5344CB8AC3E}">
        <p14:creationId xmlns:p14="http://schemas.microsoft.com/office/powerpoint/2010/main" val="408568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Paul emphasises this with his next metaphor:</a:t>
            </a:r>
          </a:p>
          <a:p>
            <a:r>
              <a:rPr lang="en-NZ" sz="1200" kern="1200" dirty="0" smtClean="0">
                <a:solidFill>
                  <a:schemeClr val="tx1"/>
                </a:solidFill>
                <a:effectLst/>
                <a:latin typeface="+mn-lt"/>
                <a:ea typeface="+mn-ea"/>
                <a:cs typeface="+mn-cs"/>
              </a:rPr>
              <a:t>The wardrobe</a:t>
            </a:r>
            <a:r>
              <a:rPr lang="en-NZ" sz="1200" kern="1200" baseline="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We will clothed with new bodies that are not subject to death. </a:t>
            </a:r>
          </a:p>
          <a:p>
            <a:r>
              <a:rPr lang="en-NZ" sz="1200" b="1" kern="1200" dirty="0" smtClean="0">
                <a:solidFill>
                  <a:schemeClr val="tx1"/>
                </a:solidFill>
                <a:effectLst/>
                <a:latin typeface="+mn-lt"/>
                <a:ea typeface="+mn-ea"/>
                <a:cs typeface="+mn-cs"/>
              </a:rPr>
              <a:t>Death has had </a:t>
            </a:r>
            <a:r>
              <a:rPr lang="en-NZ" sz="1200" kern="1200" dirty="0" smtClean="0">
                <a:solidFill>
                  <a:schemeClr val="tx1"/>
                </a:solidFill>
                <a:effectLst/>
                <a:latin typeface="+mn-lt"/>
                <a:ea typeface="+mn-ea"/>
                <a:cs typeface="+mn-cs"/>
              </a:rPr>
              <a:t>a hold over our lives which seemed unbreakable. We have been confronted yet again with death and injury and desperate grief. We say along with the families of the victims and the first responders and the medical staff and the whole nation: this is not right. This is awful. We don’t minimise or rationalise or spiritualise. We grieve and rage and we are tempted to despair. </a:t>
            </a:r>
          </a:p>
          <a:p>
            <a:r>
              <a:rPr lang="en-NZ" sz="1200" b="1" kern="1200" dirty="0" smtClean="0">
                <a:solidFill>
                  <a:schemeClr val="tx1"/>
                </a:solidFill>
                <a:effectLst/>
                <a:latin typeface="+mn-lt"/>
                <a:ea typeface="+mn-ea"/>
                <a:cs typeface="+mn-cs"/>
              </a:rPr>
              <a:t>But we also know that death </a:t>
            </a:r>
            <a:r>
              <a:rPr lang="en-NZ" sz="1200" kern="1200" dirty="0" smtClean="0">
                <a:solidFill>
                  <a:schemeClr val="tx1"/>
                </a:solidFill>
                <a:effectLst/>
                <a:latin typeface="+mn-lt"/>
                <a:ea typeface="+mn-ea"/>
                <a:cs typeface="+mn-cs"/>
              </a:rPr>
              <a:t>does not have the final say. Death is not the end. We look forward to a day when death gets it comeuppance - when it is banished forever.</a:t>
            </a:r>
          </a:p>
          <a:p>
            <a:r>
              <a:rPr lang="en-NZ" sz="1200" kern="1200" dirty="0" smtClean="0">
                <a:solidFill>
                  <a:schemeClr val="tx1"/>
                </a:solidFill>
                <a:effectLst/>
                <a:latin typeface="+mn-lt"/>
                <a:ea typeface="+mn-ea"/>
                <a:cs typeface="+mn-cs"/>
              </a:rPr>
              <a:t>Because Christ is risen. He is risen indeed.</a:t>
            </a:r>
          </a:p>
          <a:p>
            <a:r>
              <a:rPr lang="en-NZ" sz="1200" kern="1200" dirty="0" smtClean="0">
                <a:solidFill>
                  <a:schemeClr val="tx1"/>
                </a:solidFill>
                <a:effectLst/>
                <a:latin typeface="+mn-lt"/>
                <a:ea typeface="+mn-ea"/>
                <a:cs typeface="+mn-cs"/>
              </a:rPr>
              <a:t>So, the resurrection vindicates our faith, anticipates our future and </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14</a:t>
            </a:fld>
            <a:endParaRPr lang="en-NZ"/>
          </a:p>
        </p:txBody>
      </p:sp>
    </p:spTree>
    <p:extLst>
      <p:ext uri="{BB962C8B-B14F-4D97-AF65-F5344CB8AC3E}">
        <p14:creationId xmlns:p14="http://schemas.microsoft.com/office/powerpoint/2010/main" val="279325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So what difference does all this make to our lives right now?</a:t>
            </a:r>
          </a:p>
          <a:p>
            <a:r>
              <a:rPr lang="en-NZ" sz="1200" kern="1200" dirty="0" smtClean="0">
                <a:solidFill>
                  <a:schemeClr val="tx1"/>
                </a:solidFill>
                <a:effectLst/>
                <a:latin typeface="+mn-lt"/>
                <a:ea typeface="+mn-ea"/>
                <a:cs typeface="+mn-cs"/>
              </a:rPr>
              <a:t>Verse 58: Therefore, my dear brothers and sisters, stand firm. Let nothing move you. Always give yourselves fully to the work of the Lord, because you know that your labour in the Lord is not in vain.</a:t>
            </a:r>
          </a:p>
          <a:p>
            <a:r>
              <a:rPr lang="en-NZ" sz="1200" kern="1200" dirty="0" smtClean="0">
                <a:solidFill>
                  <a:schemeClr val="tx1"/>
                </a:solidFill>
                <a:effectLst/>
                <a:latin typeface="+mn-lt"/>
                <a:ea typeface="+mn-ea"/>
                <a:cs typeface="+mn-cs"/>
              </a:rPr>
              <a:t>Sounds like a good benediction, right? And it is. But it’s also one of the most encouraging verses in the whole Bible.</a:t>
            </a:r>
          </a:p>
          <a:p>
            <a:r>
              <a:rPr lang="en-NZ" sz="1200" kern="1200" dirty="0" smtClean="0">
                <a:solidFill>
                  <a:schemeClr val="tx1"/>
                </a:solidFill>
                <a:effectLst/>
                <a:latin typeface="+mn-lt"/>
                <a:ea typeface="+mn-ea"/>
                <a:cs typeface="+mn-cs"/>
              </a:rPr>
              <a:t>Because all this is true, then we can have confidence - as we do the work of the Lord. </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15</a:t>
            </a:fld>
            <a:endParaRPr lang="en-NZ"/>
          </a:p>
        </p:txBody>
      </p:sp>
    </p:spTree>
    <p:extLst>
      <p:ext uri="{BB962C8B-B14F-4D97-AF65-F5344CB8AC3E}">
        <p14:creationId xmlns:p14="http://schemas.microsoft.com/office/powerpoint/2010/main" val="29158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What is the work of the Lord”?</a:t>
            </a:r>
          </a:p>
          <a:p>
            <a:r>
              <a:rPr lang="en-NZ" sz="1200" kern="1200" dirty="0" smtClean="0">
                <a:solidFill>
                  <a:schemeClr val="tx1"/>
                </a:solidFill>
                <a:effectLst/>
                <a:latin typeface="+mn-lt"/>
                <a:ea typeface="+mn-ea"/>
                <a:cs typeface="+mn-cs"/>
              </a:rPr>
              <a:t>Whatever he tells you to do: …</a:t>
            </a:r>
          </a:p>
          <a:p>
            <a:r>
              <a:rPr lang="en-NZ" sz="1200" kern="1200" dirty="0" smtClean="0">
                <a:solidFill>
                  <a:schemeClr val="tx1"/>
                </a:solidFill>
                <a:effectLst/>
                <a:latin typeface="+mn-lt"/>
                <a:ea typeface="+mn-ea"/>
                <a:cs typeface="+mn-cs"/>
              </a:rPr>
              <a:t>At times it will not be easy. But it is not in vain. It is never a waste. Each act of love has eternal impact.</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16</a:t>
            </a:fld>
            <a:endParaRPr lang="en-NZ"/>
          </a:p>
        </p:txBody>
      </p:sp>
    </p:spTree>
    <p:extLst>
      <p:ext uri="{BB962C8B-B14F-4D97-AF65-F5344CB8AC3E}">
        <p14:creationId xmlns:p14="http://schemas.microsoft.com/office/powerpoint/2010/main" val="140390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People sometimes complain that Christians can be so heavenly minded they are no earthy use. </a:t>
            </a:r>
          </a:p>
          <a:p>
            <a:r>
              <a:rPr lang="en-NZ" sz="1200" b="1" kern="1200" dirty="0" smtClean="0">
                <a:solidFill>
                  <a:schemeClr val="tx1"/>
                </a:solidFill>
                <a:effectLst/>
                <a:latin typeface="+mn-lt"/>
                <a:ea typeface="+mn-ea"/>
                <a:cs typeface="+mn-cs"/>
              </a:rPr>
              <a:t>But</a:t>
            </a:r>
            <a:r>
              <a:rPr lang="en-NZ" sz="1200" b="1" kern="1200" baseline="0" dirty="0" smtClean="0">
                <a:solidFill>
                  <a:schemeClr val="tx1"/>
                </a:solidFill>
                <a:effectLst/>
                <a:latin typeface="+mn-lt"/>
                <a:ea typeface="+mn-ea"/>
                <a:cs typeface="+mn-cs"/>
              </a:rPr>
              <a:t> </a:t>
            </a:r>
            <a:r>
              <a:rPr lang="en-NZ" sz="1200" b="1" kern="1200" dirty="0" smtClean="0">
                <a:solidFill>
                  <a:schemeClr val="tx1"/>
                </a:solidFill>
                <a:effectLst/>
                <a:latin typeface="+mn-lt"/>
                <a:ea typeface="+mn-ea"/>
                <a:cs typeface="+mn-cs"/>
              </a:rPr>
              <a:t>[quote]</a:t>
            </a:r>
          </a:p>
          <a:p>
            <a:r>
              <a:rPr lang="en-NZ" sz="1200" b="1" kern="1200" dirty="0" smtClean="0">
                <a:solidFill>
                  <a:schemeClr val="tx1"/>
                </a:solidFill>
                <a:effectLst/>
                <a:latin typeface="+mn-lt"/>
                <a:ea typeface="+mn-ea"/>
                <a:cs typeface="+mn-cs"/>
              </a:rPr>
              <a:t>Which world </a:t>
            </a:r>
            <a:r>
              <a:rPr lang="en-NZ" sz="1200" kern="1200" dirty="0" smtClean="0">
                <a:solidFill>
                  <a:schemeClr val="tx1"/>
                </a:solidFill>
                <a:effectLst/>
                <a:latin typeface="+mn-lt"/>
                <a:ea typeface="+mn-ea"/>
                <a:cs typeface="+mn-cs"/>
              </a:rPr>
              <a:t>are we thinking of? Which world are we living for?</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17</a:t>
            </a:fld>
            <a:endParaRPr lang="en-NZ"/>
          </a:p>
        </p:txBody>
      </p:sp>
    </p:spTree>
    <p:extLst>
      <p:ext uri="{BB962C8B-B14F-4D97-AF65-F5344CB8AC3E}">
        <p14:creationId xmlns:p14="http://schemas.microsoft.com/office/powerpoint/2010/main" val="356193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 couple of weeks ago, Rachael and I were blessed to be able to attend Les </a:t>
            </a:r>
            <a:r>
              <a:rPr lang="en-NZ" sz="1200" kern="1200" dirty="0" err="1" smtClean="0">
                <a:solidFill>
                  <a:schemeClr val="tx1"/>
                </a:solidFill>
                <a:effectLst/>
                <a:latin typeface="+mn-lt"/>
                <a:ea typeface="+mn-ea"/>
                <a:cs typeface="+mn-cs"/>
              </a:rPr>
              <a:t>Mis</a:t>
            </a:r>
            <a:r>
              <a:rPr lang="en-NZ" sz="1200" kern="1200" dirty="0" smtClean="0">
                <a:solidFill>
                  <a:schemeClr val="tx1"/>
                </a:solidFill>
                <a:effectLst/>
                <a:latin typeface="+mn-lt"/>
                <a:ea typeface="+mn-ea"/>
                <a:cs typeface="+mn-cs"/>
              </a:rPr>
              <a:t> the musical for the first time in 28 years.</a:t>
            </a:r>
          </a:p>
          <a:p>
            <a:r>
              <a:rPr lang="en-NZ" sz="1200" kern="1200" dirty="0" smtClean="0">
                <a:solidFill>
                  <a:schemeClr val="tx1"/>
                </a:solidFill>
                <a:effectLst/>
                <a:latin typeface="+mn-lt"/>
                <a:ea typeface="+mn-ea"/>
                <a:cs typeface="+mn-cs"/>
              </a:rPr>
              <a:t>[Summarise]</a:t>
            </a:r>
          </a:p>
          <a:p>
            <a:r>
              <a:rPr lang="en-NZ" sz="1200" kern="1200" dirty="0" smtClean="0">
                <a:solidFill>
                  <a:schemeClr val="tx1"/>
                </a:solidFill>
                <a:effectLst/>
                <a:latin typeface="+mn-lt"/>
                <a:ea typeface="+mn-ea"/>
                <a:cs typeface="+mn-cs"/>
              </a:rPr>
              <a:t>The final scene hit me afresh. John </a:t>
            </a:r>
            <a:r>
              <a:rPr lang="en-NZ" sz="1200" kern="1200" dirty="0" err="1" smtClean="0">
                <a:solidFill>
                  <a:schemeClr val="tx1"/>
                </a:solidFill>
                <a:effectLst/>
                <a:latin typeface="+mn-lt"/>
                <a:ea typeface="+mn-ea"/>
                <a:cs typeface="+mn-cs"/>
              </a:rPr>
              <a:t>Valjean</a:t>
            </a:r>
            <a:r>
              <a:rPr lang="en-NZ" sz="1200" kern="1200" dirty="0" smtClean="0">
                <a:solidFill>
                  <a:schemeClr val="tx1"/>
                </a:solidFill>
                <a:effectLst/>
                <a:latin typeface="+mn-lt"/>
                <a:ea typeface="+mn-ea"/>
                <a:cs typeface="+mn-cs"/>
              </a:rPr>
              <a:t> is dying and he is surrounded by those he loves both living and dead.</a:t>
            </a:r>
          </a:p>
          <a:p>
            <a:r>
              <a:rPr lang="en-NZ" sz="1200" kern="1200" dirty="0" smtClean="0">
                <a:solidFill>
                  <a:schemeClr val="tx1"/>
                </a:solidFill>
                <a:effectLst/>
                <a:latin typeface="+mn-lt"/>
                <a:ea typeface="+mn-ea"/>
                <a:cs typeface="+mn-cs"/>
              </a:rPr>
              <a:t>To his adopted daughter, </a:t>
            </a:r>
            <a:r>
              <a:rPr lang="en-NZ" sz="1200" kern="1200" dirty="0" err="1" smtClean="0">
                <a:solidFill>
                  <a:schemeClr val="tx1"/>
                </a:solidFill>
                <a:effectLst/>
                <a:latin typeface="+mn-lt"/>
                <a:ea typeface="+mn-ea"/>
                <a:cs typeface="+mn-cs"/>
              </a:rPr>
              <a:t>Cosette</a:t>
            </a:r>
            <a:r>
              <a:rPr lang="en-NZ" sz="1200" kern="1200" dirty="0" smtClean="0">
                <a:solidFill>
                  <a:schemeClr val="tx1"/>
                </a:solidFill>
                <a:effectLst/>
                <a:latin typeface="+mn-lt"/>
                <a:ea typeface="+mn-ea"/>
                <a:cs typeface="+mn-cs"/>
              </a:rPr>
              <a:t> </a:t>
            </a:r>
            <a:r>
              <a:rPr lang="en-NZ" sz="1200" b="1" kern="1200" dirty="0" smtClean="0">
                <a:solidFill>
                  <a:schemeClr val="tx1"/>
                </a:solidFill>
                <a:effectLst/>
                <a:latin typeface="+mn-lt"/>
                <a:ea typeface="+mn-ea"/>
                <a:cs typeface="+mn-cs"/>
              </a:rPr>
              <a:t>he sings,</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18</a:t>
            </a:fld>
            <a:endParaRPr lang="en-NZ"/>
          </a:p>
        </p:txBody>
      </p:sp>
    </p:spTree>
    <p:extLst>
      <p:ext uri="{BB962C8B-B14F-4D97-AF65-F5344CB8AC3E}">
        <p14:creationId xmlns:p14="http://schemas.microsoft.com/office/powerpoint/2010/main" val="139711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err="1" smtClean="0">
                <a:solidFill>
                  <a:schemeClr val="tx1"/>
                </a:solidFill>
                <a:effectLst/>
                <a:latin typeface="+mn-lt"/>
                <a:ea typeface="+mn-ea"/>
                <a:cs typeface="+mn-cs"/>
              </a:rPr>
              <a:t>Fantine</a:t>
            </a:r>
            <a:r>
              <a:rPr lang="en-NZ" sz="1200" kern="1200" dirty="0" smtClean="0">
                <a:solidFill>
                  <a:schemeClr val="tx1"/>
                </a:solidFill>
                <a:effectLst/>
                <a:latin typeface="+mn-lt"/>
                <a:ea typeface="+mn-ea"/>
                <a:cs typeface="+mn-cs"/>
              </a:rPr>
              <a:t>, </a:t>
            </a:r>
            <a:r>
              <a:rPr lang="en-NZ" sz="1200" kern="1200" dirty="0" err="1" smtClean="0">
                <a:solidFill>
                  <a:schemeClr val="tx1"/>
                </a:solidFill>
                <a:effectLst/>
                <a:latin typeface="+mn-lt"/>
                <a:ea typeface="+mn-ea"/>
                <a:cs typeface="+mn-cs"/>
              </a:rPr>
              <a:t>Cosette’s</a:t>
            </a:r>
            <a:r>
              <a:rPr lang="en-NZ" sz="1200" kern="1200" dirty="0" smtClean="0">
                <a:solidFill>
                  <a:schemeClr val="tx1"/>
                </a:solidFill>
                <a:effectLst/>
                <a:latin typeface="+mn-lt"/>
                <a:ea typeface="+mn-ea"/>
                <a:cs typeface="+mn-cs"/>
              </a:rPr>
              <a:t> dead mother, whom </a:t>
            </a:r>
            <a:r>
              <a:rPr lang="en-NZ" sz="1200" kern="1200" dirty="0" err="1" smtClean="0">
                <a:solidFill>
                  <a:schemeClr val="tx1"/>
                </a:solidFill>
                <a:effectLst/>
                <a:latin typeface="+mn-lt"/>
                <a:ea typeface="+mn-ea"/>
                <a:cs typeface="+mn-cs"/>
              </a:rPr>
              <a:t>Valjean</a:t>
            </a:r>
            <a:r>
              <a:rPr lang="en-NZ" sz="1200" kern="1200" dirty="0" smtClean="0">
                <a:solidFill>
                  <a:schemeClr val="tx1"/>
                </a:solidFill>
                <a:effectLst/>
                <a:latin typeface="+mn-lt"/>
                <a:ea typeface="+mn-ea"/>
                <a:cs typeface="+mn-cs"/>
              </a:rPr>
              <a:t> </a:t>
            </a:r>
            <a:r>
              <a:rPr lang="en-NZ" sz="1200" kern="1200" dirty="0" err="1" smtClean="0">
                <a:solidFill>
                  <a:schemeClr val="tx1"/>
                </a:solidFill>
                <a:effectLst/>
                <a:latin typeface="+mn-lt"/>
                <a:ea typeface="+mn-ea"/>
                <a:cs typeface="+mn-cs"/>
              </a:rPr>
              <a:t>coudn’t</a:t>
            </a:r>
            <a:r>
              <a:rPr lang="en-NZ" sz="1200" kern="1200" dirty="0" smtClean="0">
                <a:solidFill>
                  <a:schemeClr val="tx1"/>
                </a:solidFill>
                <a:effectLst/>
                <a:latin typeface="+mn-lt"/>
                <a:ea typeface="+mn-ea"/>
                <a:cs typeface="+mn-cs"/>
              </a:rPr>
              <a:t> save, </a:t>
            </a:r>
            <a:r>
              <a:rPr lang="en-NZ" sz="1200" b="0" kern="1200" dirty="0" smtClean="0">
                <a:solidFill>
                  <a:schemeClr val="tx1"/>
                </a:solidFill>
                <a:effectLst/>
                <a:latin typeface="+mn-lt"/>
                <a:ea typeface="+mn-ea"/>
                <a:cs typeface="+mn-cs"/>
              </a:rPr>
              <a:t>sings: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When we are ready to depart this earth and prepare for our own resurrection, it is the love that we have given that will last. May we live for that which lasts, and never lose heart, because Christ is risen - he is risen indeed!</a:t>
            </a:r>
            <a:br>
              <a:rPr lang="en-NZ" sz="1200" kern="1200" dirty="0" smtClean="0">
                <a:solidFill>
                  <a:schemeClr val="tx1"/>
                </a:solidFill>
                <a:effectLst/>
                <a:latin typeface="+mn-lt"/>
                <a:ea typeface="+mn-ea"/>
                <a:cs typeface="+mn-cs"/>
              </a:rPr>
            </a:b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19</a:t>
            </a:fld>
            <a:endParaRPr lang="en-NZ"/>
          </a:p>
        </p:txBody>
      </p:sp>
    </p:spTree>
    <p:extLst>
      <p:ext uri="{BB962C8B-B14F-4D97-AF65-F5344CB8AC3E}">
        <p14:creationId xmlns:p14="http://schemas.microsoft.com/office/powerpoint/2010/main" val="16669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But Christmas </a:t>
            </a:r>
            <a:r>
              <a:rPr lang="en-NZ" sz="1200" kern="1200" dirty="0" smtClean="0">
                <a:solidFill>
                  <a:schemeClr val="tx1"/>
                </a:solidFill>
                <a:effectLst/>
                <a:latin typeface="+mn-lt"/>
                <a:ea typeface="+mn-ea"/>
                <a:cs typeface="+mn-cs"/>
              </a:rPr>
              <a:t>is not the whole story, as you know. It’s part of a larger story - a bold plan which God set in motion some 2000 years earlier with the call of Abraham - a plan which will be complete when creation itself is fully redeemed.</a:t>
            </a:r>
          </a:p>
          <a:p>
            <a:r>
              <a:rPr lang="en-NZ" sz="1200" b="1" kern="1200" dirty="0" smtClean="0">
                <a:solidFill>
                  <a:schemeClr val="tx1"/>
                </a:solidFill>
                <a:effectLst/>
                <a:latin typeface="+mn-lt"/>
                <a:ea typeface="+mn-ea"/>
                <a:cs typeface="+mn-cs"/>
              </a:rPr>
              <a:t>Right at the centre </a:t>
            </a:r>
            <a:r>
              <a:rPr lang="en-NZ" sz="1200" kern="1200" dirty="0" smtClean="0">
                <a:solidFill>
                  <a:schemeClr val="tx1"/>
                </a:solidFill>
                <a:effectLst/>
                <a:latin typeface="+mn-lt"/>
                <a:ea typeface="+mn-ea"/>
                <a:cs typeface="+mn-cs"/>
              </a:rPr>
              <a:t>of that plan is the birth, life, death and resurrection of Jesus of Nazareth, the Son of God. This picture reminds us that Jesus was born … to die.</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4</a:t>
            </a:fld>
            <a:endParaRPr lang="en-NZ"/>
          </a:p>
        </p:txBody>
      </p:sp>
    </p:spTree>
    <p:extLst>
      <p:ext uri="{BB962C8B-B14F-4D97-AF65-F5344CB8AC3E}">
        <p14:creationId xmlns:p14="http://schemas.microsoft.com/office/powerpoint/2010/main" val="363767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I’ve been doing a lot of singing of late - of Christmas carols - the Bethlehem variety as well as the Jingle Bells variety. Most carols are relentlessly positive - they focus on the birth, the angels, the shepherds and the wise men - but they often hint at Jesus’ bigger mission. For example, Joy to the World:</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5</a:t>
            </a:fld>
            <a:endParaRPr lang="en-NZ"/>
          </a:p>
        </p:txBody>
      </p:sp>
    </p:spTree>
    <p:extLst>
      <p:ext uri="{BB962C8B-B14F-4D97-AF65-F5344CB8AC3E}">
        <p14:creationId xmlns:p14="http://schemas.microsoft.com/office/powerpoint/2010/main" val="274942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Notice that Jesus </a:t>
            </a:r>
            <a:r>
              <a:rPr lang="en-NZ" sz="1200" kern="1200" dirty="0" smtClean="0">
                <a:solidFill>
                  <a:schemeClr val="tx1"/>
                </a:solidFill>
                <a:effectLst/>
                <a:latin typeface="+mn-lt"/>
                <a:ea typeface="+mn-ea"/>
                <a:cs typeface="+mn-cs"/>
              </a:rPr>
              <a:t>didn’t just come to save us from our sin, but to reverse the effects of the Fall - that fatal act of disobedience that brought so much death and decay and misery.</a:t>
            </a:r>
          </a:p>
          <a:p>
            <a:r>
              <a:rPr lang="en-NZ" sz="1200" b="1" kern="1200" dirty="0" smtClean="0">
                <a:solidFill>
                  <a:schemeClr val="tx1"/>
                </a:solidFill>
                <a:effectLst/>
                <a:latin typeface="+mn-lt"/>
                <a:ea typeface="+mn-ea"/>
                <a:cs typeface="+mn-cs"/>
              </a:rPr>
              <a:t>One day</a:t>
            </a:r>
            <a:r>
              <a:rPr lang="en-NZ" sz="1200" kern="1200" dirty="0" smtClean="0">
                <a:solidFill>
                  <a:schemeClr val="tx1"/>
                </a:solidFill>
                <a:effectLst/>
                <a:latin typeface="+mn-lt"/>
                <a:ea typeface="+mn-ea"/>
                <a:cs typeface="+mn-cs"/>
              </a:rPr>
              <a:t>, there will be a new order of life and health and peace which will extend to all people and all creation. This is the hope of Christmas. This is the hope of the gospel. This is the hope that we can point to in the face of something like last Monday’s volcanic eruption.</a:t>
            </a:r>
          </a:p>
          <a:p>
            <a:r>
              <a:rPr lang="en-NZ" sz="1200" b="1" kern="1200" dirty="0" smtClean="0">
                <a:solidFill>
                  <a:schemeClr val="tx1"/>
                </a:solidFill>
                <a:effectLst/>
                <a:latin typeface="+mn-lt"/>
                <a:ea typeface="+mn-ea"/>
                <a:cs typeface="+mn-cs"/>
              </a:rPr>
              <a:t>But this message </a:t>
            </a:r>
            <a:r>
              <a:rPr lang="en-NZ" sz="1200" kern="1200" dirty="0" smtClean="0">
                <a:solidFill>
                  <a:schemeClr val="tx1"/>
                </a:solidFill>
                <a:effectLst/>
                <a:latin typeface="+mn-lt"/>
                <a:ea typeface="+mn-ea"/>
                <a:cs typeface="+mn-cs"/>
              </a:rPr>
              <a:t>often gets lost in all the tinsel and shopping and parties. This is nothing new. Doubts about the truth of Jesus’ life and victory over death had snuck into the church in the first century.</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6</a:t>
            </a:fld>
            <a:endParaRPr lang="en-NZ"/>
          </a:p>
        </p:txBody>
      </p:sp>
    </p:spTree>
    <p:extLst>
      <p:ext uri="{BB962C8B-B14F-4D97-AF65-F5344CB8AC3E}">
        <p14:creationId xmlns:p14="http://schemas.microsoft.com/office/powerpoint/2010/main" val="4571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We have been going through the book of Corinthians over the past few months and hopefully we will conclude our series this morning!</a:t>
            </a:r>
          </a:p>
          <a:p>
            <a:r>
              <a:rPr lang="en-NZ" sz="1200" kern="1200" dirty="0" smtClean="0">
                <a:solidFill>
                  <a:schemeClr val="tx1"/>
                </a:solidFill>
                <a:effectLst/>
                <a:latin typeface="+mn-lt"/>
                <a:ea typeface="+mn-ea"/>
                <a:cs typeface="+mn-cs"/>
              </a:rPr>
              <a:t>The church had a lot going for them - they lacked no spiritual gift, they were enthusiastic - but they had a few problems as well. In chapter 15, Paul addresses the issue of the resurrection. </a:t>
            </a:r>
          </a:p>
          <a:p>
            <a:r>
              <a:rPr lang="en-NZ" sz="1200" b="1" kern="1200" dirty="0" smtClean="0">
                <a:solidFill>
                  <a:schemeClr val="tx1"/>
                </a:solidFill>
                <a:effectLst/>
                <a:latin typeface="+mn-lt"/>
                <a:ea typeface="+mn-ea"/>
                <a:cs typeface="+mn-cs"/>
              </a:rPr>
              <a:t>Does it really </a:t>
            </a:r>
            <a:r>
              <a:rPr lang="en-NZ" sz="1200" kern="1200" dirty="0" smtClean="0">
                <a:solidFill>
                  <a:schemeClr val="tx1"/>
                </a:solidFill>
                <a:effectLst/>
                <a:latin typeface="+mn-lt"/>
                <a:ea typeface="+mn-ea"/>
                <a:cs typeface="+mn-cs"/>
              </a:rPr>
              <a:t>matter that Christ rose from the dead?</a:t>
            </a:r>
          </a:p>
          <a:p>
            <a:r>
              <a:rPr lang="en-NZ" sz="1200" kern="1200" dirty="0" smtClean="0">
                <a:solidFill>
                  <a:schemeClr val="tx1"/>
                </a:solidFill>
                <a:effectLst/>
                <a:latin typeface="+mn-lt"/>
                <a:ea typeface="+mn-ea"/>
                <a:cs typeface="+mn-cs"/>
              </a:rPr>
              <a:t>It seems that some of them were heavily influenced by the Greek idea that spirit is good and matter is evil. Western civilisation has had a problem with this ever since! The Hebrew idea is that both are good but corrupted by sin. If matter is evil, argued some, then Jesus didn’t rise bodily in a flesh and blood form. Because he’s perfect and flesh and blood are not. They favoured the Greek view of the afterlife which was a disembodied existence of the clouds and harps variety. Sound familiar? Yes, it’s a view that persists even in the church today.</a:t>
            </a:r>
          </a:p>
          <a:p>
            <a:r>
              <a:rPr lang="en-NZ" sz="1200" kern="1200" dirty="0" smtClean="0">
                <a:solidFill>
                  <a:schemeClr val="tx1"/>
                </a:solidFill>
                <a:effectLst/>
                <a:latin typeface="+mn-lt"/>
                <a:ea typeface="+mn-ea"/>
                <a:cs typeface="+mn-cs"/>
              </a:rPr>
              <a:t>So in chapter 15, Paul argues that Jesus rose bodily from the dead and that fact is critical to our faith. </a:t>
            </a:r>
          </a:p>
          <a:p>
            <a:r>
              <a:rPr lang="en-NZ" sz="1200" b="1" kern="1200" dirty="0" smtClean="0">
                <a:solidFill>
                  <a:schemeClr val="tx1"/>
                </a:solidFill>
                <a:effectLst/>
                <a:latin typeface="+mn-lt"/>
                <a:ea typeface="+mn-ea"/>
                <a:cs typeface="+mn-cs"/>
              </a:rPr>
              <a:t>The resurrection </a:t>
            </a:r>
            <a:r>
              <a:rPr lang="en-NZ" sz="1200" kern="1200" dirty="0" smtClean="0">
                <a:solidFill>
                  <a:schemeClr val="tx1"/>
                </a:solidFill>
                <a:effectLst/>
                <a:latin typeface="+mn-lt"/>
                <a:ea typeface="+mn-ea"/>
                <a:cs typeface="+mn-cs"/>
              </a:rPr>
              <a:t>of Christ changes everything!</a:t>
            </a:r>
          </a:p>
          <a:p>
            <a:r>
              <a:rPr lang="en-NZ" sz="1200" kern="1200" dirty="0" smtClean="0">
                <a:solidFill>
                  <a:schemeClr val="tx1"/>
                </a:solidFill>
                <a:effectLst/>
                <a:latin typeface="+mn-lt"/>
                <a:ea typeface="+mn-ea"/>
                <a:cs typeface="+mn-cs"/>
              </a:rPr>
              <a:t>Three key points. Two long ones and one very short one:</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7</a:t>
            </a:fld>
            <a:endParaRPr lang="en-NZ"/>
          </a:p>
        </p:txBody>
      </p:sp>
    </p:spTree>
    <p:extLst>
      <p:ext uri="{BB962C8B-B14F-4D97-AF65-F5344CB8AC3E}">
        <p14:creationId xmlns:p14="http://schemas.microsoft.com/office/powerpoint/2010/main" val="65354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Paul begins </a:t>
            </a:r>
            <a:r>
              <a:rPr lang="en-NZ" sz="1200" kern="1200" dirty="0" smtClean="0">
                <a:solidFill>
                  <a:schemeClr val="tx1"/>
                </a:solidFill>
                <a:effectLst/>
                <a:latin typeface="+mn-lt"/>
                <a:ea typeface="+mn-ea"/>
                <a:cs typeface="+mn-cs"/>
              </a:rPr>
              <a:t>by explaining that Jesus died, was buried and rose again, appearing to individuals and groups of up to 500 people and himself last of all. </a:t>
            </a:r>
          </a:p>
          <a:p>
            <a:r>
              <a:rPr lang="en-NZ" sz="1200" b="1" kern="1200" dirty="0" smtClean="0">
                <a:solidFill>
                  <a:schemeClr val="tx1"/>
                </a:solidFill>
                <a:effectLst/>
                <a:latin typeface="+mn-lt"/>
                <a:ea typeface="+mn-ea"/>
                <a:cs typeface="+mn-cs"/>
              </a:rPr>
              <a:t>But these </a:t>
            </a:r>
            <a:r>
              <a:rPr lang="en-NZ" sz="1200" kern="1200" dirty="0" smtClean="0">
                <a:solidFill>
                  <a:schemeClr val="tx1"/>
                </a:solidFill>
                <a:effectLst/>
                <a:latin typeface="+mn-lt"/>
                <a:ea typeface="+mn-ea"/>
                <a:cs typeface="+mn-cs"/>
              </a:rPr>
              <a:t>are more than bare facts. He also notes the purpose for Christ’s death. It is “for our sins”. It is “according to the Scriptures”. These are not random events. They are part of God’s plan.</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8</a:t>
            </a:fld>
            <a:endParaRPr lang="en-NZ"/>
          </a:p>
        </p:txBody>
      </p:sp>
    </p:spTree>
    <p:extLst>
      <p:ext uri="{BB962C8B-B14F-4D97-AF65-F5344CB8AC3E}">
        <p14:creationId xmlns:p14="http://schemas.microsoft.com/office/powerpoint/2010/main" val="389393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Now, 500+ </a:t>
            </a:r>
            <a:r>
              <a:rPr lang="en-NZ" sz="1200" kern="1200" dirty="0" smtClean="0">
                <a:solidFill>
                  <a:schemeClr val="tx1"/>
                </a:solidFill>
                <a:effectLst/>
                <a:latin typeface="+mn-lt"/>
                <a:ea typeface="+mn-ea"/>
                <a:cs typeface="+mn-cs"/>
              </a:rPr>
              <a:t>is quite a lot of people who claimed to have seen Jesus alive after he died. Most of them would have been still alive at the time this letter was written. You could talk to them! You could talk to Paul!</a:t>
            </a:r>
          </a:p>
          <a:p>
            <a:r>
              <a:rPr lang="en-NZ" sz="1200" b="1" kern="1200" dirty="0" smtClean="0">
                <a:solidFill>
                  <a:schemeClr val="tx1"/>
                </a:solidFill>
                <a:effectLst/>
                <a:latin typeface="+mn-lt"/>
                <a:ea typeface="+mn-ea"/>
                <a:cs typeface="+mn-cs"/>
              </a:rPr>
              <a:t>And the biggest </a:t>
            </a:r>
            <a:r>
              <a:rPr lang="en-NZ" sz="1200" kern="1200" dirty="0" smtClean="0">
                <a:solidFill>
                  <a:schemeClr val="tx1"/>
                </a:solidFill>
                <a:effectLst/>
                <a:latin typeface="+mn-lt"/>
                <a:ea typeface="+mn-ea"/>
                <a:cs typeface="+mn-cs"/>
              </a:rPr>
              <a:t>proof that Paul was telling the truth is the fact that he changed. </a:t>
            </a:r>
          </a:p>
          <a:p>
            <a:r>
              <a:rPr lang="en-NZ" sz="1200" kern="1200" dirty="0" smtClean="0">
                <a:solidFill>
                  <a:schemeClr val="tx1"/>
                </a:solidFill>
                <a:effectLst/>
                <a:latin typeface="+mn-lt"/>
                <a:ea typeface="+mn-ea"/>
                <a:cs typeface="+mn-cs"/>
              </a:rPr>
              <a:t>As he says in verse 9, “I persecuted the church of God.” He was zealous in his efforts to stamp out this new movement. But then he met Jesus. “By the grace of God, I am what I am.”</a:t>
            </a:r>
          </a:p>
          <a:p>
            <a:r>
              <a:rPr lang="en-NZ" sz="1200" kern="1200" dirty="0" smtClean="0">
                <a:solidFill>
                  <a:schemeClr val="tx1"/>
                </a:solidFill>
                <a:effectLst/>
                <a:latin typeface="+mn-lt"/>
                <a:ea typeface="+mn-ea"/>
                <a:cs typeface="+mn-cs"/>
              </a:rPr>
              <a:t>I love the way God chooses the most unlikely people! Paul was the last man on earth you would expect to become a Christian. Something happened on that road to Damascus. What was it? The resurrection.</a:t>
            </a:r>
          </a:p>
          <a:p>
            <a:r>
              <a:rPr lang="en-NZ" sz="1200" b="1" kern="1200" dirty="0" smtClean="0">
                <a:solidFill>
                  <a:schemeClr val="tx1"/>
                </a:solidFill>
                <a:effectLst/>
                <a:latin typeface="+mn-lt"/>
                <a:ea typeface="+mn-ea"/>
                <a:cs typeface="+mn-cs"/>
              </a:rPr>
              <a:t>Paul sums it up by saying, “This </a:t>
            </a:r>
            <a:r>
              <a:rPr lang="en-NZ" sz="1200" kern="1200" dirty="0" smtClean="0">
                <a:solidFill>
                  <a:schemeClr val="tx1"/>
                </a:solidFill>
                <a:effectLst/>
                <a:latin typeface="+mn-lt"/>
                <a:ea typeface="+mn-ea"/>
                <a:cs typeface="+mn-cs"/>
              </a:rPr>
              <a:t>is what we preach and this is what you believed.” This is the Good News. Jesus was not just a great teacher or healer or prophet. He was and is the Saviour of the world.</a:t>
            </a:r>
          </a:p>
          <a:p>
            <a:r>
              <a:rPr lang="en-NZ" sz="1200" kern="1200" dirty="0" smtClean="0">
                <a:solidFill>
                  <a:schemeClr val="tx1"/>
                </a:solidFill>
                <a:effectLst/>
                <a:latin typeface="+mn-lt"/>
                <a:ea typeface="+mn-ea"/>
                <a:cs typeface="+mn-cs"/>
              </a:rPr>
              <a:t>And the resurrection proves it.</a:t>
            </a:r>
          </a:p>
          <a:p>
            <a:endParaRPr lang="en-NZ" dirty="0" smtClean="0"/>
          </a:p>
        </p:txBody>
      </p:sp>
      <p:sp>
        <p:nvSpPr>
          <p:cNvPr id="4" name="Slide Number Placeholder 3"/>
          <p:cNvSpPr>
            <a:spLocks noGrp="1"/>
          </p:cNvSpPr>
          <p:nvPr>
            <p:ph type="sldNum" sz="quarter" idx="10"/>
          </p:nvPr>
        </p:nvSpPr>
        <p:spPr/>
        <p:txBody>
          <a:bodyPr/>
          <a:lstStyle/>
          <a:p>
            <a:fld id="{37264F67-AAB2-4971-A40B-C62459A9D776}" type="slidenum">
              <a:rPr lang="en-NZ" smtClean="0"/>
              <a:t>9</a:t>
            </a:fld>
            <a:endParaRPr lang="en-NZ"/>
          </a:p>
        </p:txBody>
      </p:sp>
    </p:spTree>
    <p:extLst>
      <p:ext uri="{BB962C8B-B14F-4D97-AF65-F5344CB8AC3E}">
        <p14:creationId xmlns:p14="http://schemas.microsoft.com/office/powerpoint/2010/main" val="176470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Check out Paul’s argument in 12-19:…</a:t>
            </a:r>
          </a:p>
          <a:p>
            <a:r>
              <a:rPr lang="en-NZ" sz="1200" kern="1200" dirty="0" smtClean="0">
                <a:solidFill>
                  <a:schemeClr val="tx1"/>
                </a:solidFill>
                <a:effectLst/>
                <a:latin typeface="+mn-lt"/>
                <a:ea typeface="+mn-ea"/>
                <a:cs typeface="+mn-cs"/>
              </a:rPr>
              <a:t>Tell us what you really think, Paul! </a:t>
            </a:r>
          </a:p>
          <a:p>
            <a:r>
              <a:rPr lang="en-NZ" sz="1200" b="1" kern="1200" dirty="0" smtClean="0">
                <a:solidFill>
                  <a:schemeClr val="tx1"/>
                </a:solidFill>
                <a:effectLst/>
                <a:latin typeface="+mn-lt"/>
                <a:ea typeface="+mn-ea"/>
                <a:cs typeface="+mn-cs"/>
              </a:rPr>
              <a:t>In verse 32 he quotes</a:t>
            </a:r>
            <a:r>
              <a:rPr lang="en-NZ" sz="1200" kern="1200" dirty="0" smtClean="0">
                <a:solidFill>
                  <a:schemeClr val="tx1"/>
                </a:solidFill>
                <a:effectLst/>
                <a:latin typeface="+mn-lt"/>
                <a:ea typeface="+mn-ea"/>
                <a:cs typeface="+mn-cs"/>
              </a:rPr>
              <a:t> the famous Epicurean school of philosophy, which espoused pleasure as the purpose of life:</a:t>
            </a:r>
          </a:p>
          <a:p>
            <a:r>
              <a:rPr lang="en-NZ" sz="1200" kern="1200" dirty="0" smtClean="0">
                <a:solidFill>
                  <a:schemeClr val="tx1"/>
                </a:solidFill>
                <a:effectLst/>
                <a:latin typeface="+mn-lt"/>
                <a:ea typeface="+mn-ea"/>
                <a:cs typeface="+mn-cs"/>
              </a:rPr>
              <a:t>If the dead are not raised, ‘Let us eat and drink, for tomorrow we die.’</a:t>
            </a:r>
          </a:p>
          <a:p>
            <a:r>
              <a:rPr lang="en-NZ" sz="1200" kern="1200" dirty="0" smtClean="0">
                <a:solidFill>
                  <a:schemeClr val="tx1"/>
                </a:solidFill>
                <a:effectLst/>
                <a:latin typeface="+mn-lt"/>
                <a:ea typeface="+mn-ea"/>
                <a:cs typeface="+mn-cs"/>
              </a:rPr>
              <a:t>If this is all there is, we might as well enjoy it. Either that or sink into despair. That sounds to me life today: the pursuit of pleasure and skyrocketing rates of depression.</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10</a:t>
            </a:fld>
            <a:endParaRPr lang="en-NZ"/>
          </a:p>
        </p:txBody>
      </p:sp>
    </p:spTree>
    <p:extLst>
      <p:ext uri="{BB962C8B-B14F-4D97-AF65-F5344CB8AC3E}">
        <p14:creationId xmlns:p14="http://schemas.microsoft.com/office/powerpoint/2010/main" val="195840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Nikolai </a:t>
            </a:r>
            <a:r>
              <a:rPr lang="en-NZ" sz="1200" kern="1200" dirty="0" err="1" smtClean="0">
                <a:solidFill>
                  <a:schemeClr val="tx1"/>
                </a:solidFill>
                <a:effectLst/>
                <a:latin typeface="+mn-lt"/>
                <a:ea typeface="+mn-ea"/>
                <a:cs typeface="+mn-cs"/>
              </a:rPr>
              <a:t>Ivanovich</a:t>
            </a:r>
            <a:r>
              <a:rPr lang="en-NZ" sz="1200" kern="1200" dirty="0" smtClean="0">
                <a:solidFill>
                  <a:schemeClr val="tx1"/>
                </a:solidFill>
                <a:effectLst/>
                <a:latin typeface="+mn-lt"/>
                <a:ea typeface="+mn-ea"/>
                <a:cs typeface="+mn-cs"/>
              </a:rPr>
              <a:t> Bukharin was one of the most powerful men on the Soviet Union. The story is told that in 1930, he addressed a huge assembly in Kiev on the subject of atheism and proofs against Christianity. An hour later, he looked out over the crowd. "Are there any questions?" Deafening silence. Then one man approached the platform and stood next to the communist leader. He looked left then he looked right. Finally he said the words that Russians had been saying to each other for centuries: "CHRIST IS RISEN!" The crowd rose to its feet and as one man shouted the traditional response: "HE IS RISEN INDEED!"</a:t>
            </a:r>
          </a:p>
          <a:p>
            <a:r>
              <a:rPr lang="en-NZ" sz="1200" b="1" kern="1200" dirty="0" smtClean="0">
                <a:solidFill>
                  <a:schemeClr val="tx1"/>
                </a:solidFill>
                <a:effectLst/>
                <a:latin typeface="+mn-lt"/>
                <a:ea typeface="+mn-ea"/>
                <a:cs typeface="+mn-cs"/>
              </a:rPr>
              <a:t>That’s what I’m reminded </a:t>
            </a:r>
            <a:r>
              <a:rPr lang="en-NZ" sz="1200" kern="1200" dirty="0" smtClean="0">
                <a:solidFill>
                  <a:schemeClr val="tx1"/>
                </a:solidFill>
                <a:effectLst/>
                <a:latin typeface="+mn-lt"/>
                <a:ea typeface="+mn-ea"/>
                <a:cs typeface="+mn-cs"/>
              </a:rPr>
              <a:t>of when I read verse 20:</a:t>
            </a:r>
          </a:p>
          <a:p>
            <a:r>
              <a:rPr lang="en-NZ" sz="1200" kern="1200" dirty="0" smtClean="0">
                <a:solidFill>
                  <a:schemeClr val="tx1"/>
                </a:solidFill>
                <a:effectLst/>
                <a:latin typeface="+mn-lt"/>
                <a:ea typeface="+mn-ea"/>
                <a:cs typeface="+mn-cs"/>
              </a:rPr>
              <a:t>But Christ has indeed been raised from the dead.</a:t>
            </a:r>
          </a:p>
          <a:p>
            <a:r>
              <a:rPr lang="en-NZ" sz="1200" kern="1200" dirty="0" smtClean="0">
                <a:solidFill>
                  <a:schemeClr val="tx1"/>
                </a:solidFill>
                <a:effectLst/>
                <a:latin typeface="+mn-lt"/>
                <a:ea typeface="+mn-ea"/>
                <a:cs typeface="+mn-cs"/>
              </a:rPr>
              <a:t>Then Paul explains the implications of this fact.</a:t>
            </a:r>
          </a:p>
          <a:p>
            <a:r>
              <a:rPr lang="en-NZ" sz="1200" kern="1200" dirty="0" smtClean="0">
                <a:solidFill>
                  <a:schemeClr val="tx1"/>
                </a:solidFill>
                <a:effectLst/>
                <a:latin typeface="+mn-lt"/>
                <a:ea typeface="+mn-ea"/>
                <a:cs typeface="+mn-cs"/>
              </a:rPr>
              <a:t>The </a:t>
            </a:r>
            <a:r>
              <a:rPr lang="en-NZ" sz="1200" kern="1200" dirty="0" err="1" smtClean="0">
                <a:solidFill>
                  <a:schemeClr val="tx1"/>
                </a:solidFill>
                <a:effectLst/>
                <a:latin typeface="+mn-lt"/>
                <a:ea typeface="+mn-ea"/>
                <a:cs typeface="+mn-cs"/>
              </a:rPr>
              <a:t>firstfruits</a:t>
            </a:r>
            <a:r>
              <a:rPr lang="en-NZ" sz="1200" kern="1200" dirty="0" smtClean="0">
                <a:solidFill>
                  <a:schemeClr val="tx1"/>
                </a:solidFill>
                <a:effectLst/>
                <a:latin typeface="+mn-lt"/>
                <a:ea typeface="+mn-ea"/>
                <a:cs typeface="+mn-cs"/>
              </a:rPr>
              <a:t> - that first fruit of the season - that little tomato plant on the vine or lemon on the tree. What does it tell us? There will be more. First Christ, then all believers will rise from the dead.</a:t>
            </a:r>
          </a:p>
          <a:p>
            <a:endParaRPr lang="en-NZ" dirty="0"/>
          </a:p>
        </p:txBody>
      </p:sp>
      <p:sp>
        <p:nvSpPr>
          <p:cNvPr id="4" name="Slide Number Placeholder 3"/>
          <p:cNvSpPr>
            <a:spLocks noGrp="1"/>
          </p:cNvSpPr>
          <p:nvPr>
            <p:ph type="sldNum" sz="quarter" idx="10"/>
          </p:nvPr>
        </p:nvSpPr>
        <p:spPr/>
        <p:txBody>
          <a:bodyPr/>
          <a:lstStyle/>
          <a:p>
            <a:fld id="{37264F67-AAB2-4971-A40B-C62459A9D776}" type="slidenum">
              <a:rPr lang="en-NZ" smtClean="0"/>
              <a:t>11</a:t>
            </a:fld>
            <a:endParaRPr lang="en-NZ"/>
          </a:p>
        </p:txBody>
      </p:sp>
    </p:spTree>
    <p:extLst>
      <p:ext uri="{BB962C8B-B14F-4D97-AF65-F5344CB8AC3E}">
        <p14:creationId xmlns:p14="http://schemas.microsoft.com/office/powerpoint/2010/main" val="11534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730745-43AD-479D-ACAA-E737B99D2AD4}" type="datetimeFigureOut">
              <a:rPr lang="en-NZ" smtClean="0"/>
              <a:t>13/12/2019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246722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730745-43AD-479D-ACAA-E737B99D2AD4}" type="datetimeFigureOut">
              <a:rPr lang="en-NZ" smtClean="0"/>
              <a:t>13/12/2019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419332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730745-43AD-479D-ACAA-E737B99D2AD4}" type="datetimeFigureOut">
              <a:rPr lang="en-NZ" smtClean="0"/>
              <a:t>13/12/2019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306178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730745-43AD-479D-ACAA-E737B99D2AD4}" type="datetimeFigureOut">
              <a:rPr lang="en-NZ" smtClean="0"/>
              <a:t>13/12/2019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65446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30745-43AD-479D-ACAA-E737B99D2AD4}" type="datetimeFigureOut">
              <a:rPr lang="en-NZ" smtClean="0"/>
              <a:t>13/12/2019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94818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730745-43AD-479D-ACAA-E737B99D2AD4}" type="datetimeFigureOut">
              <a:rPr lang="en-NZ" smtClean="0"/>
              <a:t>13/12/2019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49289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730745-43AD-479D-ACAA-E737B99D2AD4}" type="datetimeFigureOut">
              <a:rPr lang="en-NZ" smtClean="0"/>
              <a:t>13/12/2019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302359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730745-43AD-479D-ACAA-E737B99D2AD4}" type="datetimeFigureOut">
              <a:rPr lang="en-NZ" smtClean="0"/>
              <a:t>13/12/2019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30229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30745-43AD-479D-ACAA-E737B99D2AD4}" type="datetimeFigureOut">
              <a:rPr lang="en-NZ" smtClean="0"/>
              <a:t>13/12/2019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359733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30745-43AD-479D-ACAA-E737B99D2AD4}" type="datetimeFigureOut">
              <a:rPr lang="en-NZ" smtClean="0"/>
              <a:t>13/12/2019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246411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30745-43AD-479D-ACAA-E737B99D2AD4}" type="datetimeFigureOut">
              <a:rPr lang="en-NZ" smtClean="0"/>
              <a:t>13/12/2019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5CAE90B-B350-4E25-8923-4267C168DB60}" type="slidenum">
              <a:rPr lang="en-NZ" smtClean="0"/>
              <a:t>‹#›</a:t>
            </a:fld>
            <a:endParaRPr lang="en-NZ"/>
          </a:p>
        </p:txBody>
      </p:sp>
    </p:spTree>
    <p:extLst>
      <p:ext uri="{BB962C8B-B14F-4D97-AF65-F5344CB8AC3E}">
        <p14:creationId xmlns:p14="http://schemas.microsoft.com/office/powerpoint/2010/main" val="333429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30745-43AD-479D-ACAA-E737B99D2AD4}" type="datetimeFigureOut">
              <a:rPr lang="en-NZ" smtClean="0"/>
              <a:t>13/12/2019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AE90B-B350-4E25-8923-4267C168DB60}" type="slidenum">
              <a:rPr lang="en-NZ" smtClean="0"/>
              <a:t>‹#›</a:t>
            </a:fld>
            <a:endParaRPr lang="en-NZ"/>
          </a:p>
        </p:txBody>
      </p:sp>
    </p:spTree>
    <p:extLst>
      <p:ext uri="{BB962C8B-B14F-4D97-AF65-F5344CB8AC3E}">
        <p14:creationId xmlns:p14="http://schemas.microsoft.com/office/powerpoint/2010/main" val="23198614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Why it </a:t>
            </a:r>
            <a:r>
              <a:rPr lang="en-NZ" dirty="0" smtClean="0">
                <a:solidFill>
                  <a:schemeClr val="accent6">
                    <a:lumMod val="60000"/>
                    <a:lumOff val="40000"/>
                  </a:schemeClr>
                </a:solidFill>
                <a:latin typeface="Arial Rounded MT Bold" panose="020F0704030504030204" pitchFamily="34" charset="0"/>
              </a:rPr>
              <a:t>Matters</a:t>
            </a:r>
            <a:endParaRPr lang="en-NZ" dirty="0">
              <a:solidFill>
                <a:schemeClr val="accent6">
                  <a:lumMod val="60000"/>
                  <a:lumOff val="40000"/>
                </a:schemeClr>
              </a:solidFill>
              <a:latin typeface="Arial Rounded MT Bold" panose="020F0704030504030204" pitchFamily="34" charset="0"/>
            </a:endParaRPr>
          </a:p>
        </p:txBody>
      </p:sp>
      <p:sp>
        <p:nvSpPr>
          <p:cNvPr id="3" name="Subtitle 2"/>
          <p:cNvSpPr>
            <a:spLocks noGrp="1"/>
          </p:cNvSpPr>
          <p:nvPr>
            <p:ph type="subTitle" idx="1"/>
          </p:nvPr>
        </p:nvSpPr>
        <p:spPr/>
        <p:txBody>
          <a:bodyPr/>
          <a:lstStyle/>
          <a:p>
            <a:r>
              <a:rPr lang="en-NZ" b="1" dirty="0"/>
              <a:t>1 Corinthians 15:1-58</a:t>
            </a:r>
            <a:endParaRPr lang="en-NZ" dirty="0"/>
          </a:p>
          <a:p>
            <a:endParaRPr lang="en-NZ" dirty="0"/>
          </a:p>
        </p:txBody>
      </p:sp>
    </p:spTree>
    <p:extLst>
      <p:ext uri="{BB962C8B-B14F-4D97-AF65-F5344CB8AC3E}">
        <p14:creationId xmlns:p14="http://schemas.microsoft.com/office/powerpoint/2010/main" val="1947895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vindicates our faith 1-34</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838200" y="1825624"/>
            <a:ext cx="10515600" cy="4803775"/>
          </a:xfrm>
        </p:spPr>
        <p:txBody>
          <a:bodyPr>
            <a:normAutofit lnSpcReduction="10000"/>
          </a:bodyPr>
          <a:lstStyle/>
          <a:p>
            <a:pPr lvl="0"/>
            <a:r>
              <a:rPr lang="en-NZ" dirty="0" smtClean="0"/>
              <a:t>If Jesus didn’t rise from the dead, then:</a:t>
            </a:r>
          </a:p>
          <a:p>
            <a:pPr lvl="1"/>
            <a:r>
              <a:rPr lang="en-NZ" dirty="0" smtClean="0"/>
              <a:t>No </a:t>
            </a:r>
            <a:r>
              <a:rPr lang="en-NZ" dirty="0"/>
              <a:t>one rises from the dead</a:t>
            </a:r>
          </a:p>
          <a:p>
            <a:pPr lvl="1"/>
            <a:r>
              <a:rPr lang="en-NZ" dirty="0"/>
              <a:t>Our preaching is useless</a:t>
            </a:r>
          </a:p>
          <a:p>
            <a:pPr lvl="1"/>
            <a:r>
              <a:rPr lang="en-NZ" dirty="0"/>
              <a:t>Your faith is useless and futile</a:t>
            </a:r>
          </a:p>
          <a:p>
            <a:pPr lvl="1"/>
            <a:r>
              <a:rPr lang="en-NZ" dirty="0"/>
              <a:t>You are still in your sins</a:t>
            </a:r>
          </a:p>
          <a:p>
            <a:pPr lvl="1"/>
            <a:r>
              <a:rPr lang="en-NZ" dirty="0"/>
              <a:t>We are false witnesses</a:t>
            </a:r>
          </a:p>
          <a:p>
            <a:pPr lvl="1"/>
            <a:r>
              <a:rPr lang="en-NZ" dirty="0"/>
              <a:t>Those who have fallen asleep in Christ are lost</a:t>
            </a:r>
          </a:p>
          <a:p>
            <a:endParaRPr lang="en-NZ" dirty="0" smtClean="0"/>
          </a:p>
          <a:p>
            <a:r>
              <a:rPr lang="en-NZ" dirty="0" smtClean="0"/>
              <a:t>If </a:t>
            </a:r>
            <a:r>
              <a:rPr lang="en-NZ" dirty="0"/>
              <a:t>our hope in Christ is only for this life, then we should be pitied more than anyone</a:t>
            </a:r>
            <a:r>
              <a:rPr lang="en-NZ" dirty="0" smtClean="0"/>
              <a:t>.</a:t>
            </a:r>
          </a:p>
          <a:p>
            <a:r>
              <a:rPr lang="en-NZ" i="1" dirty="0" smtClean="0"/>
              <a:t>If the dead are not raised, ‘Let us eat and drink, for tomorrow we die.’</a:t>
            </a:r>
            <a:r>
              <a:rPr lang="en-NZ" dirty="0" smtClean="0"/>
              <a:t> (32)</a:t>
            </a:r>
          </a:p>
          <a:p>
            <a:endParaRPr lang="en-NZ" dirty="0"/>
          </a:p>
          <a:p>
            <a:endParaRPr lang="en-NZ" dirty="0"/>
          </a:p>
        </p:txBody>
      </p:sp>
    </p:spTree>
    <p:extLst>
      <p:ext uri="{BB962C8B-B14F-4D97-AF65-F5344CB8AC3E}">
        <p14:creationId xmlns:p14="http://schemas.microsoft.com/office/powerpoint/2010/main" val="144592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vindicates our faith 1-34</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838200" y="2310063"/>
            <a:ext cx="5719011" cy="3866900"/>
          </a:xfrm>
        </p:spPr>
        <p:txBody>
          <a:bodyPr/>
          <a:lstStyle/>
          <a:p>
            <a:r>
              <a:rPr lang="en-NZ" i="1" dirty="0"/>
              <a:t>But Christ has indeed been raised from the dead, the </a:t>
            </a:r>
            <a:r>
              <a:rPr lang="en-NZ" i="1" dirty="0" err="1"/>
              <a:t>firstfruits</a:t>
            </a:r>
            <a:r>
              <a:rPr lang="en-NZ" i="1" dirty="0"/>
              <a:t> of those who have fallen asleep. </a:t>
            </a:r>
            <a:r>
              <a:rPr lang="en-NZ" dirty="0" smtClean="0"/>
              <a:t>(20)</a:t>
            </a:r>
            <a:endParaRPr lang="en-NZ" dirty="0"/>
          </a:p>
          <a:p>
            <a:endParaRPr lang="en-NZ" dirty="0"/>
          </a:p>
        </p:txBody>
      </p:sp>
      <p:pic>
        <p:nvPicPr>
          <p:cNvPr id="10242" name="Picture 2" descr="Image result for Nikolai Ivanovich Bukhar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933" y="1916979"/>
            <a:ext cx="2912478" cy="3920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91137" y="6063916"/>
            <a:ext cx="4062663" cy="830997"/>
          </a:xfrm>
          <a:prstGeom prst="rect">
            <a:avLst/>
          </a:prstGeom>
          <a:noFill/>
        </p:spPr>
        <p:txBody>
          <a:bodyPr wrap="square" rtlCol="0">
            <a:spAutoFit/>
          </a:bodyPr>
          <a:lstStyle/>
          <a:p>
            <a:r>
              <a:rPr lang="en-NZ" sz="2400" dirty="0" smtClean="0"/>
              <a:t>Nikolai </a:t>
            </a:r>
            <a:r>
              <a:rPr lang="en-NZ" sz="2400" dirty="0" err="1" smtClean="0"/>
              <a:t>Ivanovich</a:t>
            </a:r>
            <a:r>
              <a:rPr lang="en-NZ" sz="2400" dirty="0" smtClean="0"/>
              <a:t> Bukharin</a:t>
            </a:r>
          </a:p>
          <a:p>
            <a:endParaRPr lang="en-NZ" sz="2400" dirty="0"/>
          </a:p>
        </p:txBody>
      </p:sp>
    </p:spTree>
    <p:extLst>
      <p:ext uri="{BB962C8B-B14F-4D97-AF65-F5344CB8AC3E}">
        <p14:creationId xmlns:p14="http://schemas.microsoft.com/office/powerpoint/2010/main" val="16833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vindicates our faith 1-34</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p:txBody>
          <a:bodyPr>
            <a:normAutofit lnSpcReduction="10000"/>
          </a:bodyPr>
          <a:lstStyle/>
          <a:p>
            <a:r>
              <a:rPr lang="en-NZ" dirty="0" smtClean="0"/>
              <a:t>When will this happen?</a:t>
            </a:r>
          </a:p>
          <a:p>
            <a:r>
              <a:rPr lang="en-NZ" i="1" baseline="30000" dirty="0" smtClean="0"/>
              <a:t>22 </a:t>
            </a:r>
            <a:r>
              <a:rPr lang="en-NZ" i="1" dirty="0"/>
              <a:t>For as in Adam all die, so in Christ all will be made alive. </a:t>
            </a:r>
            <a:r>
              <a:rPr lang="en-NZ" i="1" baseline="30000" dirty="0"/>
              <a:t>23 </a:t>
            </a:r>
            <a:r>
              <a:rPr lang="en-NZ" i="1" dirty="0"/>
              <a:t>But each in turn: Christ, the </a:t>
            </a:r>
            <a:r>
              <a:rPr lang="en-NZ" i="1" dirty="0" err="1"/>
              <a:t>firstfruits</a:t>
            </a:r>
            <a:r>
              <a:rPr lang="en-NZ" i="1" dirty="0"/>
              <a:t>; then, when he comes, those who belong to him. </a:t>
            </a:r>
            <a:r>
              <a:rPr lang="en-NZ" i="1" baseline="30000" dirty="0"/>
              <a:t>24 </a:t>
            </a:r>
            <a:r>
              <a:rPr lang="en-NZ" i="1" dirty="0"/>
              <a:t>Then the end will come, when he hands over the kingdom to God the Father after he has destroyed all dominion, authority and power. </a:t>
            </a:r>
            <a:r>
              <a:rPr lang="en-NZ" i="1" baseline="30000" dirty="0"/>
              <a:t>25 </a:t>
            </a:r>
            <a:r>
              <a:rPr lang="en-NZ" i="1" dirty="0"/>
              <a:t>For he must reign until he has put all his enemies under his feet. </a:t>
            </a:r>
            <a:r>
              <a:rPr lang="en-NZ" i="1" baseline="30000" dirty="0"/>
              <a:t>26</a:t>
            </a:r>
            <a:r>
              <a:rPr lang="en-NZ" i="1" dirty="0"/>
              <a:t> The last enemy to be destroyed is death</a:t>
            </a:r>
            <a:r>
              <a:rPr lang="en-NZ" i="1" dirty="0" smtClean="0"/>
              <a:t>.</a:t>
            </a:r>
          </a:p>
          <a:p>
            <a:endParaRPr lang="en-NZ" i="1" dirty="0"/>
          </a:p>
          <a:p>
            <a:r>
              <a:rPr lang="en-NZ" i="1" dirty="0"/>
              <a:t>"The kingdom of the world has become the kingdom of our Lord and of His Christ, and He will reign forever and ever."</a:t>
            </a:r>
          </a:p>
          <a:p>
            <a:pPr lvl="1" algn="r"/>
            <a:r>
              <a:rPr lang="en-NZ" dirty="0"/>
              <a:t>Revelation 11:15</a:t>
            </a:r>
          </a:p>
          <a:p>
            <a:endParaRPr lang="en-NZ" dirty="0"/>
          </a:p>
          <a:p>
            <a:endParaRPr lang="en-NZ" dirty="0"/>
          </a:p>
        </p:txBody>
      </p:sp>
    </p:spTree>
    <p:extLst>
      <p:ext uri="{BB962C8B-B14F-4D97-AF65-F5344CB8AC3E}">
        <p14:creationId xmlns:p14="http://schemas.microsoft.com/office/powerpoint/2010/main" val="3176035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anticipates our future </a:t>
            </a:r>
            <a:r>
              <a:rPr lang="en-NZ" dirty="0">
                <a:solidFill>
                  <a:schemeClr val="accent6">
                    <a:lumMod val="60000"/>
                    <a:lumOff val="40000"/>
                  </a:schemeClr>
                </a:solidFill>
                <a:latin typeface="Arial Rounded MT Bold" panose="020F0704030504030204" pitchFamily="34" charset="0"/>
              </a:rPr>
              <a:t>35-57</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4439652" y="1825625"/>
            <a:ext cx="6914147" cy="4839870"/>
          </a:xfrm>
        </p:spPr>
        <p:txBody>
          <a:bodyPr>
            <a:normAutofit/>
          </a:bodyPr>
          <a:lstStyle/>
          <a:p>
            <a:r>
              <a:rPr lang="en-NZ" dirty="0" smtClean="0"/>
              <a:t>Two </a:t>
            </a:r>
            <a:r>
              <a:rPr lang="en-NZ" dirty="0"/>
              <a:t>metaphors</a:t>
            </a:r>
          </a:p>
          <a:p>
            <a:r>
              <a:rPr lang="en-NZ" dirty="0"/>
              <a:t>The seed</a:t>
            </a:r>
          </a:p>
          <a:p>
            <a:pPr lvl="1"/>
            <a:r>
              <a:rPr lang="en-NZ" dirty="0"/>
              <a:t>There is continuity between seed and plant and continuity between new and old. But there are also differences.</a:t>
            </a:r>
          </a:p>
          <a:p>
            <a:pPr lvl="1"/>
            <a:r>
              <a:rPr lang="en-NZ" i="1" dirty="0"/>
              <a:t>The body that is sown is perishable, it is raised imperishable; </a:t>
            </a:r>
            <a:r>
              <a:rPr lang="en-NZ" i="1" baseline="30000" dirty="0"/>
              <a:t>43 </a:t>
            </a:r>
            <a:r>
              <a:rPr lang="en-NZ" i="1" dirty="0"/>
              <a:t>it is sown in dishonour, it is raised in glory; it is sown in weakness, it is raised in power; </a:t>
            </a:r>
            <a:r>
              <a:rPr lang="en-NZ" i="1" baseline="30000" dirty="0"/>
              <a:t>44 </a:t>
            </a:r>
            <a:r>
              <a:rPr lang="en-NZ" i="1" dirty="0"/>
              <a:t>it is sown a natural body, it is raised a spiritual body</a:t>
            </a:r>
            <a:r>
              <a:rPr lang="en-NZ" i="1" dirty="0" smtClean="0"/>
              <a:t>.</a:t>
            </a:r>
            <a:endParaRPr lang="en-NZ" i="1" dirty="0"/>
          </a:p>
          <a:p>
            <a:pPr lvl="1"/>
            <a:r>
              <a:rPr lang="en-NZ" dirty="0" smtClean="0"/>
              <a:t>A </a:t>
            </a:r>
            <a:r>
              <a:rPr lang="en-NZ" dirty="0"/>
              <a:t>vast </a:t>
            </a:r>
            <a:r>
              <a:rPr lang="en-NZ" dirty="0" smtClean="0"/>
              <a:t>improvement!</a:t>
            </a:r>
            <a:endParaRPr lang="en-NZ" dirty="0"/>
          </a:p>
          <a:p>
            <a:endParaRPr lang="en-NZ" dirty="0"/>
          </a:p>
        </p:txBody>
      </p:sp>
      <p:pic>
        <p:nvPicPr>
          <p:cNvPr id="4099" name="Picture 3" descr="Image result for seed sho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758" y="1922881"/>
            <a:ext cx="2695074" cy="389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1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anticipates our future 35-57</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838200" y="1825625"/>
            <a:ext cx="10515600" cy="4875964"/>
          </a:xfrm>
        </p:spPr>
        <p:txBody>
          <a:bodyPr>
            <a:normAutofit lnSpcReduction="10000"/>
          </a:bodyPr>
          <a:lstStyle/>
          <a:p>
            <a:r>
              <a:rPr lang="en-NZ" dirty="0"/>
              <a:t>The wardrobe</a:t>
            </a:r>
          </a:p>
          <a:p>
            <a:r>
              <a:rPr lang="en-NZ" i="1" baseline="30000" dirty="0"/>
              <a:t>53 </a:t>
            </a:r>
            <a:r>
              <a:rPr lang="en-NZ" i="1" dirty="0"/>
              <a:t>For the perishable must clothe itself with the imperishable, and the mortal with immortality. </a:t>
            </a:r>
            <a:r>
              <a:rPr lang="en-NZ" i="1" baseline="30000" dirty="0"/>
              <a:t>54 </a:t>
            </a:r>
            <a:r>
              <a:rPr lang="en-NZ" i="1" dirty="0"/>
              <a:t>When the perishable has been clothed with the imperishable, and the mortal with immortality, then the saying that is written will come true: ‘Death has been swallowed up in victory.’</a:t>
            </a:r>
          </a:p>
          <a:p>
            <a:r>
              <a:rPr lang="en-NZ" i="1" baseline="30000" dirty="0"/>
              <a:t>55 </a:t>
            </a:r>
            <a:r>
              <a:rPr lang="en-NZ" i="1" dirty="0"/>
              <a:t>‘Where, O death, is your victory?</a:t>
            </a:r>
            <a:br>
              <a:rPr lang="en-NZ" i="1" dirty="0"/>
            </a:br>
            <a:r>
              <a:rPr lang="en-NZ" i="1" dirty="0"/>
              <a:t>    Where, O death, is your sting</a:t>
            </a:r>
            <a:r>
              <a:rPr lang="en-NZ" i="1" dirty="0" smtClean="0"/>
              <a:t>?’</a:t>
            </a:r>
          </a:p>
          <a:p>
            <a:endParaRPr lang="en-NZ" dirty="0"/>
          </a:p>
          <a:p>
            <a:r>
              <a:rPr lang="en-NZ" dirty="0"/>
              <a:t>Death has had a hold over our lives which seemed unbreakable</a:t>
            </a:r>
          </a:p>
          <a:p>
            <a:r>
              <a:rPr lang="en-NZ" dirty="0" smtClean="0"/>
              <a:t>Death </a:t>
            </a:r>
            <a:r>
              <a:rPr lang="en-NZ" dirty="0"/>
              <a:t>does not have the final say</a:t>
            </a:r>
          </a:p>
          <a:p>
            <a:endParaRPr lang="en-NZ" dirty="0"/>
          </a:p>
        </p:txBody>
      </p:sp>
    </p:spTree>
    <p:extLst>
      <p:ext uri="{BB962C8B-B14F-4D97-AF65-F5344CB8AC3E}">
        <p14:creationId xmlns:p14="http://schemas.microsoft.com/office/powerpoint/2010/main" val="16009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motivates our </a:t>
            </a:r>
            <a:r>
              <a:rPr lang="en-NZ" dirty="0">
                <a:solidFill>
                  <a:schemeClr val="accent6">
                    <a:lumMod val="60000"/>
                    <a:lumOff val="40000"/>
                  </a:schemeClr>
                </a:solidFill>
                <a:latin typeface="Arial Rounded MT Bold" panose="020F0704030504030204" pitchFamily="34" charset="0"/>
              </a:rPr>
              <a:t>faithfulness</a:t>
            </a:r>
            <a:endParaRPr lang="en-NZ" dirty="0">
              <a:solidFill>
                <a:schemeClr val="accent6">
                  <a:lumMod val="60000"/>
                  <a:lumOff val="40000"/>
                </a:schemeClr>
              </a:solidFill>
              <a:latin typeface="Arial Rounded MT Bold" panose="020F0704030504030204" pitchFamily="34" charset="0"/>
            </a:endParaRPr>
          </a:p>
        </p:txBody>
      </p:sp>
      <p:sp>
        <p:nvSpPr>
          <p:cNvPr id="4" name="Content Placeholder 3"/>
          <p:cNvSpPr>
            <a:spLocks noGrp="1"/>
          </p:cNvSpPr>
          <p:nvPr>
            <p:ph idx="1"/>
          </p:nvPr>
        </p:nvSpPr>
        <p:spPr/>
        <p:txBody>
          <a:bodyPr/>
          <a:lstStyle/>
          <a:p>
            <a:endParaRPr lang="en-NZ"/>
          </a:p>
        </p:txBody>
      </p:sp>
      <p:pic>
        <p:nvPicPr>
          <p:cNvPr id="11266" name="Picture 2" descr="Image result for 1 corinthians 15: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684" y="1831114"/>
            <a:ext cx="7307179" cy="434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781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motivates our faithfulness</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838200" y="1825624"/>
            <a:ext cx="5777285" cy="4683459"/>
          </a:xfrm>
        </p:spPr>
        <p:txBody>
          <a:bodyPr>
            <a:normAutofit/>
          </a:bodyPr>
          <a:lstStyle/>
          <a:p>
            <a:r>
              <a:rPr lang="en-NZ" dirty="0"/>
              <a:t>What is the work of the Lord”?</a:t>
            </a:r>
          </a:p>
          <a:p>
            <a:pPr lvl="1"/>
            <a:r>
              <a:rPr lang="en-NZ" dirty="0" smtClean="0"/>
              <a:t>Keep </a:t>
            </a:r>
            <a:r>
              <a:rPr lang="en-NZ" dirty="0"/>
              <a:t>your </a:t>
            </a:r>
            <a:r>
              <a:rPr lang="en-NZ" dirty="0" smtClean="0"/>
              <a:t>promises, turn </a:t>
            </a:r>
            <a:r>
              <a:rPr lang="en-NZ" dirty="0"/>
              <a:t>up on time for </a:t>
            </a:r>
            <a:r>
              <a:rPr lang="en-NZ" dirty="0" smtClean="0"/>
              <a:t>work, pay </a:t>
            </a:r>
            <a:r>
              <a:rPr lang="en-NZ" dirty="0"/>
              <a:t>your </a:t>
            </a:r>
            <a:r>
              <a:rPr lang="en-NZ" dirty="0" smtClean="0"/>
              <a:t>taxes, take </a:t>
            </a:r>
            <a:r>
              <a:rPr lang="en-NZ" dirty="0"/>
              <a:t>a break once in a </a:t>
            </a:r>
            <a:r>
              <a:rPr lang="en-NZ" dirty="0" smtClean="0"/>
              <a:t>while</a:t>
            </a:r>
          </a:p>
          <a:p>
            <a:pPr lvl="1"/>
            <a:r>
              <a:rPr lang="en-NZ" dirty="0"/>
              <a:t>E</a:t>
            </a:r>
            <a:r>
              <a:rPr lang="en-NZ" dirty="0" smtClean="0"/>
              <a:t>njoy </a:t>
            </a:r>
            <a:r>
              <a:rPr lang="en-NZ" dirty="0"/>
              <a:t>what God gives you with a thankful </a:t>
            </a:r>
            <a:r>
              <a:rPr lang="en-NZ" dirty="0" smtClean="0"/>
              <a:t>heart: </a:t>
            </a:r>
            <a:r>
              <a:rPr lang="en-NZ" dirty="0" err="1" smtClean="0"/>
              <a:t>tuis</a:t>
            </a:r>
            <a:r>
              <a:rPr lang="en-NZ" dirty="0" smtClean="0"/>
              <a:t> </a:t>
            </a:r>
            <a:r>
              <a:rPr lang="en-NZ" dirty="0"/>
              <a:t>in the tree, pavlova on the table, jandals on the </a:t>
            </a:r>
            <a:r>
              <a:rPr lang="en-NZ" dirty="0" smtClean="0"/>
              <a:t>beach</a:t>
            </a:r>
          </a:p>
          <a:p>
            <a:pPr lvl="1"/>
            <a:r>
              <a:rPr lang="en-NZ" dirty="0" smtClean="0"/>
              <a:t>Love </a:t>
            </a:r>
            <a:r>
              <a:rPr lang="en-NZ" dirty="0"/>
              <a:t>God, follow Jesus, help the hurting, empower the forgotten and share the wonderful news of his first and second coming, guaranteed by his resurrection from the dead.</a:t>
            </a:r>
          </a:p>
          <a:p>
            <a:endParaRPr lang="en-NZ" dirty="0"/>
          </a:p>
        </p:txBody>
      </p:sp>
      <p:pic>
        <p:nvPicPr>
          <p:cNvPr id="1331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35461"/>
          <a:stretch/>
        </p:blipFill>
        <p:spPr bwMode="auto">
          <a:xfrm>
            <a:off x="7211833" y="2111517"/>
            <a:ext cx="4214191" cy="367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989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accent6">
                    <a:lumMod val="60000"/>
                    <a:lumOff val="40000"/>
                  </a:schemeClr>
                </a:solidFill>
                <a:latin typeface="Arial Rounded MT Bold" panose="020F0704030504030204" pitchFamily="34" charset="0"/>
              </a:rPr>
              <a:t>The</a:t>
            </a:r>
            <a:r>
              <a:rPr lang="en-NZ" dirty="0" smtClean="0"/>
              <a:t> </a:t>
            </a:r>
            <a:r>
              <a:rPr lang="en-NZ" dirty="0">
                <a:solidFill>
                  <a:schemeClr val="accent6">
                    <a:lumMod val="60000"/>
                    <a:lumOff val="40000"/>
                  </a:schemeClr>
                </a:solidFill>
                <a:latin typeface="Arial Rounded MT Bold" panose="020F0704030504030204" pitchFamily="34" charset="0"/>
              </a:rPr>
              <a:t>resurrection motivates our faithfulness</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p:txBody>
          <a:bodyPr/>
          <a:lstStyle/>
          <a:p>
            <a:r>
              <a:rPr lang="en-NZ" dirty="0" smtClean="0"/>
              <a:t>Too heavenly minded?</a:t>
            </a:r>
            <a:endParaRPr lang="en-NZ" dirty="0"/>
          </a:p>
          <a:p>
            <a:r>
              <a:rPr lang="en-NZ" i="1" dirty="0" smtClean="0"/>
              <a:t>"If you read history you will find that the Christians who did most for the present world were precisely those who thought most of the next. It is since Christians have largely ceased to think of the other world that they have become so ineffective in this.“</a:t>
            </a:r>
          </a:p>
          <a:p>
            <a:pPr lvl="1" algn="r"/>
            <a:r>
              <a:rPr lang="en-NZ" dirty="0" smtClean="0"/>
              <a:t>C.S</a:t>
            </a:r>
            <a:r>
              <a:rPr lang="en-NZ" dirty="0"/>
              <a:t>. Lewis, Mere </a:t>
            </a:r>
            <a:r>
              <a:rPr lang="en-NZ" dirty="0" smtClean="0"/>
              <a:t>Christianity</a:t>
            </a:r>
            <a:endParaRPr lang="en-NZ" dirty="0"/>
          </a:p>
          <a:p>
            <a:pPr lvl="1" algn="r"/>
            <a:endParaRPr lang="en-NZ" dirty="0" smtClean="0"/>
          </a:p>
          <a:p>
            <a:r>
              <a:rPr lang="en-NZ" dirty="0" smtClean="0"/>
              <a:t>Which </a:t>
            </a:r>
            <a:r>
              <a:rPr lang="en-NZ" dirty="0"/>
              <a:t>world are we thinking of? Which world are we living for?</a:t>
            </a:r>
          </a:p>
          <a:p>
            <a:endParaRPr lang="en-NZ" dirty="0"/>
          </a:p>
          <a:p>
            <a:endParaRPr lang="en-NZ" dirty="0"/>
          </a:p>
        </p:txBody>
      </p:sp>
    </p:spTree>
    <p:extLst>
      <p:ext uri="{BB962C8B-B14F-4D97-AF65-F5344CB8AC3E}">
        <p14:creationId xmlns:p14="http://schemas.microsoft.com/office/powerpoint/2010/main" val="2719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motivates our faithfulness</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p:txBody>
          <a:bodyPr/>
          <a:lstStyle/>
          <a:p>
            <a:r>
              <a:rPr lang="en-NZ" dirty="0" err="1"/>
              <a:t>Valjean</a:t>
            </a:r>
            <a:r>
              <a:rPr lang="en-NZ" dirty="0"/>
              <a:t>:</a:t>
            </a:r>
          </a:p>
          <a:p>
            <a:pPr lvl="1"/>
            <a:r>
              <a:rPr lang="en-NZ" i="1" dirty="0"/>
              <a:t>On this page</a:t>
            </a:r>
            <a:br>
              <a:rPr lang="en-NZ" i="1" dirty="0"/>
            </a:br>
            <a:r>
              <a:rPr lang="en-NZ" i="1" dirty="0"/>
              <a:t>I write my last confession</a:t>
            </a:r>
            <a:br>
              <a:rPr lang="en-NZ" i="1" dirty="0"/>
            </a:br>
            <a:r>
              <a:rPr lang="en-NZ" i="1" dirty="0"/>
              <a:t>Read it well when I, at last, am sleeping</a:t>
            </a:r>
            <a:br>
              <a:rPr lang="en-NZ" i="1" dirty="0"/>
            </a:br>
            <a:r>
              <a:rPr lang="en-NZ" i="1" dirty="0"/>
              <a:t>It's the story</a:t>
            </a:r>
            <a:br>
              <a:rPr lang="en-NZ" i="1" dirty="0"/>
            </a:br>
            <a:r>
              <a:rPr lang="en-NZ" i="1" dirty="0"/>
              <a:t>Of one who turned from hating</a:t>
            </a:r>
            <a:br>
              <a:rPr lang="en-NZ" i="1" dirty="0"/>
            </a:br>
            <a:r>
              <a:rPr lang="en-NZ" i="1" dirty="0"/>
              <a:t>A man who only learned to love</a:t>
            </a:r>
            <a:br>
              <a:rPr lang="en-NZ" i="1" dirty="0"/>
            </a:br>
            <a:r>
              <a:rPr lang="en-NZ" i="1" dirty="0"/>
              <a:t>When you were in his keeping.</a:t>
            </a:r>
            <a:br>
              <a:rPr lang="en-NZ" i="1" dirty="0"/>
            </a:br>
            <a:endParaRPr lang="en-NZ" i="1" dirty="0"/>
          </a:p>
          <a:p>
            <a:endParaRPr lang="en-NZ" dirty="0"/>
          </a:p>
        </p:txBody>
      </p:sp>
      <p:pic>
        <p:nvPicPr>
          <p:cNvPr id="12290" name="Picture 2" descr="Image result for jean valjean fantine 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115469"/>
            <a:ext cx="3773068" cy="298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6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motivates our faithfulness</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838200" y="1825624"/>
            <a:ext cx="10515600" cy="5266939"/>
          </a:xfrm>
        </p:spPr>
        <p:txBody>
          <a:bodyPr>
            <a:normAutofit/>
          </a:bodyPr>
          <a:lstStyle/>
          <a:p>
            <a:r>
              <a:rPr lang="en-NZ" dirty="0" err="1" smtClean="0"/>
              <a:t>Fantine</a:t>
            </a:r>
            <a:r>
              <a:rPr lang="en-NZ" dirty="0" smtClean="0"/>
              <a:t>:</a:t>
            </a:r>
            <a:endParaRPr lang="en-NZ" dirty="0"/>
          </a:p>
          <a:p>
            <a:pPr lvl="1"/>
            <a:r>
              <a:rPr lang="en-NZ" i="1" dirty="0"/>
              <a:t>Come with me</a:t>
            </a:r>
            <a:br>
              <a:rPr lang="en-NZ" i="1" dirty="0"/>
            </a:br>
            <a:r>
              <a:rPr lang="en-NZ" i="1" dirty="0"/>
              <a:t>Where chains will never bind you</a:t>
            </a:r>
            <a:br>
              <a:rPr lang="en-NZ" i="1" dirty="0"/>
            </a:br>
            <a:r>
              <a:rPr lang="en-NZ" i="1" dirty="0"/>
              <a:t>All your grief</a:t>
            </a:r>
            <a:br>
              <a:rPr lang="en-NZ" i="1" dirty="0"/>
            </a:br>
            <a:r>
              <a:rPr lang="en-NZ" i="1" dirty="0"/>
              <a:t>At last, at last behind you …</a:t>
            </a:r>
            <a:br>
              <a:rPr lang="en-NZ" i="1" dirty="0"/>
            </a:br>
            <a:r>
              <a:rPr lang="en-NZ" i="1" dirty="0"/>
              <a:t/>
            </a:r>
            <a:br>
              <a:rPr lang="en-NZ" i="1" dirty="0"/>
            </a:br>
            <a:r>
              <a:rPr lang="en-NZ" i="1" dirty="0"/>
              <a:t>Take my hand</a:t>
            </a:r>
            <a:br>
              <a:rPr lang="en-NZ" i="1" dirty="0"/>
            </a:br>
            <a:r>
              <a:rPr lang="en-NZ" i="1" dirty="0"/>
              <a:t>I'll lead you to salvation</a:t>
            </a:r>
            <a:br>
              <a:rPr lang="en-NZ" i="1" dirty="0"/>
            </a:br>
            <a:r>
              <a:rPr lang="en-NZ" i="1" dirty="0"/>
              <a:t>Take my love</a:t>
            </a:r>
            <a:br>
              <a:rPr lang="en-NZ" i="1" dirty="0"/>
            </a:br>
            <a:r>
              <a:rPr lang="en-NZ" i="1" dirty="0"/>
              <a:t>For love is everlasting</a:t>
            </a:r>
            <a:br>
              <a:rPr lang="en-NZ" i="1" dirty="0"/>
            </a:br>
            <a:r>
              <a:rPr lang="en-NZ" i="1" dirty="0"/>
              <a:t>And remember</a:t>
            </a:r>
            <a:br>
              <a:rPr lang="en-NZ" i="1" dirty="0"/>
            </a:br>
            <a:r>
              <a:rPr lang="en-NZ" i="1" dirty="0"/>
              <a:t>The truth that once was spoken</a:t>
            </a:r>
            <a:br>
              <a:rPr lang="en-NZ" i="1" dirty="0"/>
            </a:br>
            <a:r>
              <a:rPr lang="en-NZ" i="1" dirty="0"/>
              <a:t>To love another person</a:t>
            </a:r>
            <a:br>
              <a:rPr lang="en-NZ" i="1" dirty="0"/>
            </a:br>
            <a:r>
              <a:rPr lang="en-NZ" i="1" dirty="0"/>
              <a:t>Is to see the face of God.</a:t>
            </a:r>
          </a:p>
          <a:p>
            <a:endParaRPr lang="en-NZ" dirty="0"/>
          </a:p>
        </p:txBody>
      </p:sp>
      <p:pic>
        <p:nvPicPr>
          <p:cNvPr id="4" name="Picture 2" descr="Image result for jean valjean fantine 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115469"/>
            <a:ext cx="3773068" cy="298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81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accent6">
                    <a:lumMod val="60000"/>
                    <a:lumOff val="40000"/>
                  </a:schemeClr>
                </a:solidFill>
                <a:latin typeface="Arial Rounded MT Bold" panose="020F0704030504030204" pitchFamily="34" charset="0"/>
              </a:rPr>
              <a:t>Whakaari - White Island Tragedy</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p:txBody>
          <a:bodyPr/>
          <a:lstStyle/>
          <a:p>
            <a:endParaRPr lang="en-NZ" dirty="0"/>
          </a:p>
        </p:txBody>
      </p:sp>
      <p:pic>
        <p:nvPicPr>
          <p:cNvPr id="2050" name="Picture 2" descr="Image result for Whakaari - White I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342" y="1790223"/>
            <a:ext cx="6574971" cy="43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549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What do we say in the face of natural disasters and suffering?</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5561462" y="1825625"/>
            <a:ext cx="5792337" cy="4351338"/>
          </a:xfrm>
        </p:spPr>
        <p:txBody>
          <a:bodyPr/>
          <a:lstStyle/>
          <a:p>
            <a:r>
              <a:rPr lang="en-NZ" dirty="0" smtClean="0"/>
              <a:t>God cares!</a:t>
            </a:r>
            <a:endParaRPr lang="en-NZ" dirty="0"/>
          </a:p>
          <a:p>
            <a:r>
              <a:rPr lang="en-NZ" dirty="0"/>
              <a:t>But look at the world around </a:t>
            </a:r>
            <a:r>
              <a:rPr lang="en-NZ" dirty="0" smtClean="0"/>
              <a:t>us …</a:t>
            </a:r>
            <a:endParaRPr lang="en-NZ" dirty="0"/>
          </a:p>
          <a:p>
            <a:r>
              <a:rPr lang="en-NZ" dirty="0"/>
              <a:t>That’s why Christmas is so </a:t>
            </a:r>
            <a:r>
              <a:rPr lang="en-NZ" dirty="0" smtClean="0"/>
              <a:t>important </a:t>
            </a:r>
            <a:endParaRPr lang="en-NZ" dirty="0"/>
          </a:p>
          <a:p>
            <a:r>
              <a:rPr lang="en-NZ" dirty="0"/>
              <a:t>Christmas reminds us that we are not </a:t>
            </a:r>
            <a:r>
              <a:rPr lang="en-NZ" dirty="0" smtClean="0"/>
              <a:t>alone</a:t>
            </a:r>
            <a:endParaRPr lang="en-NZ" dirty="0"/>
          </a:p>
          <a:p>
            <a:r>
              <a:rPr lang="en-NZ" dirty="0" smtClean="0"/>
              <a:t>Throughout </a:t>
            </a:r>
            <a:r>
              <a:rPr lang="en-NZ" dirty="0"/>
              <a:t>history, followers of Jesus have </a:t>
            </a:r>
            <a:r>
              <a:rPr lang="en-NZ" dirty="0" smtClean="0"/>
              <a:t>provided practical </a:t>
            </a:r>
            <a:r>
              <a:rPr lang="en-NZ" dirty="0"/>
              <a:t>and spiritual support to victims with no strings attached</a:t>
            </a:r>
          </a:p>
          <a:p>
            <a:endParaRPr lang="en-NZ" dirty="0"/>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73" y="2091757"/>
            <a:ext cx="4487434" cy="336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11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A larger story</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838200" y="1825625"/>
            <a:ext cx="3335383" cy="4351338"/>
          </a:xfrm>
        </p:spPr>
        <p:txBody>
          <a:bodyPr>
            <a:normAutofit/>
          </a:bodyPr>
          <a:lstStyle/>
          <a:p>
            <a:r>
              <a:rPr lang="en-NZ" dirty="0" smtClean="0"/>
              <a:t>Christmas is part of a larger story </a:t>
            </a:r>
          </a:p>
          <a:p>
            <a:r>
              <a:rPr lang="en-NZ" dirty="0" smtClean="0"/>
              <a:t>Right at the centre of that plan is the birth, life, death and resurrection of Jesus of Nazareth, the Son of God</a:t>
            </a:r>
          </a:p>
          <a:p>
            <a:endParaRPr lang="en-NZ" dirty="0"/>
          </a:p>
        </p:txBody>
      </p:sp>
      <p:pic>
        <p:nvPicPr>
          <p:cNvPr id="4" name="Picture 3" descr="manger-to-the-cross"/>
          <p:cNvPicPr>
            <a:picLocks noChangeAspect="1"/>
          </p:cNvPicPr>
          <p:nvPr/>
        </p:nvPicPr>
        <p:blipFill>
          <a:blip r:embed="rId3"/>
          <a:stretch>
            <a:fillRect/>
          </a:stretch>
        </p:blipFill>
        <p:spPr>
          <a:xfrm>
            <a:off x="4487407" y="1807798"/>
            <a:ext cx="6866393" cy="4369165"/>
          </a:xfrm>
          <a:prstGeom prst="rect">
            <a:avLst/>
          </a:prstGeom>
        </p:spPr>
      </p:pic>
    </p:spTree>
    <p:extLst>
      <p:ext uri="{BB962C8B-B14F-4D97-AF65-F5344CB8AC3E}">
        <p14:creationId xmlns:p14="http://schemas.microsoft.com/office/powerpoint/2010/main" val="410300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3" name="Content Placeholder 2"/>
          <p:cNvSpPr>
            <a:spLocks noGrp="1"/>
          </p:cNvSpPr>
          <p:nvPr>
            <p:ph idx="1"/>
          </p:nvPr>
        </p:nvSpPr>
        <p:spPr>
          <a:xfrm>
            <a:off x="5101046" y="1979023"/>
            <a:ext cx="6252754" cy="4197940"/>
          </a:xfrm>
        </p:spPr>
        <p:txBody>
          <a:bodyPr/>
          <a:lstStyle/>
          <a:p>
            <a:r>
              <a:rPr lang="en-NZ" i="1" dirty="0"/>
              <a:t>No more let sin and sorrow grow</a:t>
            </a:r>
            <a:br>
              <a:rPr lang="en-NZ" i="1" dirty="0"/>
            </a:br>
            <a:r>
              <a:rPr lang="en-NZ" i="1" dirty="0"/>
              <a:t>Nor thorns infest the ground:</a:t>
            </a:r>
            <a:br>
              <a:rPr lang="en-NZ" i="1" dirty="0"/>
            </a:br>
            <a:r>
              <a:rPr lang="en-NZ" i="1" dirty="0"/>
              <a:t>He comes to make his blessings flow</a:t>
            </a:r>
            <a:br>
              <a:rPr lang="en-NZ" i="1" dirty="0"/>
            </a:br>
            <a:r>
              <a:rPr lang="en-NZ" i="1" dirty="0"/>
              <a:t>Far as the curse is found,</a:t>
            </a:r>
            <a:br>
              <a:rPr lang="en-NZ" i="1" dirty="0"/>
            </a:br>
            <a:r>
              <a:rPr lang="en-NZ" i="1" dirty="0"/>
              <a:t>Far as the curse is found,</a:t>
            </a:r>
            <a:br>
              <a:rPr lang="en-NZ" i="1" dirty="0"/>
            </a:br>
            <a:r>
              <a:rPr lang="en-NZ" i="1" dirty="0"/>
              <a:t>Far as, far as the curse is found.</a:t>
            </a:r>
          </a:p>
          <a:p>
            <a:endParaRPr lang="en-NZ" dirty="0"/>
          </a:p>
        </p:txBody>
      </p:sp>
      <p:pic>
        <p:nvPicPr>
          <p:cNvPr id="3074" name="Picture 2" descr="Image result for Joy to the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05140"/>
            <a:ext cx="3629297" cy="434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86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A larger story</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838200" y="1825624"/>
            <a:ext cx="4443484" cy="4704829"/>
          </a:xfrm>
        </p:spPr>
        <p:txBody>
          <a:bodyPr>
            <a:normAutofit/>
          </a:bodyPr>
          <a:lstStyle/>
          <a:p>
            <a:r>
              <a:rPr lang="en-NZ" dirty="0"/>
              <a:t>Jesus didn’t just come to save us from our sin, but to reverse the effects of the Fall</a:t>
            </a:r>
          </a:p>
          <a:p>
            <a:r>
              <a:rPr lang="en-NZ" dirty="0"/>
              <a:t>One day, there will be a new order of life and health and peace which will extend to all people and all creation.</a:t>
            </a:r>
          </a:p>
          <a:p>
            <a:r>
              <a:rPr lang="en-NZ" dirty="0"/>
              <a:t>But this message often gets lost</a:t>
            </a:r>
          </a:p>
          <a:p>
            <a:endParaRPr lang="en-NZ" dirty="0"/>
          </a:p>
        </p:txBody>
      </p:sp>
      <p:pic>
        <p:nvPicPr>
          <p:cNvPr id="6146" name="Picture 2" descr="Image result for creation fall redemption consum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862" y="1825624"/>
            <a:ext cx="5480950" cy="368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41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1 Corinthians 15</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7833814" y="1825625"/>
            <a:ext cx="3519985" cy="4351338"/>
          </a:xfrm>
        </p:spPr>
        <p:txBody>
          <a:bodyPr/>
          <a:lstStyle/>
          <a:p>
            <a:r>
              <a:rPr lang="en-NZ" dirty="0" smtClean="0"/>
              <a:t>Does </a:t>
            </a:r>
            <a:r>
              <a:rPr lang="en-NZ" dirty="0"/>
              <a:t>it really matter that Christ rose from the dead?</a:t>
            </a:r>
          </a:p>
          <a:p>
            <a:r>
              <a:rPr lang="en-NZ" dirty="0"/>
              <a:t>The resurrection of Christ changes everything!</a:t>
            </a:r>
          </a:p>
          <a:p>
            <a:endParaRPr lang="en-NZ" dirty="0"/>
          </a:p>
        </p:txBody>
      </p:sp>
      <p:pic>
        <p:nvPicPr>
          <p:cNvPr id="7170" name="Picture 2" descr="Image result for Christ rose from the d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95404"/>
            <a:ext cx="6709489" cy="378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66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vindicates our faith </a:t>
            </a:r>
            <a:r>
              <a:rPr lang="en-NZ" dirty="0">
                <a:solidFill>
                  <a:schemeClr val="accent6">
                    <a:lumMod val="60000"/>
                    <a:lumOff val="40000"/>
                  </a:schemeClr>
                </a:solidFill>
                <a:latin typeface="Arial Rounded MT Bold" panose="020F0704030504030204" pitchFamily="34" charset="0"/>
              </a:rPr>
              <a:t>1-34</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838200" y="2217761"/>
            <a:ext cx="10515600" cy="3959202"/>
          </a:xfrm>
        </p:spPr>
        <p:txBody>
          <a:bodyPr/>
          <a:lstStyle/>
          <a:p>
            <a:r>
              <a:rPr lang="en-NZ" dirty="0" smtClean="0"/>
              <a:t>The facts</a:t>
            </a:r>
          </a:p>
          <a:p>
            <a:pPr lvl="1"/>
            <a:r>
              <a:rPr lang="en-NZ" i="1" dirty="0" smtClean="0"/>
              <a:t>Christ died</a:t>
            </a:r>
          </a:p>
          <a:p>
            <a:pPr lvl="1"/>
            <a:r>
              <a:rPr lang="en-NZ" i="1" dirty="0" smtClean="0"/>
              <a:t>He was buried </a:t>
            </a:r>
          </a:p>
          <a:p>
            <a:pPr lvl="1"/>
            <a:r>
              <a:rPr lang="en-NZ" i="1" dirty="0" smtClean="0"/>
              <a:t>He rose on the third day</a:t>
            </a:r>
          </a:p>
          <a:p>
            <a:pPr lvl="1"/>
            <a:r>
              <a:rPr lang="en-NZ" i="1" dirty="0" smtClean="0"/>
              <a:t>He appeared to many people</a:t>
            </a:r>
          </a:p>
          <a:p>
            <a:r>
              <a:rPr lang="en-NZ" dirty="0" smtClean="0"/>
              <a:t>The purpose</a:t>
            </a:r>
          </a:p>
          <a:p>
            <a:pPr lvl="1"/>
            <a:r>
              <a:rPr lang="en-NZ" i="1" dirty="0"/>
              <a:t>“for our sins”</a:t>
            </a:r>
          </a:p>
          <a:p>
            <a:pPr lvl="1"/>
            <a:r>
              <a:rPr lang="en-NZ" i="1" dirty="0"/>
              <a:t>“according to the Scriptures”</a:t>
            </a:r>
          </a:p>
          <a:p>
            <a:endParaRPr lang="en-NZ" dirty="0"/>
          </a:p>
          <a:p>
            <a:endParaRPr lang="en-NZ" dirty="0"/>
          </a:p>
          <a:p>
            <a:endParaRPr lang="en-NZ" dirty="0"/>
          </a:p>
        </p:txBody>
      </p:sp>
      <p:pic>
        <p:nvPicPr>
          <p:cNvPr id="8194" name="Picture 2" descr="Image result for give me the fac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17" b="32120"/>
          <a:stretch/>
        </p:blipFill>
        <p:spPr bwMode="auto">
          <a:xfrm>
            <a:off x="6207764" y="2326943"/>
            <a:ext cx="4728217" cy="275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31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6">
                    <a:lumMod val="60000"/>
                    <a:lumOff val="40000"/>
                  </a:schemeClr>
                </a:solidFill>
                <a:latin typeface="Arial Rounded MT Bold" panose="020F0704030504030204" pitchFamily="34" charset="0"/>
              </a:rPr>
              <a:t>The resurrection vindicates our faith 1-34</a:t>
            </a:r>
            <a:endParaRPr lang="en-NZ" dirty="0">
              <a:solidFill>
                <a:schemeClr val="accent6">
                  <a:lumMod val="60000"/>
                  <a:lumOff val="40000"/>
                </a:schemeClr>
              </a:solidFill>
              <a:latin typeface="Arial Rounded MT Bold" panose="020F0704030504030204" pitchFamily="34" charset="0"/>
            </a:endParaRPr>
          </a:p>
        </p:txBody>
      </p:sp>
      <p:sp>
        <p:nvSpPr>
          <p:cNvPr id="3" name="Content Placeholder 2"/>
          <p:cNvSpPr>
            <a:spLocks noGrp="1"/>
          </p:cNvSpPr>
          <p:nvPr>
            <p:ph idx="1"/>
          </p:nvPr>
        </p:nvSpPr>
        <p:spPr>
          <a:xfrm>
            <a:off x="7543800" y="1968999"/>
            <a:ext cx="3810000" cy="4207963"/>
          </a:xfrm>
        </p:spPr>
        <p:txBody>
          <a:bodyPr/>
          <a:lstStyle/>
          <a:p>
            <a:r>
              <a:rPr lang="en-NZ" dirty="0" smtClean="0"/>
              <a:t>500+!</a:t>
            </a:r>
          </a:p>
          <a:p>
            <a:r>
              <a:rPr lang="en-NZ" dirty="0" smtClean="0"/>
              <a:t>The biggest proof: </a:t>
            </a:r>
            <a:r>
              <a:rPr lang="en-NZ" dirty="0" smtClean="0"/>
              <a:t>Paul changed</a:t>
            </a:r>
          </a:p>
          <a:p>
            <a:pPr lvl="1"/>
            <a:r>
              <a:rPr lang="en-NZ" i="1" dirty="0" smtClean="0"/>
              <a:t>“</a:t>
            </a:r>
            <a:r>
              <a:rPr lang="en-NZ" i="1" dirty="0"/>
              <a:t>I persecuted the church of God</a:t>
            </a:r>
            <a:r>
              <a:rPr lang="en-NZ" i="1" dirty="0" smtClean="0"/>
              <a:t>.” (9)</a:t>
            </a:r>
          </a:p>
          <a:p>
            <a:pPr lvl="1"/>
            <a:r>
              <a:rPr lang="en-NZ" i="1" dirty="0"/>
              <a:t>“By the grace of God, I am what I am.”</a:t>
            </a:r>
          </a:p>
          <a:p>
            <a:pPr lvl="1"/>
            <a:r>
              <a:rPr lang="en-NZ" i="1" dirty="0"/>
              <a:t>“This is what we preach and this is what you believed.”</a:t>
            </a:r>
          </a:p>
          <a:p>
            <a:endParaRPr lang="en-NZ" dirty="0" smtClean="0"/>
          </a:p>
          <a:p>
            <a:endParaRPr lang="en-NZ" dirty="0" smtClean="0"/>
          </a:p>
          <a:p>
            <a:endParaRPr lang="en-NZ" dirty="0"/>
          </a:p>
        </p:txBody>
      </p:sp>
      <p:pic>
        <p:nvPicPr>
          <p:cNvPr id="9218" name="Picture 2" descr="Image result for paul damascus r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556" y="1968999"/>
            <a:ext cx="5846754" cy="328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6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924</TotalTime>
  <Words>2910</Words>
  <Application>Microsoft Office PowerPoint</Application>
  <PresentationFormat>Widescreen</PresentationFormat>
  <Paragraphs>174</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Calibri</vt:lpstr>
      <vt:lpstr>Calibri Light</vt:lpstr>
      <vt:lpstr>Office Theme</vt:lpstr>
      <vt:lpstr>The Resurrection: Why it Matters</vt:lpstr>
      <vt:lpstr>Whakaari - White Island Tragedy</vt:lpstr>
      <vt:lpstr>What do we say in the face of natural disasters and suffering?</vt:lpstr>
      <vt:lpstr>A larger story</vt:lpstr>
      <vt:lpstr>PowerPoint Presentation</vt:lpstr>
      <vt:lpstr>A larger story</vt:lpstr>
      <vt:lpstr>1 Corinthians 15</vt:lpstr>
      <vt:lpstr>The resurrection vindicates our faith 1-34</vt:lpstr>
      <vt:lpstr>The resurrection vindicates our faith 1-34</vt:lpstr>
      <vt:lpstr>The resurrection vindicates our faith 1-34</vt:lpstr>
      <vt:lpstr>The resurrection vindicates our faith 1-34</vt:lpstr>
      <vt:lpstr>The resurrection vindicates our faith 1-34</vt:lpstr>
      <vt:lpstr>The resurrection anticipates our future 35-57</vt:lpstr>
      <vt:lpstr>The resurrection anticipates our future 35-57</vt:lpstr>
      <vt:lpstr>The resurrection motivates our faithfulness</vt:lpstr>
      <vt:lpstr>The resurrection motivates our faithfulness</vt:lpstr>
      <vt:lpstr>The resurrection motivates our faithfulness</vt:lpstr>
      <vt:lpstr>The resurrection motivates our faithfulness</vt:lpstr>
      <vt:lpstr>The resurrection motivates our faithfulness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Resurrection: Why it Matters</dc:title>
  <dc:creator>Andrew Cox</dc:creator>
  <cp:lastModifiedBy>Andrew Cox</cp:lastModifiedBy>
  <cp:revision>16</cp:revision>
  <dcterms:created xsi:type="dcterms:W3CDTF">2019-12-13T04:56:03Z</dcterms:created>
  <dcterms:modified xsi:type="dcterms:W3CDTF">2019-12-13T20:20:51Z</dcterms:modified>
</cp:coreProperties>
</file>