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19"/>
  </p:notesMasterIdLst>
  <p:sldIdLst>
    <p:sldId id="256" r:id="rId2"/>
    <p:sldId id="268" r:id="rId3"/>
    <p:sldId id="257" r:id="rId4"/>
    <p:sldId id="260" r:id="rId5"/>
    <p:sldId id="261" r:id="rId6"/>
    <p:sldId id="269" r:id="rId7"/>
    <p:sldId id="270" r:id="rId8"/>
    <p:sldId id="271" r:id="rId9"/>
    <p:sldId id="272" r:id="rId10"/>
    <p:sldId id="274" r:id="rId11"/>
    <p:sldId id="263" r:id="rId12"/>
    <p:sldId id="273" r:id="rId13"/>
    <p:sldId id="264" r:id="rId14"/>
    <p:sldId id="278" r:id="rId15"/>
    <p:sldId id="279" r:id="rId16"/>
    <p:sldId id="280" r:id="rId17"/>
    <p:sldId id="266"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E3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16" autoAdjust="0"/>
    <p:restoredTop sz="69894" autoAdjust="0"/>
  </p:normalViewPr>
  <p:slideViewPr>
    <p:cSldViewPr snapToGrid="0">
      <p:cViewPr>
        <p:scale>
          <a:sx n="70" d="100"/>
          <a:sy n="70" d="100"/>
        </p:scale>
        <p:origin x="1467" y="24"/>
      </p:cViewPr>
      <p:guideLst/>
    </p:cSldViewPr>
  </p:slideViewPr>
  <p:notesTextViewPr>
    <p:cViewPr>
      <p:scale>
        <a:sx n="1" d="1"/>
        <a:sy n="1" d="1"/>
      </p:scale>
      <p:origin x="0" y="0"/>
    </p:cViewPr>
  </p:notesTextViewPr>
  <p:notesViewPr>
    <p:cSldViewPr snapToGrid="0">
      <p:cViewPr>
        <p:scale>
          <a:sx n="75" d="100"/>
          <a:sy n="75" d="100"/>
        </p:scale>
        <p:origin x="1980" y="45"/>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NZ"/>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1FFCFE1-D30B-4995-A43B-C6EA64E5B3E7}" type="datetimeFigureOut">
              <a:rPr lang="en-NZ" smtClean="0"/>
              <a:t>12/07/2019</a:t>
            </a:fld>
            <a:endParaRPr lang="en-NZ"/>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NZ"/>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NZ" dirty="0"/>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NZ"/>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7AAD114-E6B8-4E1A-90EC-DB3F3EE4437B}" type="slidenum">
              <a:rPr lang="en-NZ" smtClean="0"/>
              <a:t>‹#›</a:t>
            </a:fld>
            <a:endParaRPr lang="en-NZ"/>
          </a:p>
        </p:txBody>
      </p:sp>
    </p:spTree>
    <p:extLst>
      <p:ext uri="{BB962C8B-B14F-4D97-AF65-F5344CB8AC3E}">
        <p14:creationId xmlns:p14="http://schemas.microsoft.com/office/powerpoint/2010/main" val="2890955426"/>
      </p:ext>
    </p:extLst>
  </p:cSld>
  <p:clrMap bg1="lt1" tx1="dk1" bg2="lt2" tx2="dk2" accent1="accent1" accent2="accent2" accent3="accent3" accent4="accent4" accent5="accent5" accent6="accent6" hlink="hlink" folHlink="folHlink"/>
  <p:notesStyle>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smtClean="0"/>
              <a:t>What is the biggest revolution of the 20</a:t>
            </a:r>
            <a:r>
              <a:rPr lang="en-NZ" baseline="30000" dirty="0" smtClean="0"/>
              <a:t>th</a:t>
            </a:r>
            <a:r>
              <a:rPr lang="en-NZ" dirty="0" smtClean="0"/>
              <a:t> century?</a:t>
            </a:r>
            <a:endParaRPr lang="en-NZ" dirty="0"/>
          </a:p>
        </p:txBody>
      </p:sp>
      <p:sp>
        <p:nvSpPr>
          <p:cNvPr id="4" name="Slide Number Placeholder 3"/>
          <p:cNvSpPr>
            <a:spLocks noGrp="1"/>
          </p:cNvSpPr>
          <p:nvPr>
            <p:ph type="sldNum" sz="quarter" idx="10"/>
          </p:nvPr>
        </p:nvSpPr>
        <p:spPr/>
        <p:txBody>
          <a:bodyPr/>
          <a:lstStyle/>
          <a:p>
            <a:fld id="{37AAD114-E6B8-4E1A-90EC-DB3F3EE4437B}" type="slidenum">
              <a:rPr lang="en-NZ" smtClean="0"/>
              <a:t>1</a:t>
            </a:fld>
            <a:endParaRPr lang="en-NZ"/>
          </a:p>
        </p:txBody>
      </p:sp>
    </p:spTree>
    <p:extLst>
      <p:ext uri="{BB962C8B-B14F-4D97-AF65-F5344CB8AC3E}">
        <p14:creationId xmlns:p14="http://schemas.microsoft.com/office/powerpoint/2010/main" val="34082013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smtClean="0"/>
              <a:t>[Ask:</a:t>
            </a:r>
            <a:r>
              <a:rPr lang="en-NZ" baseline="0" dirty="0" smtClean="0"/>
              <a:t> what have been the negative impacts of the sexual revolution?]</a:t>
            </a:r>
          </a:p>
          <a:p>
            <a:r>
              <a:rPr lang="en-NZ" b="1" baseline="0" dirty="0" smtClean="0"/>
              <a:t>[My list]</a:t>
            </a:r>
            <a:endParaRPr lang="en-NZ" b="1" dirty="0"/>
          </a:p>
        </p:txBody>
      </p:sp>
      <p:sp>
        <p:nvSpPr>
          <p:cNvPr id="4" name="Slide Number Placeholder 3"/>
          <p:cNvSpPr>
            <a:spLocks noGrp="1"/>
          </p:cNvSpPr>
          <p:nvPr>
            <p:ph type="sldNum" sz="quarter" idx="10"/>
          </p:nvPr>
        </p:nvSpPr>
        <p:spPr/>
        <p:txBody>
          <a:bodyPr/>
          <a:lstStyle/>
          <a:p>
            <a:fld id="{37AAD114-E6B8-4E1A-90EC-DB3F3EE4437B}" type="slidenum">
              <a:rPr lang="en-NZ" smtClean="0"/>
              <a:t>10</a:t>
            </a:fld>
            <a:endParaRPr lang="en-NZ"/>
          </a:p>
        </p:txBody>
      </p:sp>
    </p:spTree>
    <p:extLst>
      <p:ext uri="{BB962C8B-B14F-4D97-AF65-F5344CB8AC3E}">
        <p14:creationId xmlns:p14="http://schemas.microsoft.com/office/powerpoint/2010/main" val="2496933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37AAD114-E6B8-4E1A-90EC-DB3F3EE4437B}" type="slidenum">
              <a:rPr lang="en-NZ" smtClean="0"/>
              <a:t>11</a:t>
            </a:fld>
            <a:endParaRPr lang="en-NZ"/>
          </a:p>
        </p:txBody>
      </p:sp>
    </p:spTree>
    <p:extLst>
      <p:ext uri="{BB962C8B-B14F-4D97-AF65-F5344CB8AC3E}">
        <p14:creationId xmlns:p14="http://schemas.microsoft.com/office/powerpoint/2010/main" val="31192856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NZ" sz="1200" kern="1200" dirty="0" smtClean="0">
                <a:solidFill>
                  <a:schemeClr val="tx1"/>
                </a:solidFill>
                <a:effectLst/>
                <a:latin typeface="+mn-lt"/>
                <a:ea typeface="+mn-ea"/>
                <a:cs typeface="+mn-cs"/>
              </a:rPr>
              <a:t>A lot of people think the Bible says, “Sex is fun and it feels good, so don’t do it.” Nothing could be farther from the truth! Sex was God’s great idea in the first place! </a:t>
            </a:r>
          </a:p>
          <a:p>
            <a:pPr marL="0" marR="0" lvl="0" indent="0" algn="l" defTabSz="914400" rtl="0" eaLnBrk="1" fontAlgn="auto" latinLnBrk="0" hangingPunct="1">
              <a:lnSpc>
                <a:spcPct val="100000"/>
              </a:lnSpc>
              <a:spcBef>
                <a:spcPts val="0"/>
              </a:spcBef>
              <a:spcAft>
                <a:spcPts val="0"/>
              </a:spcAft>
              <a:buClrTx/>
              <a:buSzTx/>
              <a:buFontTx/>
              <a:buNone/>
              <a:tabLst/>
              <a:defRPr/>
            </a:pPr>
            <a:r>
              <a:rPr lang="en-NZ" sz="1200" kern="1200" dirty="0" smtClean="0">
                <a:solidFill>
                  <a:schemeClr val="tx1"/>
                </a:solidFill>
                <a:effectLst/>
                <a:latin typeface="+mn-lt"/>
                <a:ea typeface="+mn-ea"/>
                <a:cs typeface="+mn-cs"/>
              </a:rPr>
              <a:t>But God’s view of sex as a sacred and private gift to married couples</a:t>
            </a:r>
            <a:r>
              <a:rPr lang="en-NZ" sz="1200" kern="1200" baseline="0" dirty="0" smtClean="0">
                <a:solidFill>
                  <a:schemeClr val="tx1"/>
                </a:solidFill>
                <a:effectLst/>
                <a:latin typeface="+mn-lt"/>
                <a:ea typeface="+mn-ea"/>
                <a:cs typeface="+mn-cs"/>
              </a:rPr>
              <a:t>: Gen 2:24</a:t>
            </a:r>
          </a:p>
          <a:p>
            <a:pPr marL="0" marR="0" lvl="0" indent="0" algn="l" defTabSz="914400" rtl="0" eaLnBrk="1" fontAlgn="auto" latinLnBrk="0" hangingPunct="1">
              <a:lnSpc>
                <a:spcPct val="100000"/>
              </a:lnSpc>
              <a:spcBef>
                <a:spcPts val="0"/>
              </a:spcBef>
              <a:spcAft>
                <a:spcPts val="0"/>
              </a:spcAft>
              <a:buClrTx/>
              <a:buSzTx/>
              <a:buFontTx/>
              <a:buNone/>
              <a:tabLst/>
              <a:defRPr/>
            </a:pPr>
            <a:r>
              <a:rPr lang="en-NZ" sz="1200" kern="1200" baseline="0" dirty="0" smtClean="0">
                <a:solidFill>
                  <a:schemeClr val="tx1"/>
                </a:solidFill>
                <a:effectLst/>
                <a:latin typeface="+mn-lt"/>
                <a:ea typeface="+mn-ea"/>
                <a:cs typeface="+mn-cs"/>
              </a:rPr>
              <a:t>He wants them to enjoy this gift </a:t>
            </a:r>
            <a:r>
              <a:rPr lang="en-NZ" sz="1200" b="1" kern="1200" baseline="0" dirty="0" smtClean="0">
                <a:solidFill>
                  <a:schemeClr val="tx1"/>
                </a:solidFill>
                <a:effectLst/>
                <a:latin typeface="+mn-lt"/>
                <a:ea typeface="+mn-ea"/>
                <a:cs typeface="+mn-cs"/>
              </a:rPr>
              <a:t>[</a:t>
            </a:r>
            <a:r>
              <a:rPr lang="en-NZ" sz="1200" b="1" kern="1200" baseline="0" dirty="0" err="1" smtClean="0">
                <a:solidFill>
                  <a:schemeClr val="tx1"/>
                </a:solidFill>
                <a:effectLst/>
                <a:latin typeface="+mn-lt"/>
                <a:ea typeface="+mn-ea"/>
                <a:cs typeface="+mn-cs"/>
              </a:rPr>
              <a:t>SoS</a:t>
            </a:r>
            <a:r>
              <a:rPr lang="en-NZ" sz="1200" b="1" kern="1200" baseline="0" dirty="0" smtClean="0">
                <a:solidFill>
                  <a:schemeClr val="tx1"/>
                </a:solidFill>
                <a:effectLst/>
                <a:latin typeface="+mn-lt"/>
                <a:ea typeface="+mn-ea"/>
                <a:cs typeface="+mn-cs"/>
              </a:rPr>
              <a:t> 5:1]</a:t>
            </a:r>
          </a:p>
          <a:p>
            <a:pPr marL="0" marR="0" lvl="0" indent="0" algn="l" defTabSz="914400" rtl="0" eaLnBrk="1" fontAlgn="auto" latinLnBrk="0" hangingPunct="1">
              <a:lnSpc>
                <a:spcPct val="100000"/>
              </a:lnSpc>
              <a:spcBef>
                <a:spcPts val="0"/>
              </a:spcBef>
              <a:spcAft>
                <a:spcPts val="0"/>
              </a:spcAft>
              <a:buClrTx/>
              <a:buSzTx/>
              <a:buFontTx/>
              <a:buNone/>
              <a:tabLst/>
              <a:defRPr/>
            </a:pPr>
            <a:r>
              <a:rPr lang="en-NZ" b="1" dirty="0" smtClean="0"/>
              <a:t>Marriage is best! </a:t>
            </a:r>
            <a:r>
              <a:rPr lang="en-NZ" sz="1200" b="0" kern="1200" baseline="0" dirty="0" smtClean="0">
                <a:solidFill>
                  <a:schemeClr val="tx1"/>
                </a:solidFill>
                <a:effectLst/>
                <a:latin typeface="+mn-lt"/>
                <a:ea typeface="+mn-ea"/>
                <a:cs typeface="+mn-cs"/>
              </a:rPr>
              <a:t>He is not a cosmic killjoy, but he has made sexual expression to be a very powerful thing which thrives best in a committed marriage relationship</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NZ" sz="1200" kern="1200" baseline="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NZ" dirty="0"/>
          </a:p>
        </p:txBody>
      </p:sp>
      <p:sp>
        <p:nvSpPr>
          <p:cNvPr id="4" name="Slide Number Placeholder 3"/>
          <p:cNvSpPr>
            <a:spLocks noGrp="1"/>
          </p:cNvSpPr>
          <p:nvPr>
            <p:ph type="sldNum" sz="quarter" idx="10"/>
          </p:nvPr>
        </p:nvSpPr>
        <p:spPr/>
        <p:txBody>
          <a:bodyPr/>
          <a:lstStyle/>
          <a:p>
            <a:fld id="{37AAD114-E6B8-4E1A-90EC-DB3F3EE4437B}" type="slidenum">
              <a:rPr lang="en-NZ" smtClean="0"/>
              <a:t>12</a:t>
            </a:fld>
            <a:endParaRPr lang="en-NZ"/>
          </a:p>
        </p:txBody>
      </p:sp>
    </p:spTree>
    <p:extLst>
      <p:ext uri="{BB962C8B-B14F-4D97-AF65-F5344CB8AC3E}">
        <p14:creationId xmlns:p14="http://schemas.microsoft.com/office/powerpoint/2010/main" val="33926744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37AAD114-E6B8-4E1A-90EC-DB3F3EE4437B}" type="slidenum">
              <a:rPr lang="en-NZ" smtClean="0"/>
              <a:t>13</a:t>
            </a:fld>
            <a:endParaRPr lang="en-NZ"/>
          </a:p>
        </p:txBody>
      </p:sp>
    </p:spTree>
    <p:extLst>
      <p:ext uri="{BB962C8B-B14F-4D97-AF65-F5344CB8AC3E}">
        <p14:creationId xmlns:p14="http://schemas.microsoft.com/office/powerpoint/2010/main" val="5827421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NZ" sz="1200" kern="1200" dirty="0" smtClean="0">
                <a:solidFill>
                  <a:schemeClr val="tx1"/>
                </a:solidFill>
                <a:effectLst/>
                <a:latin typeface="+mn-lt"/>
                <a:ea typeface="+mn-ea"/>
                <a:cs typeface="+mn-cs"/>
              </a:rPr>
              <a:t>The Bible teaches that sex welds two souls together.</a:t>
            </a:r>
            <a:r>
              <a:rPr lang="en-NZ" sz="1200" kern="1200" baseline="0" dirty="0" smtClean="0">
                <a:solidFill>
                  <a:schemeClr val="tx1"/>
                </a:solidFill>
                <a:effectLst/>
                <a:latin typeface="+mn-lt"/>
                <a:ea typeface="+mn-ea"/>
                <a:cs typeface="+mn-cs"/>
              </a:rPr>
              <a:t> I</a:t>
            </a:r>
            <a:r>
              <a:rPr lang="en-NZ" sz="1200" kern="1200" dirty="0" smtClean="0">
                <a:solidFill>
                  <a:schemeClr val="tx1"/>
                </a:solidFill>
                <a:effectLst/>
                <a:latin typeface="+mn-lt"/>
                <a:ea typeface="+mn-ea"/>
                <a:cs typeface="+mn-cs"/>
              </a:rPr>
              <a:t>t is so powerful that it is only safe within a committed, covenant marriage relationship. </a:t>
            </a:r>
          </a:p>
          <a:p>
            <a:pPr marL="0" marR="0" lvl="0" indent="0" algn="l" defTabSz="914400" rtl="0" eaLnBrk="1" fontAlgn="auto" latinLnBrk="0" hangingPunct="1">
              <a:lnSpc>
                <a:spcPct val="100000"/>
              </a:lnSpc>
              <a:spcBef>
                <a:spcPts val="0"/>
              </a:spcBef>
              <a:spcAft>
                <a:spcPts val="0"/>
              </a:spcAft>
              <a:buClrTx/>
              <a:buSzTx/>
              <a:buFontTx/>
              <a:buNone/>
              <a:tabLst/>
              <a:defRPr/>
            </a:pPr>
            <a:r>
              <a:rPr lang="en-NZ" sz="1200" b="1" kern="1200" dirty="0" smtClean="0">
                <a:solidFill>
                  <a:schemeClr val="tx1"/>
                </a:solidFill>
                <a:effectLst/>
                <a:latin typeface="+mn-lt"/>
                <a:ea typeface="+mn-ea"/>
                <a:cs typeface="+mn-cs"/>
              </a:rPr>
              <a:t>Lightning</a:t>
            </a:r>
            <a:r>
              <a:rPr lang="en-NZ" sz="1200" b="1" kern="1200" baseline="0" dirty="0" smtClean="0">
                <a:solidFill>
                  <a:schemeClr val="tx1"/>
                </a:solidFill>
                <a:effectLst/>
                <a:latin typeface="+mn-lt"/>
                <a:ea typeface="+mn-ea"/>
                <a:cs typeface="+mn-cs"/>
              </a:rPr>
              <a:t> vs electricity </a:t>
            </a:r>
            <a:r>
              <a:rPr lang="en-NZ" sz="1200" kern="1200" baseline="0" dirty="0" smtClean="0">
                <a:solidFill>
                  <a:schemeClr val="tx1"/>
                </a:solidFill>
                <a:effectLst/>
                <a:latin typeface="+mn-lt"/>
                <a:ea typeface="+mn-ea"/>
                <a:cs typeface="+mn-cs"/>
              </a:rPr>
              <a:t>- </a:t>
            </a:r>
            <a:r>
              <a:rPr lang="en-NZ" sz="1200" kern="1200" dirty="0" smtClean="0">
                <a:solidFill>
                  <a:schemeClr val="tx1"/>
                </a:solidFill>
                <a:effectLst/>
                <a:latin typeface="+mn-lt"/>
                <a:ea typeface="+mn-ea"/>
                <a:cs typeface="+mn-cs"/>
              </a:rPr>
              <a:t>It’s like the difference between the wild energy of lightning compared to the harnessed power of electricity. God wants to protect our hearts and bodies and relationships and families.</a:t>
            </a:r>
          </a:p>
          <a:p>
            <a:pPr marL="0" marR="0" lvl="0" indent="0" algn="l" defTabSz="914400" rtl="0" eaLnBrk="1" fontAlgn="auto" latinLnBrk="0" hangingPunct="1">
              <a:lnSpc>
                <a:spcPct val="100000"/>
              </a:lnSpc>
              <a:spcBef>
                <a:spcPts val="0"/>
              </a:spcBef>
              <a:spcAft>
                <a:spcPts val="0"/>
              </a:spcAft>
              <a:buClrTx/>
              <a:buSzTx/>
              <a:buFontTx/>
              <a:buNone/>
              <a:tabLst/>
              <a:defRPr/>
            </a:pPr>
            <a:r>
              <a:rPr lang="en-NZ" b="1" dirty="0" smtClean="0"/>
              <a:t>Intimacy = “into-me-see”. </a:t>
            </a:r>
            <a:r>
              <a:rPr lang="en-NZ" sz="1200" kern="1200" dirty="0" smtClean="0">
                <a:solidFill>
                  <a:schemeClr val="tx1"/>
                </a:solidFill>
                <a:effectLst/>
                <a:latin typeface="+mn-lt"/>
                <a:ea typeface="+mn-ea"/>
                <a:cs typeface="+mn-cs"/>
              </a:rPr>
              <a:t>It is only safe to reveal the fullness of who we are, “warts and all,” to someone who loves us and has committed to be faithful and supportive “till death do us part.”</a:t>
            </a:r>
          </a:p>
          <a:p>
            <a:r>
              <a:rPr lang="en-NZ" b="1" dirty="0" smtClean="0"/>
              <a:t>Illustration</a:t>
            </a:r>
            <a:r>
              <a:rPr lang="en-NZ" dirty="0" smtClean="0"/>
              <a:t> - </a:t>
            </a:r>
            <a:r>
              <a:rPr lang="en-NZ" sz="1200" kern="1200" dirty="0" smtClean="0">
                <a:solidFill>
                  <a:schemeClr val="tx1"/>
                </a:solidFill>
                <a:effectLst/>
                <a:latin typeface="+mn-lt"/>
                <a:ea typeface="+mn-ea"/>
                <a:cs typeface="+mn-cs"/>
              </a:rPr>
              <a:t>of the unity of Christ and the church, where two very different, very other beings are joined together as one. A vey profound truth!</a:t>
            </a:r>
          </a:p>
          <a:p>
            <a:endParaRPr lang="en-NZ" dirty="0"/>
          </a:p>
        </p:txBody>
      </p:sp>
      <p:sp>
        <p:nvSpPr>
          <p:cNvPr id="4" name="Slide Number Placeholder 3"/>
          <p:cNvSpPr>
            <a:spLocks noGrp="1"/>
          </p:cNvSpPr>
          <p:nvPr>
            <p:ph type="sldNum" sz="quarter" idx="10"/>
          </p:nvPr>
        </p:nvSpPr>
        <p:spPr/>
        <p:txBody>
          <a:bodyPr/>
          <a:lstStyle/>
          <a:p>
            <a:fld id="{37AAD114-E6B8-4E1A-90EC-DB3F3EE4437B}" type="slidenum">
              <a:rPr lang="en-NZ" smtClean="0"/>
              <a:t>14</a:t>
            </a:fld>
            <a:endParaRPr lang="en-NZ"/>
          </a:p>
        </p:txBody>
      </p:sp>
    </p:spTree>
    <p:extLst>
      <p:ext uri="{BB962C8B-B14F-4D97-AF65-F5344CB8AC3E}">
        <p14:creationId xmlns:p14="http://schemas.microsoft.com/office/powerpoint/2010/main" val="153395347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37AAD114-E6B8-4E1A-90EC-DB3F3EE4437B}" type="slidenum">
              <a:rPr lang="en-NZ" smtClean="0"/>
              <a:t>15</a:t>
            </a:fld>
            <a:endParaRPr lang="en-NZ"/>
          </a:p>
        </p:txBody>
      </p:sp>
    </p:spTree>
    <p:extLst>
      <p:ext uri="{BB962C8B-B14F-4D97-AF65-F5344CB8AC3E}">
        <p14:creationId xmlns:p14="http://schemas.microsoft.com/office/powerpoint/2010/main" val="175329792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b="1" dirty="0" smtClean="0"/>
              <a:t>Embrace</a:t>
            </a:r>
            <a:r>
              <a:rPr lang="en-NZ" baseline="0" dirty="0" smtClean="0"/>
              <a:t> - </a:t>
            </a:r>
            <a:r>
              <a:rPr lang="en-NZ" dirty="0" smtClean="0"/>
              <a:t>God wants to protect</a:t>
            </a:r>
            <a:r>
              <a:rPr lang="en-NZ" baseline="0" dirty="0" smtClean="0"/>
              <a:t> us from images (pornography or past relationships) that will steal away the specialness of the relationship with our spouse</a:t>
            </a:r>
          </a:p>
          <a:p>
            <a:r>
              <a:rPr lang="en-NZ" b="1" dirty="0" smtClean="0"/>
              <a:t>Good question </a:t>
            </a:r>
            <a:r>
              <a:rPr lang="en-NZ" dirty="0" smtClean="0"/>
              <a:t>- Will it (this activity) enhance</a:t>
            </a:r>
            <a:r>
              <a:rPr lang="en-NZ" baseline="0" dirty="0" smtClean="0"/>
              <a:t> the marriage or take away from the specialness of our relationship?</a:t>
            </a:r>
          </a:p>
          <a:p>
            <a:r>
              <a:rPr lang="en-NZ" b="1" dirty="0" smtClean="0"/>
              <a:t>Accept</a:t>
            </a:r>
            <a:r>
              <a:rPr lang="en-NZ" dirty="0" smtClean="0"/>
              <a:t> – Paul actually encourages</a:t>
            </a:r>
            <a:r>
              <a:rPr lang="en-NZ" baseline="0" dirty="0" smtClean="0"/>
              <a:t> them to keep associating sinners even while they are to avoid unrepentant Christians – because people are a work in progress …including us. We are all prone to sin. We all fail. Let us extend to people the same grace God extends to us.</a:t>
            </a:r>
            <a:endParaRPr lang="en-NZ" dirty="0"/>
          </a:p>
        </p:txBody>
      </p:sp>
      <p:sp>
        <p:nvSpPr>
          <p:cNvPr id="4" name="Slide Number Placeholder 3"/>
          <p:cNvSpPr>
            <a:spLocks noGrp="1"/>
          </p:cNvSpPr>
          <p:nvPr>
            <p:ph type="sldNum" sz="quarter" idx="10"/>
          </p:nvPr>
        </p:nvSpPr>
        <p:spPr/>
        <p:txBody>
          <a:bodyPr/>
          <a:lstStyle/>
          <a:p>
            <a:fld id="{37AAD114-E6B8-4E1A-90EC-DB3F3EE4437B}" type="slidenum">
              <a:rPr lang="en-NZ" smtClean="0"/>
              <a:t>16</a:t>
            </a:fld>
            <a:endParaRPr lang="en-NZ"/>
          </a:p>
        </p:txBody>
      </p:sp>
    </p:spTree>
    <p:extLst>
      <p:ext uri="{BB962C8B-B14F-4D97-AF65-F5344CB8AC3E}">
        <p14:creationId xmlns:p14="http://schemas.microsoft.com/office/powerpoint/2010/main" val="122454986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smtClean="0"/>
              <a:t>In her fantastic</a:t>
            </a:r>
            <a:r>
              <a:rPr lang="en-NZ" baseline="0" dirty="0" smtClean="0"/>
              <a:t> book, Redeeming Sex, Debra Hirsch tells the story of Jasmine …</a:t>
            </a:r>
          </a:p>
          <a:p>
            <a:r>
              <a:rPr lang="en-NZ" sz="1200" kern="1200" dirty="0" smtClean="0">
                <a:solidFill>
                  <a:schemeClr val="tx1"/>
                </a:solidFill>
                <a:effectLst/>
                <a:latin typeface="+mn-lt"/>
                <a:ea typeface="+mn-ea"/>
                <a:cs typeface="+mn-cs"/>
              </a:rPr>
              <a:t>Jasmine is a transgender woman who “adopted” Debra and her husband, Alan, 25 years ago.</a:t>
            </a:r>
            <a:r>
              <a:rPr lang="en-NZ" sz="1200" kern="1200" baseline="0" dirty="0" smtClean="0">
                <a:solidFill>
                  <a:schemeClr val="tx1"/>
                </a:solidFill>
                <a:effectLst/>
                <a:latin typeface="+mn-lt"/>
                <a:ea typeface="+mn-ea"/>
                <a:cs typeface="+mn-cs"/>
              </a:rPr>
              <a:t> </a:t>
            </a:r>
            <a:r>
              <a:rPr lang="en-NZ" sz="1200" kern="1200" dirty="0" smtClean="0">
                <a:solidFill>
                  <a:schemeClr val="tx1"/>
                </a:solidFill>
                <a:effectLst/>
                <a:latin typeface="+mn-lt"/>
                <a:ea typeface="+mn-ea"/>
                <a:cs typeface="+mn-cs"/>
              </a:rPr>
              <a:t>She was born a boy but never really felt at home in her biological sex. From an early age she began dressing and identifying as female, culminating years later in her undergoing full sex-reassignment surgery. By all outward appearances Jasmine is now a woman. </a:t>
            </a:r>
          </a:p>
          <a:p>
            <a:r>
              <a:rPr lang="en-NZ" sz="1200" kern="1200" dirty="0" smtClean="0">
                <a:solidFill>
                  <a:schemeClr val="tx1"/>
                </a:solidFill>
                <a:effectLst/>
                <a:latin typeface="+mn-lt"/>
                <a:ea typeface="+mn-ea"/>
                <a:cs typeface="+mn-cs"/>
              </a:rPr>
              <a:t>Jasmine used to go with</a:t>
            </a:r>
            <a:r>
              <a:rPr lang="en-NZ" sz="1200" kern="1200" baseline="0" dirty="0" smtClean="0">
                <a:solidFill>
                  <a:schemeClr val="tx1"/>
                </a:solidFill>
                <a:effectLst/>
                <a:latin typeface="+mn-lt"/>
                <a:ea typeface="+mn-ea"/>
                <a:cs typeface="+mn-cs"/>
              </a:rPr>
              <a:t> Debra </a:t>
            </a:r>
            <a:r>
              <a:rPr lang="en-NZ" sz="1200" kern="1200" dirty="0" smtClean="0">
                <a:solidFill>
                  <a:schemeClr val="tx1"/>
                </a:solidFill>
                <a:effectLst/>
                <a:latin typeface="+mn-lt"/>
                <a:ea typeface="+mn-ea"/>
                <a:cs typeface="+mn-cs"/>
              </a:rPr>
              <a:t>every now and again when she would talk at churches and sometimes would share her story of what it was like being a transgender woman. One morning after a service around coffee, a straight up to her wanting to know why Jasmine had not gone back to being a man. Her question was understandable, but as we progressed I sensed it was also about her own discomfort with people like Jasmine. People like Jasmine are outside the box for most people, and we really don’t know what to do with them. </a:t>
            </a:r>
          </a:p>
          <a:p>
            <a:endParaRPr lang="en-NZ" sz="1200" kern="1200" dirty="0" smtClean="0">
              <a:solidFill>
                <a:schemeClr val="tx1"/>
              </a:solidFill>
              <a:effectLst/>
              <a:latin typeface="+mn-lt"/>
              <a:ea typeface="+mn-ea"/>
              <a:cs typeface="+mn-cs"/>
            </a:endParaRPr>
          </a:p>
          <a:p>
            <a:r>
              <a:rPr lang="en-NZ" sz="1200" kern="1200" dirty="0" smtClean="0">
                <a:solidFill>
                  <a:schemeClr val="tx1"/>
                </a:solidFill>
                <a:effectLst/>
                <a:latin typeface="+mn-lt"/>
                <a:ea typeface="+mn-ea"/>
                <a:cs typeface="+mn-cs"/>
              </a:rPr>
              <a:t>Debra writes, “Did God make a mistake with Jasmine’s biological sex? I don’t think so. I think there are many complex and painful reasons why she now lives as a woman, and for people to suggest that she needs to go back to being a man is simplistic, to say the least. What this lady didn’t know was that two previous churches had tried to insist on this, and on one occasion Jasmine tried to hang herself. To reembrace a masculine identity was for her simply too painful. In many ways Jasmine is further ahead than others in some areas of sanctification. For instance, she is one of the most self-giving servants I have ever met. It is never a problem for her to give up time to clean someone’s house as a gift. She is generous to a fault; she wouldn’t even think twice about giving all her money away to someone in need, and she doesn’t have much to begin with. She really is a remarkable servant. What the [lady who spoke to me] could not see or understand was that there are many areas in Jasmine’s life where there has been remarkable healing. She has forgiven people she didn’t think she could. She is living an independent life that she wasn’t able to before. She hasn’t been admitted to a psych hospital for many years. She doesn’t take drugs, nor does she abuse alcohol or sell her body anymore. All these things are indicators of significant growth. Why didn’t these matter in [that] lady’s assessment of Jasmine? Sometimes we have expectations of people that they just can’t fulfil. And yet God accepts them anyway. This doesn’t let any of us off the hook, for we are all called to press into God, but it does mean we have to be very sensitive to those in our midst that simply can’t “perform” in the ways we want or think they should. Nonetheless we are all headed toward Jesus—we simply hold each other accountable to stay on that journey.”</a:t>
            </a:r>
          </a:p>
          <a:p>
            <a:endParaRPr lang="en-NZ" sz="1200" kern="1200" dirty="0" smtClean="0">
              <a:solidFill>
                <a:schemeClr val="tx1"/>
              </a:solidFill>
              <a:effectLst/>
              <a:latin typeface="+mn-lt"/>
              <a:ea typeface="+mn-ea"/>
              <a:cs typeface="+mn-cs"/>
            </a:endParaRPr>
          </a:p>
          <a:p>
            <a:r>
              <a:rPr lang="en-NZ" sz="1200" kern="1200" dirty="0" smtClean="0">
                <a:solidFill>
                  <a:schemeClr val="tx1"/>
                </a:solidFill>
                <a:effectLst/>
                <a:latin typeface="+mn-lt"/>
                <a:ea typeface="+mn-ea"/>
                <a:cs typeface="+mn-cs"/>
              </a:rPr>
              <a:t>We are all on the journey.</a:t>
            </a:r>
            <a:r>
              <a:rPr lang="en-NZ" sz="1200" kern="1200" baseline="0" dirty="0" smtClean="0">
                <a:solidFill>
                  <a:schemeClr val="tx1"/>
                </a:solidFill>
                <a:effectLst/>
                <a:latin typeface="+mn-lt"/>
                <a:ea typeface="+mn-ea"/>
                <a:cs typeface="+mn-cs"/>
              </a:rPr>
              <a:t> We are all broken, messy people. Let us be a church which such people are accepted and loved and helped along the way. </a:t>
            </a:r>
            <a:r>
              <a:rPr lang="en-NZ" sz="1200" b="1" kern="1200" baseline="0" dirty="0" smtClean="0">
                <a:solidFill>
                  <a:schemeClr val="tx1"/>
                </a:solidFill>
                <a:effectLst/>
                <a:latin typeface="+mn-lt"/>
                <a:ea typeface="+mn-ea"/>
                <a:cs typeface="+mn-cs"/>
              </a:rPr>
              <a:t>[Quote]</a:t>
            </a:r>
            <a:endParaRPr lang="en-NZ" sz="1200" b="1" kern="1200" dirty="0" smtClean="0">
              <a:solidFill>
                <a:schemeClr val="tx1"/>
              </a:solidFill>
              <a:effectLst/>
              <a:latin typeface="+mn-lt"/>
              <a:ea typeface="+mn-ea"/>
              <a:cs typeface="+mn-cs"/>
            </a:endParaRPr>
          </a:p>
          <a:p>
            <a:endParaRPr lang="en-NZ"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7AAD114-E6B8-4E1A-90EC-DB3F3EE4437B}" type="slidenum">
              <a:rPr lang="en-NZ" smtClean="0"/>
              <a:t>17</a:t>
            </a:fld>
            <a:endParaRPr lang="en-NZ"/>
          </a:p>
        </p:txBody>
      </p:sp>
    </p:spTree>
    <p:extLst>
      <p:ext uri="{BB962C8B-B14F-4D97-AF65-F5344CB8AC3E}">
        <p14:creationId xmlns:p14="http://schemas.microsoft.com/office/powerpoint/2010/main" val="36429981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smtClean="0"/>
              <a:t>Arguably it’s the sexual</a:t>
            </a:r>
            <a:r>
              <a:rPr lang="en-NZ" baseline="0" dirty="0" smtClean="0"/>
              <a:t> revolution.</a:t>
            </a:r>
          </a:p>
          <a:p>
            <a:r>
              <a:rPr lang="en-NZ" dirty="0" smtClean="0"/>
              <a:t>Bolstered by Alfred Kinsey’s research which</a:t>
            </a:r>
            <a:r>
              <a:rPr lang="en-NZ" baseline="0" dirty="0" smtClean="0"/>
              <a:t> helped separate sexual behaviour from morality and freed from the constraints of conventional religion, the mantra of our society became: if it feels good (and you’re not hurting anyone), DO IT!</a:t>
            </a:r>
          </a:p>
          <a:p>
            <a:pPr marL="0" marR="0" lvl="0" indent="0" algn="l" defTabSz="914400" rtl="0" eaLnBrk="1" fontAlgn="auto" latinLnBrk="0" hangingPunct="1">
              <a:lnSpc>
                <a:spcPct val="100000"/>
              </a:lnSpc>
              <a:spcBef>
                <a:spcPts val="0"/>
              </a:spcBef>
              <a:spcAft>
                <a:spcPts val="0"/>
              </a:spcAft>
              <a:buClrTx/>
              <a:buSzTx/>
              <a:buFontTx/>
              <a:buNone/>
              <a:tabLst/>
              <a:defRPr/>
            </a:pPr>
            <a:r>
              <a:rPr lang="en-NZ" sz="1200" kern="1200" dirty="0" smtClean="0">
                <a:solidFill>
                  <a:schemeClr val="tx1"/>
                </a:solidFill>
                <a:effectLst/>
                <a:latin typeface="+mn-lt"/>
                <a:ea typeface="+mn-ea"/>
                <a:cs typeface="+mn-cs"/>
              </a:rPr>
              <a:t>In this worldview, sex is the ultimate pleasure. The message of TV, movies, and music is that there is no greater pleasure available, and that it is the right of every</a:t>
            </a:r>
            <a:r>
              <a:rPr lang="en-NZ" sz="1200" kern="1200" baseline="0" dirty="0" smtClean="0">
                <a:solidFill>
                  <a:schemeClr val="tx1"/>
                </a:solidFill>
                <a:effectLst/>
                <a:latin typeface="+mn-lt"/>
                <a:ea typeface="+mn-ea"/>
                <a:cs typeface="+mn-cs"/>
              </a:rPr>
              <a:t> person to enjoy it. In fact, the problem is, we are repressed by our traditional (Christian / Jewish / Muslim) ideas.</a:t>
            </a:r>
            <a:endParaRPr lang="en-NZ" baseline="0" dirty="0" smtClean="0"/>
          </a:p>
          <a:p>
            <a:r>
              <a:rPr lang="en-NZ" baseline="0" dirty="0" smtClean="0"/>
              <a:t>How has the church responded to this?</a:t>
            </a:r>
            <a:endParaRPr lang="en-NZ" dirty="0"/>
          </a:p>
        </p:txBody>
      </p:sp>
      <p:sp>
        <p:nvSpPr>
          <p:cNvPr id="4" name="Slide Number Placeholder 3"/>
          <p:cNvSpPr>
            <a:spLocks noGrp="1"/>
          </p:cNvSpPr>
          <p:nvPr>
            <p:ph type="sldNum" sz="quarter" idx="10"/>
          </p:nvPr>
        </p:nvSpPr>
        <p:spPr/>
        <p:txBody>
          <a:bodyPr/>
          <a:lstStyle/>
          <a:p>
            <a:fld id="{37AAD114-E6B8-4E1A-90EC-DB3F3EE4437B}" type="slidenum">
              <a:rPr lang="en-NZ" smtClean="0"/>
              <a:t>2</a:t>
            </a:fld>
            <a:endParaRPr lang="en-NZ"/>
          </a:p>
        </p:txBody>
      </p:sp>
    </p:spTree>
    <p:extLst>
      <p:ext uri="{BB962C8B-B14F-4D97-AF65-F5344CB8AC3E}">
        <p14:creationId xmlns:p14="http://schemas.microsoft.com/office/powerpoint/2010/main" val="31502659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smtClean="0"/>
              <a:t>Problem?</a:t>
            </a:r>
            <a:endParaRPr lang="en-NZ" dirty="0"/>
          </a:p>
        </p:txBody>
      </p:sp>
      <p:sp>
        <p:nvSpPr>
          <p:cNvPr id="4" name="Slide Number Placeholder 3"/>
          <p:cNvSpPr>
            <a:spLocks noGrp="1"/>
          </p:cNvSpPr>
          <p:nvPr>
            <p:ph type="sldNum" sz="quarter" idx="10"/>
          </p:nvPr>
        </p:nvSpPr>
        <p:spPr/>
        <p:txBody>
          <a:bodyPr/>
          <a:lstStyle/>
          <a:p>
            <a:fld id="{37AAD114-E6B8-4E1A-90EC-DB3F3EE4437B}" type="slidenum">
              <a:rPr lang="en-NZ" smtClean="0"/>
              <a:t>3</a:t>
            </a:fld>
            <a:endParaRPr lang="en-NZ"/>
          </a:p>
        </p:txBody>
      </p:sp>
    </p:spTree>
    <p:extLst>
      <p:ext uri="{BB962C8B-B14F-4D97-AF65-F5344CB8AC3E}">
        <p14:creationId xmlns:p14="http://schemas.microsoft.com/office/powerpoint/2010/main" val="26419566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NZ" dirty="0" smtClean="0"/>
              <a:t>[recent</a:t>
            </a:r>
            <a:r>
              <a:rPr lang="en-NZ" baseline="0" dirty="0" smtClean="0"/>
              <a:t> Aussie plebiscite on </a:t>
            </a:r>
            <a:r>
              <a:rPr lang="en-NZ" baseline="0" dirty="0" err="1" smtClean="0"/>
              <a:t>ss</a:t>
            </a:r>
            <a:r>
              <a:rPr lang="en-NZ" baseline="0" dirty="0" smtClean="0"/>
              <a:t> marriage)</a:t>
            </a:r>
          </a:p>
          <a:p>
            <a:pPr marL="0" marR="0" lvl="0" indent="0" algn="l" defTabSz="914400" rtl="0" eaLnBrk="1" fontAlgn="auto" latinLnBrk="0" hangingPunct="1">
              <a:lnSpc>
                <a:spcPct val="100000"/>
              </a:lnSpc>
              <a:spcBef>
                <a:spcPts val="0"/>
              </a:spcBef>
              <a:spcAft>
                <a:spcPts val="0"/>
              </a:spcAft>
              <a:buClrTx/>
              <a:buSzTx/>
              <a:buFontTx/>
              <a:buNone/>
              <a:tabLst/>
              <a:defRPr/>
            </a:pPr>
            <a:r>
              <a:rPr lang="en-NZ" dirty="0" smtClean="0"/>
              <a:t>Problem?</a:t>
            </a:r>
          </a:p>
          <a:p>
            <a:endParaRPr lang="en-NZ" dirty="0"/>
          </a:p>
        </p:txBody>
      </p:sp>
      <p:sp>
        <p:nvSpPr>
          <p:cNvPr id="4" name="Slide Number Placeholder 3"/>
          <p:cNvSpPr>
            <a:spLocks noGrp="1"/>
          </p:cNvSpPr>
          <p:nvPr>
            <p:ph type="sldNum" sz="quarter" idx="10"/>
          </p:nvPr>
        </p:nvSpPr>
        <p:spPr/>
        <p:txBody>
          <a:bodyPr/>
          <a:lstStyle/>
          <a:p>
            <a:fld id="{37AAD114-E6B8-4E1A-90EC-DB3F3EE4437B}" type="slidenum">
              <a:rPr lang="en-NZ" smtClean="0"/>
              <a:t>4</a:t>
            </a:fld>
            <a:endParaRPr lang="en-NZ"/>
          </a:p>
        </p:txBody>
      </p:sp>
    </p:spTree>
    <p:extLst>
      <p:ext uri="{BB962C8B-B14F-4D97-AF65-F5344CB8AC3E}">
        <p14:creationId xmlns:p14="http://schemas.microsoft.com/office/powerpoint/2010/main" val="10414042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NZ" dirty="0" smtClean="0"/>
              <a:t>Problem?</a:t>
            </a:r>
          </a:p>
          <a:p>
            <a:endParaRPr lang="en-NZ" dirty="0"/>
          </a:p>
        </p:txBody>
      </p:sp>
      <p:sp>
        <p:nvSpPr>
          <p:cNvPr id="4" name="Slide Number Placeholder 3"/>
          <p:cNvSpPr>
            <a:spLocks noGrp="1"/>
          </p:cNvSpPr>
          <p:nvPr>
            <p:ph type="sldNum" sz="quarter" idx="10"/>
          </p:nvPr>
        </p:nvSpPr>
        <p:spPr/>
        <p:txBody>
          <a:bodyPr/>
          <a:lstStyle/>
          <a:p>
            <a:fld id="{37AAD114-E6B8-4E1A-90EC-DB3F3EE4437B}" type="slidenum">
              <a:rPr lang="en-NZ" smtClean="0"/>
              <a:t>5</a:t>
            </a:fld>
            <a:endParaRPr lang="en-NZ"/>
          </a:p>
        </p:txBody>
      </p:sp>
    </p:spTree>
    <p:extLst>
      <p:ext uri="{BB962C8B-B14F-4D97-AF65-F5344CB8AC3E}">
        <p14:creationId xmlns:p14="http://schemas.microsoft.com/office/powerpoint/2010/main" val="41590034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37AAD114-E6B8-4E1A-90EC-DB3F3EE4437B}" type="slidenum">
              <a:rPr lang="en-NZ" smtClean="0"/>
              <a:t>6</a:t>
            </a:fld>
            <a:endParaRPr lang="en-NZ"/>
          </a:p>
        </p:txBody>
      </p:sp>
    </p:spTree>
    <p:extLst>
      <p:ext uri="{BB962C8B-B14F-4D97-AF65-F5344CB8AC3E}">
        <p14:creationId xmlns:p14="http://schemas.microsoft.com/office/powerpoint/2010/main" val="42760286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smtClean="0"/>
              <a:t>Grace is fantastic</a:t>
            </a:r>
            <a:r>
              <a:rPr lang="en-NZ" baseline="0" dirty="0" smtClean="0"/>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NZ" b="1" dirty="0" smtClean="0"/>
              <a:t>A misunderstanding of grace</a:t>
            </a:r>
          </a:p>
          <a:p>
            <a:r>
              <a:rPr lang="en-NZ" baseline="0" dirty="0" smtClean="0"/>
              <a:t>“I’m forgiven because you were forsaken … “, so I can do what I like.</a:t>
            </a:r>
          </a:p>
          <a:p>
            <a:r>
              <a:rPr lang="en-NZ" b="1" baseline="0" dirty="0" smtClean="0"/>
              <a:t>See chapter 5</a:t>
            </a:r>
          </a:p>
          <a:p>
            <a:r>
              <a:rPr lang="en-NZ" sz="1200" b="0" i="0" kern="1200" dirty="0" smtClean="0">
                <a:solidFill>
                  <a:schemeClr val="tx1"/>
                </a:solidFill>
                <a:effectLst/>
                <a:latin typeface="+mn-lt"/>
                <a:ea typeface="+mn-ea"/>
                <a:cs typeface="+mn-cs"/>
              </a:rPr>
              <a:t>It is actually reported that there is sexual immorality among you, and of a kind that even pagans do not tolerate: a man is sleeping with his father’s wife. </a:t>
            </a:r>
            <a:r>
              <a:rPr lang="en-NZ" sz="1200" b="1" i="0" kern="1200" baseline="30000" dirty="0" smtClean="0">
                <a:solidFill>
                  <a:schemeClr val="tx1"/>
                </a:solidFill>
                <a:effectLst/>
                <a:latin typeface="+mn-lt"/>
                <a:ea typeface="+mn-ea"/>
                <a:cs typeface="+mn-cs"/>
              </a:rPr>
              <a:t>2 </a:t>
            </a:r>
            <a:r>
              <a:rPr lang="en-NZ" sz="1200" b="0" i="0" kern="1200" dirty="0" smtClean="0">
                <a:solidFill>
                  <a:schemeClr val="tx1"/>
                </a:solidFill>
                <a:effectLst/>
                <a:latin typeface="+mn-lt"/>
                <a:ea typeface="+mn-ea"/>
                <a:cs typeface="+mn-cs"/>
              </a:rPr>
              <a:t>And you are proud! (5:1-2a)</a:t>
            </a:r>
          </a:p>
          <a:p>
            <a:r>
              <a:rPr lang="en-NZ" sz="1200" b="0" i="0" kern="1200" dirty="0" smtClean="0">
                <a:solidFill>
                  <a:schemeClr val="tx1"/>
                </a:solidFill>
                <a:effectLst/>
                <a:latin typeface="+mn-lt"/>
                <a:ea typeface="+mn-ea"/>
                <a:cs typeface="+mn-cs"/>
              </a:rPr>
              <a:t>They were proud of their freedom </a:t>
            </a:r>
          </a:p>
          <a:p>
            <a:r>
              <a:rPr lang="en-NZ" sz="1200" b="0" i="0" kern="1200" dirty="0" smtClean="0">
                <a:solidFill>
                  <a:schemeClr val="tx1"/>
                </a:solidFill>
                <a:effectLst/>
                <a:latin typeface="+mn-lt"/>
                <a:ea typeface="+mn-ea"/>
                <a:cs typeface="+mn-cs"/>
              </a:rPr>
              <a:t>How does Paul respond</a:t>
            </a:r>
            <a:r>
              <a:rPr lang="en-NZ" sz="1200" b="0" i="0" kern="1200" baseline="0" dirty="0" smtClean="0">
                <a:solidFill>
                  <a:schemeClr val="tx1"/>
                </a:solidFill>
                <a:effectLst/>
                <a:latin typeface="+mn-lt"/>
                <a:ea typeface="+mn-ea"/>
                <a:cs typeface="+mn-cs"/>
              </a:rPr>
              <a:t> to this question in </a:t>
            </a:r>
            <a:r>
              <a:rPr lang="en-NZ" sz="1200" b="1" i="0" kern="1200" baseline="0" dirty="0" smtClean="0">
                <a:solidFill>
                  <a:schemeClr val="tx1"/>
                </a:solidFill>
                <a:effectLst/>
                <a:latin typeface="+mn-lt"/>
                <a:ea typeface="+mn-ea"/>
                <a:cs typeface="+mn-cs"/>
              </a:rPr>
              <a:t>Romans 6:1-2</a:t>
            </a:r>
            <a:r>
              <a:rPr lang="en-NZ" sz="1200" b="0" i="0" kern="1200" baseline="0" dirty="0" smtClean="0">
                <a:solidFill>
                  <a:schemeClr val="tx1"/>
                </a:solidFill>
                <a:effectLst/>
                <a:latin typeface="+mn-lt"/>
                <a:ea typeface="+mn-ea"/>
                <a:cs typeface="+mn-cs"/>
              </a:rPr>
              <a:t>?</a:t>
            </a:r>
          </a:p>
          <a:p>
            <a:r>
              <a:rPr lang="en-NZ" sz="1200" b="0" i="0" kern="1200" dirty="0" smtClean="0">
                <a:solidFill>
                  <a:schemeClr val="tx1"/>
                </a:solidFill>
                <a:effectLst/>
                <a:latin typeface="+mn-lt"/>
                <a:ea typeface="+mn-ea"/>
                <a:cs typeface="+mn-cs"/>
              </a:rPr>
              <a:t>What shall we say, then? Shall we go on sinning, so that grace may increase? </a:t>
            </a:r>
            <a:r>
              <a:rPr lang="en-NZ" sz="1200" b="1" i="0" kern="1200" baseline="30000" dirty="0" smtClean="0">
                <a:solidFill>
                  <a:schemeClr val="tx1"/>
                </a:solidFill>
                <a:effectLst/>
                <a:latin typeface="+mn-lt"/>
                <a:ea typeface="+mn-ea"/>
                <a:cs typeface="+mn-cs"/>
              </a:rPr>
              <a:t>2 </a:t>
            </a:r>
            <a:r>
              <a:rPr lang="en-NZ" sz="1200" b="0" i="0" kern="1200" dirty="0" smtClean="0">
                <a:solidFill>
                  <a:schemeClr val="tx1"/>
                </a:solidFill>
                <a:effectLst/>
                <a:latin typeface="+mn-lt"/>
                <a:ea typeface="+mn-ea"/>
                <a:cs typeface="+mn-cs"/>
              </a:rPr>
              <a:t>By no means! [literally, NO WAY, HOSE!]</a:t>
            </a:r>
            <a:r>
              <a:rPr lang="en-NZ" sz="1200" b="0" i="0" kern="1200" baseline="0" dirty="0" smtClean="0">
                <a:solidFill>
                  <a:schemeClr val="tx1"/>
                </a:solidFill>
                <a:effectLst/>
                <a:latin typeface="+mn-lt"/>
                <a:ea typeface="+mn-ea"/>
                <a:cs typeface="+mn-cs"/>
              </a:rPr>
              <a:t> </a:t>
            </a:r>
            <a:r>
              <a:rPr lang="en-NZ" sz="1200" b="0" i="0" kern="1200" dirty="0" smtClean="0">
                <a:solidFill>
                  <a:schemeClr val="tx1"/>
                </a:solidFill>
                <a:effectLst/>
                <a:latin typeface="+mn-lt"/>
                <a:ea typeface="+mn-ea"/>
                <a:cs typeface="+mn-cs"/>
              </a:rPr>
              <a:t>We are those who have died to sin; how can we live in it any longer?</a:t>
            </a:r>
          </a:p>
          <a:p>
            <a:pPr marL="0" marR="0" lvl="0" indent="0" algn="l" defTabSz="914400" rtl="0" eaLnBrk="1" fontAlgn="auto" latinLnBrk="0" hangingPunct="1">
              <a:lnSpc>
                <a:spcPct val="100000"/>
              </a:lnSpc>
              <a:spcBef>
                <a:spcPts val="0"/>
              </a:spcBef>
              <a:spcAft>
                <a:spcPts val="0"/>
              </a:spcAft>
              <a:buClrTx/>
              <a:buSzTx/>
              <a:buFontTx/>
              <a:buNone/>
              <a:tabLst/>
              <a:defRPr/>
            </a:pPr>
            <a:r>
              <a:rPr lang="en-NZ" sz="1200" kern="1200" dirty="0" smtClean="0">
                <a:solidFill>
                  <a:schemeClr val="tx1"/>
                </a:solidFill>
                <a:effectLst/>
                <a:latin typeface="+mn-lt"/>
                <a:ea typeface="+mn-ea"/>
                <a:cs typeface="+mn-cs"/>
              </a:rPr>
              <a:t>When a person truly experiences grace, they will experience Jesus, and Jesus will change their life from the inside out.</a:t>
            </a:r>
          </a:p>
          <a:p>
            <a:pPr marL="0" marR="0" lvl="0" indent="0" algn="l" defTabSz="914400" rtl="0" eaLnBrk="1" fontAlgn="auto" latinLnBrk="0" hangingPunct="1">
              <a:lnSpc>
                <a:spcPct val="100000"/>
              </a:lnSpc>
              <a:spcBef>
                <a:spcPts val="0"/>
              </a:spcBef>
              <a:spcAft>
                <a:spcPts val="0"/>
              </a:spcAft>
              <a:buClrTx/>
              <a:buSzTx/>
              <a:buFontTx/>
              <a:buNone/>
              <a:tabLst/>
              <a:defRPr/>
            </a:pPr>
            <a:r>
              <a:rPr lang="en-NZ" sz="1200" kern="1200" dirty="0" smtClean="0">
                <a:solidFill>
                  <a:schemeClr val="tx1"/>
                </a:solidFill>
                <a:effectLst/>
                <a:latin typeface="+mn-lt"/>
                <a:ea typeface="+mn-ea"/>
                <a:cs typeface="+mn-cs"/>
              </a:rPr>
              <a:t>So </a:t>
            </a:r>
            <a:r>
              <a:rPr lang="en-NZ" sz="1200" b="1" kern="1200" dirty="0" smtClean="0">
                <a:solidFill>
                  <a:schemeClr val="tx1"/>
                </a:solidFill>
                <a:effectLst/>
                <a:latin typeface="+mn-lt"/>
                <a:ea typeface="+mn-ea"/>
                <a:cs typeface="+mn-cs"/>
              </a:rPr>
              <a:t>grace is not licence</a:t>
            </a:r>
            <a:r>
              <a:rPr lang="en-NZ" sz="1200" b="1" kern="1200" baseline="0" dirty="0" smtClean="0">
                <a:solidFill>
                  <a:schemeClr val="tx1"/>
                </a:solidFill>
                <a:effectLst/>
                <a:latin typeface="+mn-lt"/>
                <a:ea typeface="+mn-ea"/>
                <a:cs typeface="+mn-cs"/>
              </a:rPr>
              <a:t> to sin, but freedom to obey out of love and not fear</a:t>
            </a:r>
            <a:r>
              <a:rPr lang="en-NZ" sz="1200" kern="1200" baseline="0" dirty="0" smtClean="0">
                <a:solidFill>
                  <a:schemeClr val="tx1"/>
                </a:solidFill>
                <a:effectLst/>
                <a:latin typeface="+mn-lt"/>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en-NZ" sz="1200" b="0" kern="1200" baseline="0" dirty="0" smtClean="0">
                <a:solidFill>
                  <a:schemeClr val="tx1"/>
                </a:solidFill>
                <a:effectLst/>
                <a:latin typeface="+mn-lt"/>
                <a:ea typeface="+mn-ea"/>
                <a:cs typeface="+mn-cs"/>
              </a:rPr>
              <a:t>And Paul says here, </a:t>
            </a:r>
            <a:r>
              <a:rPr lang="en-NZ" sz="1200" b="1" kern="1200" baseline="0" dirty="0" smtClean="0">
                <a:solidFill>
                  <a:schemeClr val="tx1"/>
                </a:solidFill>
                <a:effectLst/>
                <a:latin typeface="+mn-lt"/>
                <a:ea typeface="+mn-ea"/>
                <a:cs typeface="+mn-cs"/>
              </a:rPr>
              <a:t>Even if it is lawful, is it helpful?</a:t>
            </a:r>
            <a:endParaRPr lang="en-NZ" b="1" dirty="0"/>
          </a:p>
        </p:txBody>
      </p:sp>
      <p:sp>
        <p:nvSpPr>
          <p:cNvPr id="4" name="Slide Number Placeholder 3"/>
          <p:cNvSpPr>
            <a:spLocks noGrp="1"/>
          </p:cNvSpPr>
          <p:nvPr>
            <p:ph type="sldNum" sz="quarter" idx="10"/>
          </p:nvPr>
        </p:nvSpPr>
        <p:spPr/>
        <p:txBody>
          <a:bodyPr/>
          <a:lstStyle/>
          <a:p>
            <a:fld id="{37AAD114-E6B8-4E1A-90EC-DB3F3EE4437B}" type="slidenum">
              <a:rPr lang="en-NZ" smtClean="0"/>
              <a:t>7</a:t>
            </a:fld>
            <a:endParaRPr lang="en-NZ"/>
          </a:p>
        </p:txBody>
      </p:sp>
    </p:spTree>
    <p:extLst>
      <p:ext uri="{BB962C8B-B14F-4D97-AF65-F5344CB8AC3E}">
        <p14:creationId xmlns:p14="http://schemas.microsoft.com/office/powerpoint/2010/main" val="14579924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NZ" b="0" dirty="0" smtClean="0"/>
              <a:t>“the body is for sex and sex is for the body” –it’s just a bodily</a:t>
            </a:r>
            <a:r>
              <a:rPr lang="en-NZ" b="0" baseline="0" dirty="0" smtClean="0"/>
              <a:t> function, like eating or drinking</a:t>
            </a:r>
          </a:p>
          <a:p>
            <a:pPr marL="0" marR="0" lvl="0" indent="0" algn="l" defTabSz="914400" rtl="0" eaLnBrk="1" fontAlgn="auto" latinLnBrk="0" hangingPunct="1">
              <a:lnSpc>
                <a:spcPct val="100000"/>
              </a:lnSpc>
              <a:spcBef>
                <a:spcPts val="0"/>
              </a:spcBef>
              <a:spcAft>
                <a:spcPts val="0"/>
              </a:spcAft>
              <a:buClrTx/>
              <a:buSzTx/>
              <a:buFontTx/>
              <a:buNone/>
              <a:tabLst/>
              <a:defRPr/>
            </a:pPr>
            <a:r>
              <a:rPr lang="en-NZ" b="1" dirty="0" smtClean="0"/>
              <a:t>A misunderstanding of the body</a:t>
            </a:r>
          </a:p>
          <a:p>
            <a:r>
              <a:rPr lang="en-NZ" baseline="0" dirty="0" smtClean="0"/>
              <a:t>“…plastic bag” – use it once then throw it away.</a:t>
            </a:r>
          </a:p>
          <a:p>
            <a:r>
              <a:rPr lang="en-NZ" b="1" baseline="0" dirty="0" smtClean="0"/>
              <a:t>Our bodies …</a:t>
            </a:r>
          </a:p>
          <a:p>
            <a:endParaRPr lang="en-NZ" b="1" dirty="0"/>
          </a:p>
        </p:txBody>
      </p:sp>
      <p:sp>
        <p:nvSpPr>
          <p:cNvPr id="4" name="Slide Number Placeholder 3"/>
          <p:cNvSpPr>
            <a:spLocks noGrp="1"/>
          </p:cNvSpPr>
          <p:nvPr>
            <p:ph type="sldNum" sz="quarter" idx="10"/>
          </p:nvPr>
        </p:nvSpPr>
        <p:spPr/>
        <p:txBody>
          <a:bodyPr/>
          <a:lstStyle/>
          <a:p>
            <a:fld id="{37AAD114-E6B8-4E1A-90EC-DB3F3EE4437B}" type="slidenum">
              <a:rPr lang="en-NZ" smtClean="0"/>
              <a:t>8</a:t>
            </a:fld>
            <a:endParaRPr lang="en-NZ"/>
          </a:p>
        </p:txBody>
      </p:sp>
    </p:spTree>
    <p:extLst>
      <p:ext uri="{BB962C8B-B14F-4D97-AF65-F5344CB8AC3E}">
        <p14:creationId xmlns:p14="http://schemas.microsoft.com/office/powerpoint/2010/main" val="1780296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fld id="{37AAD114-E6B8-4E1A-90EC-DB3F3EE4437B}" type="slidenum">
              <a:rPr lang="en-NZ" smtClean="0"/>
              <a:t>9</a:t>
            </a:fld>
            <a:endParaRPr lang="en-NZ"/>
          </a:p>
        </p:txBody>
      </p:sp>
    </p:spTree>
    <p:extLst>
      <p:ext uri="{BB962C8B-B14F-4D97-AF65-F5344CB8AC3E}">
        <p14:creationId xmlns:p14="http://schemas.microsoft.com/office/powerpoint/2010/main" val="40458476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AB5CB27-44B3-413A-9466-8354406CD63B}" type="datetimeFigureOut">
              <a:rPr lang="en-NZ" smtClean="0"/>
              <a:t>11/07/2019</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6012A1E6-E0B7-4CBE-897B-21FE7D2EB1F0}" type="slidenum">
              <a:rPr lang="en-NZ" smtClean="0"/>
              <a:t>‹#›</a:t>
            </a:fld>
            <a:endParaRPr lang="en-NZ"/>
          </a:p>
        </p:txBody>
      </p:sp>
    </p:spTree>
    <p:extLst>
      <p:ext uri="{BB962C8B-B14F-4D97-AF65-F5344CB8AC3E}">
        <p14:creationId xmlns:p14="http://schemas.microsoft.com/office/powerpoint/2010/main" val="1439450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AB5CB27-44B3-413A-9466-8354406CD63B}" type="datetimeFigureOut">
              <a:rPr lang="en-NZ" smtClean="0"/>
              <a:t>11/07/2019</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6012A1E6-E0B7-4CBE-897B-21FE7D2EB1F0}" type="slidenum">
              <a:rPr lang="en-NZ" smtClean="0"/>
              <a:t>‹#›</a:t>
            </a:fld>
            <a:endParaRPr lang="en-NZ"/>
          </a:p>
        </p:txBody>
      </p:sp>
    </p:spTree>
    <p:extLst>
      <p:ext uri="{BB962C8B-B14F-4D97-AF65-F5344CB8AC3E}">
        <p14:creationId xmlns:p14="http://schemas.microsoft.com/office/powerpoint/2010/main" val="21567381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AB5CB27-44B3-413A-9466-8354406CD63B}" type="datetimeFigureOut">
              <a:rPr lang="en-NZ" smtClean="0"/>
              <a:t>11/07/2019</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6012A1E6-E0B7-4CBE-897B-21FE7D2EB1F0}" type="slidenum">
              <a:rPr lang="en-NZ" smtClean="0"/>
              <a:t>‹#›</a:t>
            </a:fld>
            <a:endParaRPr lang="en-NZ"/>
          </a:p>
        </p:txBody>
      </p:sp>
    </p:spTree>
    <p:extLst>
      <p:ext uri="{BB962C8B-B14F-4D97-AF65-F5344CB8AC3E}">
        <p14:creationId xmlns:p14="http://schemas.microsoft.com/office/powerpoint/2010/main" val="15660216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AB5CB27-44B3-413A-9466-8354406CD63B}" type="datetimeFigureOut">
              <a:rPr lang="en-NZ" smtClean="0"/>
              <a:t>11/07/2019</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6012A1E6-E0B7-4CBE-897B-21FE7D2EB1F0}" type="slidenum">
              <a:rPr lang="en-NZ" smtClean="0"/>
              <a:t>‹#›</a:t>
            </a:fld>
            <a:endParaRPr lang="en-NZ"/>
          </a:p>
        </p:txBody>
      </p:sp>
    </p:spTree>
    <p:extLst>
      <p:ext uri="{BB962C8B-B14F-4D97-AF65-F5344CB8AC3E}">
        <p14:creationId xmlns:p14="http://schemas.microsoft.com/office/powerpoint/2010/main" val="20263800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AB5CB27-44B3-413A-9466-8354406CD63B}" type="datetimeFigureOut">
              <a:rPr lang="en-NZ" smtClean="0"/>
              <a:t>11/07/2019</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6012A1E6-E0B7-4CBE-897B-21FE7D2EB1F0}" type="slidenum">
              <a:rPr lang="en-NZ" smtClean="0"/>
              <a:t>‹#›</a:t>
            </a:fld>
            <a:endParaRPr lang="en-NZ"/>
          </a:p>
        </p:txBody>
      </p:sp>
    </p:spTree>
    <p:extLst>
      <p:ext uri="{BB962C8B-B14F-4D97-AF65-F5344CB8AC3E}">
        <p14:creationId xmlns:p14="http://schemas.microsoft.com/office/powerpoint/2010/main" val="15735703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AB5CB27-44B3-413A-9466-8354406CD63B}" type="datetimeFigureOut">
              <a:rPr lang="en-NZ" smtClean="0"/>
              <a:t>11/07/2019</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6012A1E6-E0B7-4CBE-897B-21FE7D2EB1F0}" type="slidenum">
              <a:rPr lang="en-NZ" smtClean="0"/>
              <a:t>‹#›</a:t>
            </a:fld>
            <a:endParaRPr lang="en-NZ"/>
          </a:p>
        </p:txBody>
      </p:sp>
    </p:spTree>
    <p:extLst>
      <p:ext uri="{BB962C8B-B14F-4D97-AF65-F5344CB8AC3E}">
        <p14:creationId xmlns:p14="http://schemas.microsoft.com/office/powerpoint/2010/main" val="36630281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AB5CB27-44B3-413A-9466-8354406CD63B}" type="datetimeFigureOut">
              <a:rPr lang="en-NZ" smtClean="0"/>
              <a:t>11/07/2019</a:t>
            </a:fld>
            <a:endParaRPr lang="en-NZ"/>
          </a:p>
        </p:txBody>
      </p:sp>
      <p:sp>
        <p:nvSpPr>
          <p:cNvPr id="8" name="Footer Placeholder 7"/>
          <p:cNvSpPr>
            <a:spLocks noGrp="1"/>
          </p:cNvSpPr>
          <p:nvPr>
            <p:ph type="ftr" sz="quarter" idx="11"/>
          </p:nvPr>
        </p:nvSpPr>
        <p:spPr/>
        <p:txBody>
          <a:bodyPr/>
          <a:lstStyle/>
          <a:p>
            <a:endParaRPr lang="en-NZ"/>
          </a:p>
        </p:txBody>
      </p:sp>
      <p:sp>
        <p:nvSpPr>
          <p:cNvPr id="9" name="Slide Number Placeholder 8"/>
          <p:cNvSpPr>
            <a:spLocks noGrp="1"/>
          </p:cNvSpPr>
          <p:nvPr>
            <p:ph type="sldNum" sz="quarter" idx="12"/>
          </p:nvPr>
        </p:nvSpPr>
        <p:spPr/>
        <p:txBody>
          <a:bodyPr/>
          <a:lstStyle/>
          <a:p>
            <a:fld id="{6012A1E6-E0B7-4CBE-897B-21FE7D2EB1F0}" type="slidenum">
              <a:rPr lang="en-NZ" smtClean="0"/>
              <a:t>‹#›</a:t>
            </a:fld>
            <a:endParaRPr lang="en-NZ"/>
          </a:p>
        </p:txBody>
      </p:sp>
    </p:spTree>
    <p:extLst>
      <p:ext uri="{BB962C8B-B14F-4D97-AF65-F5344CB8AC3E}">
        <p14:creationId xmlns:p14="http://schemas.microsoft.com/office/powerpoint/2010/main" val="21760564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AB5CB27-44B3-413A-9466-8354406CD63B}" type="datetimeFigureOut">
              <a:rPr lang="en-NZ" smtClean="0"/>
              <a:t>11/07/2019</a:t>
            </a:fld>
            <a:endParaRPr lang="en-NZ"/>
          </a:p>
        </p:txBody>
      </p:sp>
      <p:sp>
        <p:nvSpPr>
          <p:cNvPr id="4" name="Footer Placeholder 3"/>
          <p:cNvSpPr>
            <a:spLocks noGrp="1"/>
          </p:cNvSpPr>
          <p:nvPr>
            <p:ph type="ftr" sz="quarter" idx="11"/>
          </p:nvPr>
        </p:nvSpPr>
        <p:spPr/>
        <p:txBody>
          <a:bodyPr/>
          <a:lstStyle/>
          <a:p>
            <a:endParaRPr lang="en-NZ"/>
          </a:p>
        </p:txBody>
      </p:sp>
      <p:sp>
        <p:nvSpPr>
          <p:cNvPr id="5" name="Slide Number Placeholder 4"/>
          <p:cNvSpPr>
            <a:spLocks noGrp="1"/>
          </p:cNvSpPr>
          <p:nvPr>
            <p:ph type="sldNum" sz="quarter" idx="12"/>
          </p:nvPr>
        </p:nvSpPr>
        <p:spPr/>
        <p:txBody>
          <a:bodyPr/>
          <a:lstStyle/>
          <a:p>
            <a:fld id="{6012A1E6-E0B7-4CBE-897B-21FE7D2EB1F0}" type="slidenum">
              <a:rPr lang="en-NZ" smtClean="0"/>
              <a:t>‹#›</a:t>
            </a:fld>
            <a:endParaRPr lang="en-NZ"/>
          </a:p>
        </p:txBody>
      </p:sp>
    </p:spTree>
    <p:extLst>
      <p:ext uri="{BB962C8B-B14F-4D97-AF65-F5344CB8AC3E}">
        <p14:creationId xmlns:p14="http://schemas.microsoft.com/office/powerpoint/2010/main" val="19716840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B5CB27-44B3-413A-9466-8354406CD63B}" type="datetimeFigureOut">
              <a:rPr lang="en-NZ" smtClean="0"/>
              <a:t>11/07/2019</a:t>
            </a:fld>
            <a:endParaRPr lang="en-NZ"/>
          </a:p>
        </p:txBody>
      </p:sp>
      <p:sp>
        <p:nvSpPr>
          <p:cNvPr id="3" name="Footer Placeholder 2"/>
          <p:cNvSpPr>
            <a:spLocks noGrp="1"/>
          </p:cNvSpPr>
          <p:nvPr>
            <p:ph type="ftr" sz="quarter" idx="11"/>
          </p:nvPr>
        </p:nvSpPr>
        <p:spPr/>
        <p:txBody>
          <a:bodyPr/>
          <a:lstStyle/>
          <a:p>
            <a:endParaRPr lang="en-NZ"/>
          </a:p>
        </p:txBody>
      </p:sp>
      <p:sp>
        <p:nvSpPr>
          <p:cNvPr id="4" name="Slide Number Placeholder 3"/>
          <p:cNvSpPr>
            <a:spLocks noGrp="1"/>
          </p:cNvSpPr>
          <p:nvPr>
            <p:ph type="sldNum" sz="quarter" idx="12"/>
          </p:nvPr>
        </p:nvSpPr>
        <p:spPr/>
        <p:txBody>
          <a:bodyPr/>
          <a:lstStyle/>
          <a:p>
            <a:fld id="{6012A1E6-E0B7-4CBE-897B-21FE7D2EB1F0}" type="slidenum">
              <a:rPr lang="en-NZ" smtClean="0"/>
              <a:t>‹#›</a:t>
            </a:fld>
            <a:endParaRPr lang="en-NZ"/>
          </a:p>
        </p:txBody>
      </p:sp>
    </p:spTree>
    <p:extLst>
      <p:ext uri="{BB962C8B-B14F-4D97-AF65-F5344CB8AC3E}">
        <p14:creationId xmlns:p14="http://schemas.microsoft.com/office/powerpoint/2010/main" val="12495818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AB5CB27-44B3-413A-9466-8354406CD63B}" type="datetimeFigureOut">
              <a:rPr lang="en-NZ" smtClean="0"/>
              <a:t>11/07/2019</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6012A1E6-E0B7-4CBE-897B-21FE7D2EB1F0}" type="slidenum">
              <a:rPr lang="en-NZ" smtClean="0"/>
              <a:t>‹#›</a:t>
            </a:fld>
            <a:endParaRPr lang="en-NZ"/>
          </a:p>
        </p:txBody>
      </p:sp>
    </p:spTree>
    <p:extLst>
      <p:ext uri="{BB962C8B-B14F-4D97-AF65-F5344CB8AC3E}">
        <p14:creationId xmlns:p14="http://schemas.microsoft.com/office/powerpoint/2010/main" val="9385375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AB5CB27-44B3-413A-9466-8354406CD63B}" type="datetimeFigureOut">
              <a:rPr lang="en-NZ" smtClean="0"/>
              <a:t>11/07/2019</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6012A1E6-E0B7-4CBE-897B-21FE7D2EB1F0}" type="slidenum">
              <a:rPr lang="en-NZ" smtClean="0"/>
              <a:t>‹#›</a:t>
            </a:fld>
            <a:endParaRPr lang="en-NZ"/>
          </a:p>
        </p:txBody>
      </p:sp>
    </p:spTree>
    <p:extLst>
      <p:ext uri="{BB962C8B-B14F-4D97-AF65-F5344CB8AC3E}">
        <p14:creationId xmlns:p14="http://schemas.microsoft.com/office/powerpoint/2010/main" val="21011121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B5CB27-44B3-413A-9466-8354406CD63B}" type="datetimeFigureOut">
              <a:rPr lang="en-NZ" smtClean="0"/>
              <a:t>11/07/2019</a:t>
            </a:fld>
            <a:endParaRPr lang="en-NZ"/>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Z"/>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12A1E6-E0B7-4CBE-897B-21FE7D2EB1F0}" type="slidenum">
              <a:rPr lang="en-NZ" smtClean="0"/>
              <a:t>‹#›</a:t>
            </a:fld>
            <a:endParaRPr lang="en-NZ"/>
          </a:p>
        </p:txBody>
      </p:sp>
    </p:spTree>
    <p:extLst>
      <p:ext uri="{BB962C8B-B14F-4D97-AF65-F5344CB8AC3E}">
        <p14:creationId xmlns:p14="http://schemas.microsoft.com/office/powerpoint/2010/main" val="2219334702"/>
      </p:ext>
    </p:extLst>
  </p:cSld>
  <p:clrMap bg1="dk1" tx1="lt1" bg2="dk2"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143000" y="5381354"/>
            <a:ext cx="6858000" cy="1152585"/>
          </a:xfrm>
        </p:spPr>
        <p:txBody>
          <a:bodyPr>
            <a:normAutofit/>
          </a:bodyPr>
          <a:lstStyle/>
          <a:p>
            <a:r>
              <a:rPr lang="en-NZ" sz="2800" b="1" dirty="0">
                <a:ln w="6600">
                  <a:solidFill>
                    <a:schemeClr val="accent2"/>
                  </a:solidFill>
                  <a:prstDash val="solid"/>
                </a:ln>
                <a:solidFill>
                  <a:srgbClr val="FFFFFF"/>
                </a:solidFill>
                <a:effectLst>
                  <a:outerShdw dist="38100" dir="2700000" algn="tl" rotWithShape="0">
                    <a:schemeClr val="accent2"/>
                  </a:outerShdw>
                </a:effectLst>
              </a:rPr>
              <a:t>God's plan for marriage and intimacy</a:t>
            </a:r>
          </a:p>
          <a:p>
            <a:r>
              <a:rPr lang="en-NZ" sz="2800" b="1" dirty="0" smtClean="0">
                <a:ln w="6600">
                  <a:solidFill>
                    <a:schemeClr val="accent2"/>
                  </a:solidFill>
                  <a:prstDash val="solid"/>
                </a:ln>
                <a:solidFill>
                  <a:srgbClr val="FFFFFF"/>
                </a:solidFill>
                <a:effectLst>
                  <a:outerShdw dist="38100" dir="2700000" algn="tl" rotWithShape="0">
                    <a:schemeClr val="accent2"/>
                  </a:outerShdw>
                </a:effectLst>
              </a:rPr>
              <a:t>1 </a:t>
            </a:r>
            <a:r>
              <a:rPr lang="en-NZ" sz="2800" b="1" dirty="0">
                <a:ln w="6600">
                  <a:solidFill>
                    <a:schemeClr val="accent2"/>
                  </a:solidFill>
                  <a:prstDash val="solid"/>
                </a:ln>
                <a:solidFill>
                  <a:srgbClr val="FFFFFF"/>
                </a:solidFill>
                <a:effectLst>
                  <a:outerShdw dist="38100" dir="2700000" algn="tl" rotWithShape="0">
                    <a:schemeClr val="accent2"/>
                  </a:outerShdw>
                </a:effectLst>
              </a:rPr>
              <a:t>Corinthians 6:12-20</a:t>
            </a:r>
          </a:p>
        </p:txBody>
      </p:sp>
      <p:pic>
        <p:nvPicPr>
          <p:cNvPr id="2050" name="Picture 2" descr="Image result for sex word"/>
          <p:cNvPicPr>
            <a:picLocks noChangeAspect="1" noChangeArrowheads="1"/>
          </p:cNvPicPr>
          <p:nvPr/>
        </p:nvPicPr>
        <p:blipFill rotWithShape="1">
          <a:blip r:embed="rId3">
            <a:extLst>
              <a:ext uri="{28A0092B-C50C-407E-A947-70E740481C1C}">
                <a14:useLocalDpi xmlns:a14="http://schemas.microsoft.com/office/drawing/2010/main" val="0"/>
              </a:ext>
            </a:extLst>
          </a:blip>
          <a:srcRect l="4305" t="21964" r="3603" b="21969"/>
          <a:stretch/>
        </p:blipFill>
        <p:spPr bwMode="auto">
          <a:xfrm>
            <a:off x="2388995" y="2428937"/>
            <a:ext cx="5612005" cy="2277734"/>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20455202">
            <a:off x="468922" y="640196"/>
            <a:ext cx="3209666" cy="1915101"/>
          </a:xfrm>
          <a:prstGeom prst="rect">
            <a:avLst/>
          </a:prstGeom>
        </p:spPr>
      </p:pic>
    </p:spTree>
    <p:extLst>
      <p:ext uri="{BB962C8B-B14F-4D97-AF65-F5344CB8AC3E}">
        <p14:creationId xmlns:p14="http://schemas.microsoft.com/office/powerpoint/2010/main" val="50411323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NZ" sz="6000" dirty="0">
                <a:solidFill>
                  <a:schemeClr val="accent2">
                    <a:lumMod val="60000"/>
                    <a:lumOff val="40000"/>
                  </a:schemeClr>
                </a:solidFill>
                <a:latin typeface="Rage Italic" panose="03070502040507070304" pitchFamily="66" charset="0"/>
              </a:rPr>
              <a:t>How can we respond</a:t>
            </a:r>
            <a:r>
              <a:rPr lang="en-NZ" sz="6000" dirty="0">
                <a:solidFill>
                  <a:schemeClr val="accent2">
                    <a:lumMod val="60000"/>
                    <a:lumOff val="40000"/>
                  </a:schemeClr>
                </a:solidFill>
                <a:latin typeface="Rage Italic" panose="03070502040507070304" pitchFamily="66" charset="0"/>
              </a:rPr>
              <a:t>?</a:t>
            </a:r>
            <a:endParaRPr lang="en-NZ" sz="6000" dirty="0">
              <a:solidFill>
                <a:schemeClr val="accent2">
                  <a:lumMod val="60000"/>
                  <a:lumOff val="40000"/>
                </a:schemeClr>
              </a:solidFill>
              <a:latin typeface="Rage Italic" panose="03070502040507070304" pitchFamily="66" charset="0"/>
            </a:endParaRPr>
          </a:p>
        </p:txBody>
      </p:sp>
      <p:sp>
        <p:nvSpPr>
          <p:cNvPr id="3" name="Content Placeholder 2"/>
          <p:cNvSpPr>
            <a:spLocks noGrp="1"/>
          </p:cNvSpPr>
          <p:nvPr>
            <p:ph idx="1"/>
          </p:nvPr>
        </p:nvSpPr>
        <p:spPr/>
        <p:txBody>
          <a:bodyPr/>
          <a:lstStyle/>
          <a:p>
            <a:r>
              <a:rPr lang="en-NZ" dirty="0" smtClean="0"/>
              <a:t>The negative impacts of the sexual revolution: </a:t>
            </a:r>
          </a:p>
          <a:p>
            <a:pPr lvl="1"/>
            <a:r>
              <a:rPr lang="en-NZ" dirty="0"/>
              <a:t>Sexually transmitted diseases</a:t>
            </a:r>
          </a:p>
          <a:p>
            <a:pPr lvl="1"/>
            <a:r>
              <a:rPr lang="en-NZ" dirty="0" smtClean="0"/>
              <a:t>Broken homes</a:t>
            </a:r>
          </a:p>
          <a:p>
            <a:pPr lvl="1"/>
            <a:r>
              <a:rPr lang="en-NZ" dirty="0" smtClean="0"/>
              <a:t>Fatherlessness</a:t>
            </a:r>
          </a:p>
          <a:p>
            <a:pPr lvl="1"/>
            <a:r>
              <a:rPr lang="en-NZ" dirty="0" smtClean="0"/>
              <a:t>Dependency on the State</a:t>
            </a:r>
          </a:p>
          <a:p>
            <a:pPr lvl="1"/>
            <a:r>
              <a:rPr lang="en-NZ" dirty="0" smtClean="0"/>
              <a:t>Abortion</a:t>
            </a:r>
          </a:p>
          <a:p>
            <a:pPr lvl="1"/>
            <a:r>
              <a:rPr lang="en-NZ" dirty="0" smtClean="0"/>
              <a:t>Child abuse</a:t>
            </a:r>
          </a:p>
          <a:p>
            <a:pPr lvl="1"/>
            <a:r>
              <a:rPr lang="en-NZ" dirty="0" smtClean="0"/>
              <a:t>Increasing infertility</a:t>
            </a:r>
          </a:p>
          <a:p>
            <a:pPr lvl="1"/>
            <a:r>
              <a:rPr lang="en-NZ" dirty="0" smtClean="0"/>
              <a:t>Soaring rates of depression</a:t>
            </a:r>
          </a:p>
          <a:p>
            <a:pPr lvl="1"/>
            <a:r>
              <a:rPr lang="en-NZ" dirty="0"/>
              <a:t>Loss of sexual desire (ironically)</a:t>
            </a:r>
          </a:p>
          <a:p>
            <a:pPr lvl="1"/>
            <a:endParaRPr lang="en-NZ" dirty="0"/>
          </a:p>
        </p:txBody>
      </p:sp>
      <p:pic>
        <p:nvPicPr>
          <p:cNvPr id="16388" name="Picture 4" descr="Image result for broken heart emoji"/>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32448" y="2671763"/>
            <a:ext cx="2190752" cy="21907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959867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NZ" sz="6600" dirty="0">
                <a:solidFill>
                  <a:schemeClr val="accent2">
                    <a:lumMod val="60000"/>
                    <a:lumOff val="40000"/>
                  </a:schemeClr>
                </a:solidFill>
                <a:latin typeface="Rage Italic" panose="03070502040507070304" pitchFamily="66" charset="0"/>
              </a:rPr>
              <a:t>Negative Impacts</a:t>
            </a:r>
            <a:endParaRPr lang="en-NZ" sz="6600" dirty="0">
              <a:solidFill>
                <a:schemeClr val="accent2">
                  <a:lumMod val="60000"/>
                  <a:lumOff val="40000"/>
                </a:schemeClr>
              </a:solidFill>
              <a:latin typeface="Rage Italic" panose="03070502040507070304" pitchFamily="66" charset="0"/>
            </a:endParaRPr>
          </a:p>
        </p:txBody>
      </p:sp>
      <p:sp>
        <p:nvSpPr>
          <p:cNvPr id="3" name="Content Placeholder 2"/>
          <p:cNvSpPr>
            <a:spLocks noGrp="1"/>
          </p:cNvSpPr>
          <p:nvPr>
            <p:ph idx="1"/>
          </p:nvPr>
        </p:nvSpPr>
        <p:spPr>
          <a:xfrm>
            <a:off x="3453967" y="1825625"/>
            <a:ext cx="5213783" cy="4775200"/>
          </a:xfrm>
        </p:spPr>
        <p:txBody>
          <a:bodyPr>
            <a:normAutofit/>
          </a:bodyPr>
          <a:lstStyle/>
          <a:p>
            <a:r>
              <a:rPr lang="en-NZ" i="1" dirty="0" smtClean="0"/>
              <a:t>“I </a:t>
            </a:r>
            <a:r>
              <a:rPr lang="en-NZ" i="1" dirty="0"/>
              <a:t>am convinced that the human heart hungers for constancy. In forfeiting the sanctity of sex by casual, </a:t>
            </a:r>
            <a:r>
              <a:rPr lang="en-NZ" i="1" dirty="0" smtClean="0"/>
              <a:t>non-discriminatory </a:t>
            </a:r>
            <a:r>
              <a:rPr lang="en-NZ" i="1" dirty="0"/>
              <a:t>“making out” and “sleeping around,” we forfeit something we cannot well do without. There is dullness, monotony, sheer boredom in all of life when virginity and purity are no longer protected and prized</a:t>
            </a:r>
            <a:r>
              <a:rPr lang="en-NZ" i="1" dirty="0" smtClean="0"/>
              <a:t>.”</a:t>
            </a:r>
            <a:endParaRPr lang="en-NZ" i="1" dirty="0"/>
          </a:p>
          <a:p>
            <a:pPr lvl="1" algn="r"/>
            <a:r>
              <a:rPr lang="en-NZ" dirty="0"/>
              <a:t>Elisabeth Elliot</a:t>
            </a:r>
          </a:p>
          <a:p>
            <a:endParaRPr lang="en-NZ" dirty="0"/>
          </a:p>
        </p:txBody>
      </p:sp>
      <p:pic>
        <p:nvPicPr>
          <p:cNvPr id="9218" name="Picture 2" descr="Image result for Passion and Purity (Elisabeth Ellio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8650" y="1825625"/>
            <a:ext cx="2825317" cy="43513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688780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NZ" sz="6600" dirty="0">
                <a:solidFill>
                  <a:schemeClr val="accent2">
                    <a:lumMod val="60000"/>
                    <a:lumOff val="40000"/>
                  </a:schemeClr>
                </a:solidFill>
                <a:latin typeface="Rage Italic" panose="03070502040507070304" pitchFamily="66" charset="0"/>
              </a:rPr>
              <a:t>How can we respond</a:t>
            </a:r>
            <a:r>
              <a:rPr lang="en-NZ" sz="6600" dirty="0">
                <a:solidFill>
                  <a:schemeClr val="accent2">
                    <a:lumMod val="60000"/>
                    <a:lumOff val="40000"/>
                  </a:schemeClr>
                </a:solidFill>
                <a:latin typeface="Rage Italic" panose="03070502040507070304" pitchFamily="66" charset="0"/>
              </a:rPr>
              <a:t>?</a:t>
            </a:r>
            <a:endParaRPr lang="en-NZ" sz="6600" dirty="0">
              <a:solidFill>
                <a:schemeClr val="accent2">
                  <a:lumMod val="60000"/>
                  <a:lumOff val="40000"/>
                </a:schemeClr>
              </a:solidFill>
              <a:latin typeface="Rage Italic" panose="03070502040507070304" pitchFamily="66" charset="0"/>
            </a:endParaRPr>
          </a:p>
        </p:txBody>
      </p:sp>
      <p:sp>
        <p:nvSpPr>
          <p:cNvPr id="3" name="Content Placeholder 2"/>
          <p:cNvSpPr>
            <a:spLocks noGrp="1"/>
          </p:cNvSpPr>
          <p:nvPr>
            <p:ph idx="1"/>
          </p:nvPr>
        </p:nvSpPr>
        <p:spPr/>
        <p:txBody>
          <a:bodyPr/>
          <a:lstStyle/>
          <a:p>
            <a:r>
              <a:rPr lang="en-NZ" dirty="0">
                <a:solidFill>
                  <a:schemeClr val="bg1">
                    <a:lumMod val="50000"/>
                    <a:lumOff val="50000"/>
                  </a:schemeClr>
                </a:solidFill>
              </a:rPr>
              <a:t>The negative impacts of the sexual </a:t>
            </a:r>
            <a:r>
              <a:rPr lang="en-NZ" dirty="0" smtClean="0">
                <a:solidFill>
                  <a:schemeClr val="bg1">
                    <a:lumMod val="50000"/>
                    <a:lumOff val="50000"/>
                  </a:schemeClr>
                </a:solidFill>
              </a:rPr>
              <a:t>revolution</a:t>
            </a:r>
          </a:p>
          <a:p>
            <a:r>
              <a:rPr lang="en-NZ" dirty="0" smtClean="0"/>
              <a:t>Sex is God’s idea!</a:t>
            </a:r>
          </a:p>
          <a:p>
            <a:pPr lvl="1"/>
            <a:r>
              <a:rPr lang="en-NZ" i="1" dirty="0"/>
              <a:t>“… a man leaves his father and mother and is united to his wife, and they become one flesh.”</a:t>
            </a:r>
          </a:p>
          <a:p>
            <a:pPr lvl="2" algn="r"/>
            <a:r>
              <a:rPr lang="en-NZ" dirty="0"/>
              <a:t>Genesis </a:t>
            </a:r>
            <a:r>
              <a:rPr lang="en-NZ" dirty="0" smtClean="0"/>
              <a:t>2:24</a:t>
            </a:r>
          </a:p>
          <a:p>
            <a:pPr lvl="1"/>
            <a:r>
              <a:rPr lang="en-NZ" i="1" dirty="0" smtClean="0"/>
              <a:t>“Eat</a:t>
            </a:r>
            <a:r>
              <a:rPr lang="en-NZ" i="1" dirty="0"/>
              <a:t>, friends, and drink; </a:t>
            </a:r>
            <a:r>
              <a:rPr lang="en-NZ" i="1" dirty="0" smtClean="0"/>
              <a:t>drink your </a:t>
            </a:r>
            <a:r>
              <a:rPr lang="en-NZ" i="1" dirty="0"/>
              <a:t>fill of love</a:t>
            </a:r>
            <a:r>
              <a:rPr lang="en-NZ" i="1" dirty="0" smtClean="0"/>
              <a:t>.”</a:t>
            </a:r>
          </a:p>
          <a:p>
            <a:pPr lvl="2" algn="r"/>
            <a:r>
              <a:rPr lang="en-NZ" dirty="0" smtClean="0"/>
              <a:t>Song of Songs 5:1</a:t>
            </a:r>
          </a:p>
          <a:p>
            <a:pPr lvl="1"/>
            <a:r>
              <a:rPr lang="en-NZ" dirty="0" smtClean="0"/>
              <a:t>Marriage is best! </a:t>
            </a:r>
            <a:endParaRPr lang="en-NZ" dirty="0"/>
          </a:p>
          <a:p>
            <a:pPr lvl="1"/>
            <a:endParaRPr lang="en-NZ" dirty="0"/>
          </a:p>
          <a:p>
            <a:pPr lvl="1"/>
            <a:endParaRPr lang="en-NZ" dirty="0"/>
          </a:p>
          <a:p>
            <a:pPr lvl="1"/>
            <a:endParaRPr lang="en-NZ" dirty="0" smtClean="0"/>
          </a:p>
        </p:txBody>
      </p:sp>
    </p:spTree>
    <p:extLst>
      <p:ext uri="{BB962C8B-B14F-4D97-AF65-F5344CB8AC3E}">
        <p14:creationId xmlns:p14="http://schemas.microsoft.com/office/powerpoint/2010/main" val="2577167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NZ" sz="5400" dirty="0">
                <a:solidFill>
                  <a:schemeClr val="accent2">
                    <a:lumMod val="60000"/>
                    <a:lumOff val="40000"/>
                  </a:schemeClr>
                </a:solidFill>
                <a:latin typeface="Rage Italic" panose="03070502040507070304" pitchFamily="66" charset="0"/>
              </a:rPr>
              <a:t>Sexual expression is powerful</a:t>
            </a:r>
            <a:endParaRPr lang="en-NZ" sz="5400" dirty="0">
              <a:solidFill>
                <a:schemeClr val="accent2">
                  <a:lumMod val="60000"/>
                  <a:lumOff val="40000"/>
                </a:schemeClr>
              </a:solidFill>
              <a:latin typeface="Rage Italic" panose="03070502040507070304" pitchFamily="66" charset="0"/>
            </a:endParaRPr>
          </a:p>
        </p:txBody>
      </p:sp>
      <p:sp>
        <p:nvSpPr>
          <p:cNvPr id="3" name="Content Placeholder 2"/>
          <p:cNvSpPr>
            <a:spLocks noGrp="1"/>
          </p:cNvSpPr>
          <p:nvPr>
            <p:ph idx="1"/>
          </p:nvPr>
        </p:nvSpPr>
        <p:spPr>
          <a:xfrm>
            <a:off x="628650" y="1825625"/>
            <a:ext cx="4988379" cy="4351338"/>
          </a:xfrm>
        </p:spPr>
        <p:txBody>
          <a:bodyPr>
            <a:normAutofit lnSpcReduction="10000"/>
          </a:bodyPr>
          <a:lstStyle/>
          <a:p>
            <a:r>
              <a:rPr lang="en-NZ" i="1" dirty="0" smtClean="0"/>
              <a:t>“In </a:t>
            </a:r>
            <a:r>
              <a:rPr lang="en-NZ" i="1" dirty="0"/>
              <a:t>the </a:t>
            </a:r>
            <a:r>
              <a:rPr lang="en-NZ" i="1" dirty="0" smtClean="0"/>
              <a:t>counselling </a:t>
            </a:r>
            <a:r>
              <a:rPr lang="en-NZ" i="1" dirty="0"/>
              <a:t>office, individuals rarely if ever weep scalding tears about any other sense of loss like they do for a sexual relationship when it ends. There are soul ties that bind two partners together in unseen ways </a:t>
            </a:r>
            <a:r>
              <a:rPr lang="en-NZ" i="1" dirty="0" smtClean="0"/>
              <a:t>…There </a:t>
            </a:r>
            <a:r>
              <a:rPr lang="en-NZ" i="1" dirty="0"/>
              <a:t>is a hole in your soul where the connection was ripped from you</a:t>
            </a:r>
            <a:r>
              <a:rPr lang="en-NZ" i="1" dirty="0" smtClean="0"/>
              <a:t>.”</a:t>
            </a:r>
          </a:p>
          <a:p>
            <a:pPr lvl="2"/>
            <a:r>
              <a:rPr lang="en-NZ" dirty="0"/>
              <a:t>Waylon Ward</a:t>
            </a:r>
            <a:endParaRPr lang="en-NZ" dirty="0"/>
          </a:p>
          <a:p>
            <a:endParaRPr lang="en-NZ" dirty="0"/>
          </a:p>
        </p:txBody>
      </p:sp>
      <p:pic>
        <p:nvPicPr>
          <p:cNvPr id="10244" name="Picture 4" descr="Image result for Waylon Ward,Â Sex Matter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17029" y="1825624"/>
            <a:ext cx="2898321" cy="43431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6144257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NZ" sz="6600" dirty="0">
                <a:solidFill>
                  <a:schemeClr val="accent2">
                    <a:lumMod val="60000"/>
                    <a:lumOff val="40000"/>
                  </a:schemeClr>
                </a:solidFill>
                <a:latin typeface="Rage Italic" panose="03070502040507070304" pitchFamily="66" charset="0"/>
              </a:rPr>
              <a:t>How can we respond</a:t>
            </a:r>
            <a:r>
              <a:rPr lang="en-NZ" sz="6600" dirty="0">
                <a:solidFill>
                  <a:schemeClr val="accent2">
                    <a:lumMod val="60000"/>
                    <a:lumOff val="40000"/>
                  </a:schemeClr>
                </a:solidFill>
                <a:latin typeface="Rage Italic" panose="03070502040507070304" pitchFamily="66" charset="0"/>
              </a:rPr>
              <a:t>?</a:t>
            </a:r>
            <a:endParaRPr lang="en-NZ" sz="6600" dirty="0">
              <a:solidFill>
                <a:schemeClr val="accent2">
                  <a:lumMod val="60000"/>
                  <a:lumOff val="40000"/>
                </a:schemeClr>
              </a:solidFill>
              <a:latin typeface="Rage Italic" panose="03070502040507070304" pitchFamily="66" charset="0"/>
            </a:endParaRPr>
          </a:p>
        </p:txBody>
      </p:sp>
      <p:sp>
        <p:nvSpPr>
          <p:cNvPr id="3" name="Content Placeholder 2"/>
          <p:cNvSpPr>
            <a:spLocks noGrp="1"/>
          </p:cNvSpPr>
          <p:nvPr>
            <p:ph idx="1"/>
          </p:nvPr>
        </p:nvSpPr>
        <p:spPr/>
        <p:txBody>
          <a:bodyPr/>
          <a:lstStyle/>
          <a:p>
            <a:r>
              <a:rPr lang="en-NZ" dirty="0">
                <a:solidFill>
                  <a:schemeClr val="bg1">
                    <a:lumMod val="50000"/>
                    <a:lumOff val="50000"/>
                  </a:schemeClr>
                </a:solidFill>
              </a:rPr>
              <a:t>The negative impacts of the sexual </a:t>
            </a:r>
            <a:r>
              <a:rPr lang="en-NZ" dirty="0" smtClean="0">
                <a:solidFill>
                  <a:schemeClr val="bg1">
                    <a:lumMod val="50000"/>
                    <a:lumOff val="50000"/>
                  </a:schemeClr>
                </a:solidFill>
              </a:rPr>
              <a:t>revolution</a:t>
            </a:r>
          </a:p>
          <a:p>
            <a:r>
              <a:rPr lang="en-NZ" dirty="0" smtClean="0">
                <a:solidFill>
                  <a:schemeClr val="bg1">
                    <a:lumMod val="50000"/>
                    <a:lumOff val="50000"/>
                  </a:schemeClr>
                </a:solidFill>
              </a:rPr>
              <a:t>Sex is God’s idea!</a:t>
            </a:r>
          </a:p>
          <a:p>
            <a:r>
              <a:rPr lang="en-NZ" dirty="0" smtClean="0"/>
              <a:t>Sexual </a:t>
            </a:r>
            <a:r>
              <a:rPr lang="en-NZ" dirty="0"/>
              <a:t>intimacy is a profound sharing of body and </a:t>
            </a:r>
            <a:r>
              <a:rPr lang="en-NZ" dirty="0" smtClean="0"/>
              <a:t>spirit</a:t>
            </a:r>
          </a:p>
          <a:p>
            <a:pPr lvl="1"/>
            <a:r>
              <a:rPr lang="en-NZ" dirty="0"/>
              <a:t>Lightning vs </a:t>
            </a:r>
            <a:r>
              <a:rPr lang="en-NZ" dirty="0" smtClean="0"/>
              <a:t>electricity</a:t>
            </a:r>
          </a:p>
          <a:p>
            <a:pPr lvl="1"/>
            <a:r>
              <a:rPr lang="en-NZ" dirty="0" smtClean="0"/>
              <a:t>Intimacy = “into-me-see”</a:t>
            </a:r>
          </a:p>
          <a:p>
            <a:pPr lvl="1"/>
            <a:r>
              <a:rPr lang="en-NZ" dirty="0" smtClean="0"/>
              <a:t>Illustration of Christ and the Church</a:t>
            </a:r>
            <a:endParaRPr lang="en-NZ" dirty="0"/>
          </a:p>
        </p:txBody>
      </p:sp>
    </p:spTree>
    <p:extLst>
      <p:ext uri="{BB962C8B-B14F-4D97-AF65-F5344CB8AC3E}">
        <p14:creationId xmlns:p14="http://schemas.microsoft.com/office/powerpoint/2010/main" val="5710103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NZ" sz="6600" dirty="0">
                <a:solidFill>
                  <a:schemeClr val="accent2">
                    <a:lumMod val="60000"/>
                    <a:lumOff val="40000"/>
                  </a:schemeClr>
                </a:solidFill>
                <a:latin typeface="Rage Italic" panose="03070502040507070304" pitchFamily="66" charset="0"/>
              </a:rPr>
              <a:t>How can we respond</a:t>
            </a:r>
            <a:r>
              <a:rPr lang="en-NZ" sz="6600" dirty="0">
                <a:solidFill>
                  <a:schemeClr val="accent2">
                    <a:lumMod val="60000"/>
                    <a:lumOff val="40000"/>
                  </a:schemeClr>
                </a:solidFill>
                <a:latin typeface="Rage Italic" panose="03070502040507070304" pitchFamily="66" charset="0"/>
              </a:rPr>
              <a:t>?</a:t>
            </a:r>
            <a:endParaRPr lang="en-NZ" sz="6600" dirty="0">
              <a:solidFill>
                <a:schemeClr val="accent2">
                  <a:lumMod val="60000"/>
                  <a:lumOff val="40000"/>
                </a:schemeClr>
              </a:solidFill>
              <a:latin typeface="Rage Italic" panose="03070502040507070304" pitchFamily="66" charset="0"/>
            </a:endParaRPr>
          </a:p>
        </p:txBody>
      </p:sp>
      <p:sp>
        <p:nvSpPr>
          <p:cNvPr id="3" name="Content Placeholder 2"/>
          <p:cNvSpPr>
            <a:spLocks noGrp="1"/>
          </p:cNvSpPr>
          <p:nvPr>
            <p:ph idx="1"/>
          </p:nvPr>
        </p:nvSpPr>
        <p:spPr/>
        <p:txBody>
          <a:bodyPr/>
          <a:lstStyle/>
          <a:p>
            <a:r>
              <a:rPr lang="en-NZ" dirty="0">
                <a:solidFill>
                  <a:schemeClr val="bg1">
                    <a:lumMod val="50000"/>
                    <a:lumOff val="50000"/>
                  </a:schemeClr>
                </a:solidFill>
              </a:rPr>
              <a:t>The negative impacts of the sexual </a:t>
            </a:r>
            <a:r>
              <a:rPr lang="en-NZ" dirty="0" smtClean="0">
                <a:solidFill>
                  <a:schemeClr val="bg1">
                    <a:lumMod val="50000"/>
                    <a:lumOff val="50000"/>
                  </a:schemeClr>
                </a:solidFill>
              </a:rPr>
              <a:t>revolution</a:t>
            </a:r>
          </a:p>
          <a:p>
            <a:r>
              <a:rPr lang="en-NZ" dirty="0" smtClean="0">
                <a:solidFill>
                  <a:schemeClr val="bg1">
                    <a:lumMod val="50000"/>
                    <a:lumOff val="50000"/>
                  </a:schemeClr>
                </a:solidFill>
              </a:rPr>
              <a:t>Sex is God’s idea!</a:t>
            </a:r>
          </a:p>
          <a:p>
            <a:r>
              <a:rPr lang="en-NZ" dirty="0" smtClean="0">
                <a:solidFill>
                  <a:schemeClr val="bg1">
                    <a:lumMod val="50000"/>
                    <a:lumOff val="50000"/>
                  </a:schemeClr>
                </a:solidFill>
              </a:rPr>
              <a:t>Sexual </a:t>
            </a:r>
            <a:r>
              <a:rPr lang="en-NZ" dirty="0">
                <a:solidFill>
                  <a:schemeClr val="bg1">
                    <a:lumMod val="50000"/>
                    <a:lumOff val="50000"/>
                  </a:schemeClr>
                </a:solidFill>
              </a:rPr>
              <a:t>intimacy is a profound sharing of body and </a:t>
            </a:r>
            <a:r>
              <a:rPr lang="en-NZ" dirty="0" smtClean="0">
                <a:solidFill>
                  <a:schemeClr val="bg1">
                    <a:lumMod val="50000"/>
                    <a:lumOff val="50000"/>
                  </a:schemeClr>
                </a:solidFill>
              </a:rPr>
              <a:t>spirit</a:t>
            </a:r>
          </a:p>
          <a:p>
            <a:r>
              <a:rPr lang="en-NZ" dirty="0" smtClean="0"/>
              <a:t>So it’s worth waiting for</a:t>
            </a:r>
          </a:p>
          <a:p>
            <a:pPr lvl="1"/>
            <a:r>
              <a:rPr lang="en-NZ" i="1" dirty="0"/>
              <a:t>“Do not arouse or awaken love until it so desires”</a:t>
            </a:r>
          </a:p>
          <a:p>
            <a:pPr lvl="2" algn="r"/>
            <a:r>
              <a:rPr lang="en-NZ" dirty="0"/>
              <a:t>Song of Songs 2:7, 3:5, 8:4</a:t>
            </a:r>
          </a:p>
          <a:p>
            <a:endParaRPr lang="en-NZ" dirty="0" smtClean="0"/>
          </a:p>
        </p:txBody>
      </p:sp>
    </p:spTree>
    <p:extLst>
      <p:ext uri="{BB962C8B-B14F-4D97-AF65-F5344CB8AC3E}">
        <p14:creationId xmlns:p14="http://schemas.microsoft.com/office/powerpoint/2010/main" val="255634244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NZ" sz="6600" dirty="0">
                <a:solidFill>
                  <a:schemeClr val="accent2">
                    <a:lumMod val="60000"/>
                    <a:lumOff val="40000"/>
                  </a:schemeClr>
                </a:solidFill>
                <a:latin typeface="Rage Italic" panose="03070502040507070304" pitchFamily="66" charset="0"/>
              </a:rPr>
              <a:t>Therefore …</a:t>
            </a:r>
            <a:endParaRPr lang="en-NZ" sz="6600" dirty="0">
              <a:solidFill>
                <a:schemeClr val="accent2">
                  <a:lumMod val="60000"/>
                  <a:lumOff val="40000"/>
                </a:schemeClr>
              </a:solidFill>
              <a:latin typeface="Rage Italic" panose="03070502040507070304" pitchFamily="66" charset="0"/>
            </a:endParaRPr>
          </a:p>
        </p:txBody>
      </p:sp>
      <p:sp>
        <p:nvSpPr>
          <p:cNvPr id="3" name="Content Placeholder 2"/>
          <p:cNvSpPr>
            <a:spLocks noGrp="1"/>
          </p:cNvSpPr>
          <p:nvPr>
            <p:ph idx="1"/>
          </p:nvPr>
        </p:nvSpPr>
        <p:spPr/>
        <p:txBody>
          <a:bodyPr/>
          <a:lstStyle/>
          <a:p>
            <a:r>
              <a:rPr lang="en-NZ" dirty="0" smtClean="0"/>
              <a:t>Flee </a:t>
            </a:r>
            <a:r>
              <a:rPr lang="en-NZ" dirty="0"/>
              <a:t>from sexual </a:t>
            </a:r>
            <a:r>
              <a:rPr lang="en-NZ" dirty="0" smtClean="0"/>
              <a:t>immorality (18)</a:t>
            </a:r>
          </a:p>
          <a:p>
            <a:pPr lvl="1"/>
            <a:r>
              <a:rPr lang="en-NZ" i="1" dirty="0" err="1"/>
              <a:t>p</a:t>
            </a:r>
            <a:r>
              <a:rPr lang="en-NZ" i="1" dirty="0" err="1" smtClean="0"/>
              <a:t>orneia</a:t>
            </a:r>
            <a:r>
              <a:rPr lang="en-NZ" dirty="0" smtClean="0"/>
              <a:t> - </a:t>
            </a:r>
            <a:r>
              <a:rPr lang="en-NZ" dirty="0"/>
              <a:t>premarital, extramarital and unnatural sexual </a:t>
            </a:r>
            <a:r>
              <a:rPr lang="en-NZ" dirty="0" smtClean="0"/>
              <a:t>behaviour</a:t>
            </a:r>
          </a:p>
          <a:p>
            <a:r>
              <a:rPr lang="en-NZ" dirty="0" smtClean="0"/>
              <a:t>Embrace God’s plan for marriage and intimacy</a:t>
            </a:r>
          </a:p>
          <a:p>
            <a:pPr lvl="1"/>
            <a:r>
              <a:rPr lang="en-NZ" i="1" dirty="0"/>
              <a:t>Marriage should be honoured by all, and the marriage bed kept </a:t>
            </a:r>
            <a:r>
              <a:rPr lang="en-NZ" i="1" dirty="0" smtClean="0"/>
              <a:t>pure …</a:t>
            </a:r>
          </a:p>
          <a:p>
            <a:pPr lvl="2" algn="r"/>
            <a:r>
              <a:rPr lang="en-NZ" dirty="0" smtClean="0"/>
              <a:t>Hebrews 13:4</a:t>
            </a:r>
          </a:p>
          <a:p>
            <a:pPr lvl="1"/>
            <a:r>
              <a:rPr lang="en-NZ" dirty="0" smtClean="0"/>
              <a:t>Good question to ask: </a:t>
            </a:r>
            <a:r>
              <a:rPr lang="en-NZ" dirty="0">
                <a:solidFill>
                  <a:schemeClr val="accent2">
                    <a:lumMod val="60000"/>
                    <a:lumOff val="40000"/>
                  </a:schemeClr>
                </a:solidFill>
              </a:rPr>
              <a:t>W</a:t>
            </a:r>
            <a:r>
              <a:rPr lang="en-NZ" dirty="0" smtClean="0">
                <a:solidFill>
                  <a:schemeClr val="accent2">
                    <a:lumMod val="60000"/>
                    <a:lumOff val="40000"/>
                  </a:schemeClr>
                </a:solidFill>
              </a:rPr>
              <a:t>ill </a:t>
            </a:r>
            <a:r>
              <a:rPr lang="en-NZ" dirty="0">
                <a:solidFill>
                  <a:schemeClr val="accent2">
                    <a:lumMod val="60000"/>
                    <a:lumOff val="40000"/>
                  </a:schemeClr>
                </a:solidFill>
              </a:rPr>
              <a:t>this lead to greater intimacy and fruitfulness with </a:t>
            </a:r>
            <a:r>
              <a:rPr lang="en-NZ" dirty="0" smtClean="0">
                <a:solidFill>
                  <a:schemeClr val="accent2">
                    <a:lumMod val="60000"/>
                    <a:lumOff val="40000"/>
                  </a:schemeClr>
                </a:solidFill>
              </a:rPr>
              <a:t>my husband /wife now or (if God wills) in the future?</a:t>
            </a:r>
          </a:p>
          <a:p>
            <a:r>
              <a:rPr lang="en-NZ" dirty="0" smtClean="0"/>
              <a:t>Accept messy people (5:9-13)</a:t>
            </a:r>
          </a:p>
          <a:p>
            <a:endParaRPr lang="en-NZ" dirty="0"/>
          </a:p>
          <a:p>
            <a:pPr lvl="1"/>
            <a:endParaRPr lang="en-NZ" dirty="0" smtClean="0"/>
          </a:p>
          <a:p>
            <a:endParaRPr lang="en-NZ" dirty="0"/>
          </a:p>
        </p:txBody>
      </p:sp>
    </p:spTree>
    <p:extLst>
      <p:ext uri="{BB962C8B-B14F-4D97-AF65-F5344CB8AC3E}">
        <p14:creationId xmlns:p14="http://schemas.microsoft.com/office/powerpoint/2010/main" val="18780523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NZ" sz="6600" dirty="0">
                <a:solidFill>
                  <a:schemeClr val="accent2">
                    <a:lumMod val="60000"/>
                    <a:lumOff val="40000"/>
                  </a:schemeClr>
                </a:solidFill>
                <a:latin typeface="Rage Italic" panose="03070502040507070304" pitchFamily="66" charset="0"/>
              </a:rPr>
              <a:t>Accept messy people</a:t>
            </a:r>
          </a:p>
        </p:txBody>
      </p:sp>
      <p:sp>
        <p:nvSpPr>
          <p:cNvPr id="3" name="Content Placeholder 2"/>
          <p:cNvSpPr>
            <a:spLocks noGrp="1"/>
          </p:cNvSpPr>
          <p:nvPr>
            <p:ph idx="1"/>
          </p:nvPr>
        </p:nvSpPr>
        <p:spPr>
          <a:xfrm>
            <a:off x="3532448" y="2600325"/>
            <a:ext cx="4982901" cy="3576638"/>
          </a:xfrm>
        </p:spPr>
        <p:txBody>
          <a:bodyPr/>
          <a:lstStyle/>
          <a:p>
            <a:r>
              <a:rPr lang="en-NZ" i="1" dirty="0" smtClean="0"/>
              <a:t>“The </a:t>
            </a:r>
            <a:r>
              <a:rPr lang="en-NZ" i="1" dirty="0"/>
              <a:t>chief role of the church is to create the right environment for all people to be able to encounter Jesus ; everything else that we do is relative to this great cause</a:t>
            </a:r>
            <a:r>
              <a:rPr lang="en-NZ" i="1" dirty="0" smtClean="0"/>
              <a:t>.”</a:t>
            </a:r>
            <a:endParaRPr lang="en-NZ" i="1" dirty="0"/>
          </a:p>
          <a:p>
            <a:pPr lvl="1" algn="r"/>
            <a:r>
              <a:rPr lang="en-NZ" dirty="0" smtClean="0"/>
              <a:t>Debra Hirsch</a:t>
            </a:r>
            <a:endParaRPr lang="en-NZ" dirty="0"/>
          </a:p>
        </p:txBody>
      </p:sp>
      <p:pic>
        <p:nvPicPr>
          <p:cNvPr id="12290" name="Picture 2" descr="Image result for Redeeming Sex: Naked Conversation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8651" y="1825625"/>
            <a:ext cx="2903798" cy="43513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321555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NZ" sz="8800" dirty="0" smtClean="0">
                <a:solidFill>
                  <a:schemeClr val="accent2">
                    <a:lumMod val="60000"/>
                    <a:lumOff val="40000"/>
                  </a:schemeClr>
                </a:solidFill>
                <a:latin typeface="Rage Italic" panose="03070502040507070304" pitchFamily="66" charset="0"/>
              </a:rPr>
              <a:t>Revolution!</a:t>
            </a:r>
            <a:endParaRPr lang="en-NZ" sz="8800" dirty="0">
              <a:solidFill>
                <a:schemeClr val="accent2">
                  <a:lumMod val="60000"/>
                  <a:lumOff val="40000"/>
                </a:schemeClr>
              </a:solidFill>
              <a:latin typeface="Rage Italic" panose="03070502040507070304" pitchFamily="66" charset="0"/>
            </a:endParaRPr>
          </a:p>
        </p:txBody>
      </p:sp>
      <p:sp>
        <p:nvSpPr>
          <p:cNvPr id="3" name="Content Placeholder 2"/>
          <p:cNvSpPr>
            <a:spLocks noGrp="1"/>
          </p:cNvSpPr>
          <p:nvPr>
            <p:ph idx="1"/>
          </p:nvPr>
        </p:nvSpPr>
        <p:spPr/>
        <p:txBody>
          <a:bodyPr/>
          <a:lstStyle/>
          <a:p>
            <a:endParaRPr lang="en-NZ" dirty="0"/>
          </a:p>
        </p:txBody>
      </p:sp>
      <p:pic>
        <p:nvPicPr>
          <p:cNvPr id="14338" name="Picture 2" descr="Image result for sexual revoluti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4144" y="1825625"/>
            <a:ext cx="7735711" cy="43513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196781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NZ" sz="7900" dirty="0">
                <a:solidFill>
                  <a:schemeClr val="accent2">
                    <a:lumMod val="60000"/>
                    <a:lumOff val="40000"/>
                  </a:schemeClr>
                </a:solidFill>
                <a:latin typeface="Rage Italic" panose="03070502040507070304" pitchFamily="66" charset="0"/>
              </a:rPr>
              <a:t>Common responses …</a:t>
            </a:r>
            <a:endParaRPr lang="en-NZ" sz="7900" dirty="0">
              <a:solidFill>
                <a:schemeClr val="accent2">
                  <a:lumMod val="60000"/>
                  <a:lumOff val="40000"/>
                </a:schemeClr>
              </a:solidFill>
              <a:latin typeface="Rage Italic" panose="03070502040507070304" pitchFamily="66" charset="0"/>
            </a:endParaRPr>
          </a:p>
        </p:txBody>
      </p:sp>
      <p:sp>
        <p:nvSpPr>
          <p:cNvPr id="3" name="Content Placeholder 2"/>
          <p:cNvSpPr>
            <a:spLocks noGrp="1"/>
          </p:cNvSpPr>
          <p:nvPr>
            <p:ph idx="1"/>
          </p:nvPr>
        </p:nvSpPr>
        <p:spPr>
          <a:xfrm>
            <a:off x="628650" y="5828043"/>
            <a:ext cx="7886700" cy="622999"/>
          </a:xfrm>
        </p:spPr>
        <p:txBody>
          <a:bodyPr>
            <a:normAutofit/>
          </a:bodyPr>
          <a:lstStyle/>
          <a:p>
            <a:r>
              <a:rPr lang="en-NZ" dirty="0" smtClean="0"/>
              <a:t>Stay in our bubble and hope it goes away</a:t>
            </a:r>
            <a:endParaRPr lang="en-NZ" dirty="0"/>
          </a:p>
        </p:txBody>
      </p:sp>
      <p:pic>
        <p:nvPicPr>
          <p:cNvPr id="1026" name="Picture 2" descr="Image result for hiding hobbits"/>
          <p:cNvPicPr>
            <a:picLocks noChangeAspect="1" noChangeArrowheads="1"/>
          </p:cNvPicPr>
          <p:nvPr/>
        </p:nvPicPr>
        <p:blipFill rotWithShape="1">
          <a:blip r:embed="rId3">
            <a:extLst>
              <a:ext uri="{28A0092B-C50C-407E-A947-70E740481C1C}">
                <a14:useLocalDpi xmlns:a14="http://schemas.microsoft.com/office/drawing/2010/main" val="0"/>
              </a:ext>
            </a:extLst>
          </a:blip>
          <a:srcRect l="2561" t="13989" r="1678" b="14197"/>
          <a:stretch/>
        </p:blipFill>
        <p:spPr bwMode="auto">
          <a:xfrm>
            <a:off x="678892" y="2047760"/>
            <a:ext cx="7892926" cy="33230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866605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NZ" sz="7900" dirty="0">
                <a:solidFill>
                  <a:schemeClr val="accent2">
                    <a:lumMod val="60000"/>
                    <a:lumOff val="40000"/>
                  </a:schemeClr>
                </a:solidFill>
                <a:latin typeface="Rage Italic" panose="03070502040507070304" pitchFamily="66" charset="0"/>
              </a:rPr>
              <a:t>Common responses …</a:t>
            </a:r>
          </a:p>
        </p:txBody>
      </p:sp>
      <p:sp>
        <p:nvSpPr>
          <p:cNvPr id="3" name="Content Placeholder 2"/>
          <p:cNvSpPr>
            <a:spLocks noGrp="1"/>
          </p:cNvSpPr>
          <p:nvPr>
            <p:ph idx="1"/>
          </p:nvPr>
        </p:nvSpPr>
        <p:spPr>
          <a:xfrm>
            <a:off x="628650" y="5828043"/>
            <a:ext cx="7886700" cy="622999"/>
          </a:xfrm>
        </p:spPr>
        <p:txBody>
          <a:bodyPr>
            <a:normAutofit/>
          </a:bodyPr>
          <a:lstStyle/>
          <a:p>
            <a:r>
              <a:rPr lang="en-NZ" dirty="0" smtClean="0"/>
              <a:t>Go public</a:t>
            </a:r>
            <a:endParaRPr lang="en-NZ" dirty="0"/>
          </a:p>
        </p:txBody>
      </p:sp>
      <p:pic>
        <p:nvPicPr>
          <p:cNvPr id="5" name="Picture 2" descr="Image result for anti gay campaigner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56189" y="1753573"/>
            <a:ext cx="6977952" cy="3929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816354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NZ" sz="7900" dirty="0">
                <a:solidFill>
                  <a:schemeClr val="accent2">
                    <a:lumMod val="60000"/>
                    <a:lumOff val="40000"/>
                  </a:schemeClr>
                </a:solidFill>
                <a:latin typeface="Rage Italic" panose="03070502040507070304" pitchFamily="66" charset="0"/>
              </a:rPr>
              <a:t>Common responses …</a:t>
            </a:r>
          </a:p>
        </p:txBody>
      </p:sp>
      <p:sp>
        <p:nvSpPr>
          <p:cNvPr id="3" name="Content Placeholder 2"/>
          <p:cNvSpPr>
            <a:spLocks noGrp="1"/>
          </p:cNvSpPr>
          <p:nvPr>
            <p:ph idx="1"/>
          </p:nvPr>
        </p:nvSpPr>
        <p:spPr>
          <a:xfrm>
            <a:off x="628650" y="5828043"/>
            <a:ext cx="7886700" cy="622999"/>
          </a:xfrm>
        </p:spPr>
        <p:txBody>
          <a:bodyPr>
            <a:normAutofit/>
          </a:bodyPr>
          <a:lstStyle/>
          <a:p>
            <a:r>
              <a:rPr lang="en-NZ" dirty="0" smtClean="0"/>
              <a:t>Soak in the culture</a:t>
            </a:r>
            <a:endParaRPr lang="en-NZ" dirty="0"/>
          </a:p>
        </p:txBody>
      </p:sp>
      <p:pic>
        <p:nvPicPr>
          <p:cNvPr id="4098" name="Picture 2" descr="Related imag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17420" y="1950217"/>
            <a:ext cx="3813524" cy="36930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996167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NZ" sz="7900" dirty="0">
                <a:solidFill>
                  <a:schemeClr val="accent2">
                    <a:lumMod val="60000"/>
                    <a:lumOff val="40000"/>
                  </a:schemeClr>
                </a:solidFill>
                <a:latin typeface="Rage Italic" panose="03070502040507070304" pitchFamily="66" charset="0"/>
              </a:rPr>
              <a:t>1 Corinthians</a:t>
            </a:r>
            <a:endParaRPr lang="en-NZ" sz="7900" dirty="0">
              <a:solidFill>
                <a:schemeClr val="accent2">
                  <a:lumMod val="60000"/>
                  <a:lumOff val="40000"/>
                </a:schemeClr>
              </a:solidFill>
              <a:latin typeface="Rage Italic" panose="03070502040507070304" pitchFamily="66" charset="0"/>
            </a:endParaRPr>
          </a:p>
        </p:txBody>
      </p:sp>
      <p:sp>
        <p:nvSpPr>
          <p:cNvPr id="3" name="Content Placeholder 2"/>
          <p:cNvSpPr>
            <a:spLocks noGrp="1"/>
          </p:cNvSpPr>
          <p:nvPr>
            <p:ph idx="1"/>
          </p:nvPr>
        </p:nvSpPr>
        <p:spPr>
          <a:xfrm>
            <a:off x="4791075" y="2289969"/>
            <a:ext cx="3724274" cy="3886994"/>
          </a:xfrm>
        </p:spPr>
        <p:txBody>
          <a:bodyPr/>
          <a:lstStyle/>
          <a:p>
            <a:r>
              <a:rPr lang="en-NZ" dirty="0"/>
              <a:t>Great </a:t>
            </a:r>
            <a:r>
              <a:rPr lang="en-NZ" dirty="0" smtClean="0"/>
              <a:t>location - a strategic crossroads</a:t>
            </a:r>
            <a:endParaRPr lang="en-NZ" dirty="0"/>
          </a:p>
          <a:p>
            <a:r>
              <a:rPr lang="en-NZ" dirty="0" smtClean="0"/>
              <a:t>Messy church - Paul addresses issues and questions:</a:t>
            </a:r>
          </a:p>
          <a:p>
            <a:pPr lvl="1"/>
            <a:r>
              <a:rPr lang="en-NZ" dirty="0" smtClean="0"/>
              <a:t>Divisions</a:t>
            </a:r>
          </a:p>
          <a:p>
            <a:pPr lvl="1"/>
            <a:r>
              <a:rPr lang="en-NZ" smtClean="0"/>
              <a:t>Sexual immorality</a:t>
            </a:r>
            <a:endParaRPr lang="en-NZ" dirty="0" smtClean="0"/>
          </a:p>
          <a:p>
            <a:pPr lvl="1"/>
            <a:r>
              <a:rPr lang="en-NZ" dirty="0" err="1" smtClean="0"/>
              <a:t>Etc</a:t>
            </a:r>
            <a:endParaRPr lang="en-NZ" dirty="0" smtClean="0"/>
          </a:p>
          <a:p>
            <a:endParaRPr lang="en-NZ" dirty="0"/>
          </a:p>
        </p:txBody>
      </p:sp>
      <p:pic>
        <p:nvPicPr>
          <p:cNvPr id="4" name="Picture 3" descr="Image result for aphrodite temple corinth"/>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8650" y="2289969"/>
            <a:ext cx="3820472" cy="3422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457910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NZ" sz="4800" dirty="0">
                <a:solidFill>
                  <a:schemeClr val="accent2">
                    <a:lumMod val="60000"/>
                    <a:lumOff val="40000"/>
                  </a:schemeClr>
                </a:solidFill>
                <a:latin typeface="Rage Italic" panose="03070502040507070304" pitchFamily="66" charset="0"/>
              </a:rPr>
              <a:t>Fallacy 1: “I can do what I want”</a:t>
            </a:r>
            <a:endParaRPr lang="en-NZ" sz="4800" dirty="0">
              <a:solidFill>
                <a:schemeClr val="accent2">
                  <a:lumMod val="60000"/>
                  <a:lumOff val="40000"/>
                </a:schemeClr>
              </a:solidFill>
              <a:latin typeface="Rage Italic" panose="03070502040507070304" pitchFamily="66" charset="0"/>
            </a:endParaRPr>
          </a:p>
        </p:txBody>
      </p:sp>
      <p:sp>
        <p:nvSpPr>
          <p:cNvPr id="3" name="Content Placeholder 2"/>
          <p:cNvSpPr>
            <a:spLocks noGrp="1"/>
          </p:cNvSpPr>
          <p:nvPr>
            <p:ph idx="1"/>
          </p:nvPr>
        </p:nvSpPr>
        <p:spPr>
          <a:xfrm>
            <a:off x="628650" y="1825625"/>
            <a:ext cx="7886700" cy="4622800"/>
          </a:xfrm>
        </p:spPr>
        <p:txBody>
          <a:bodyPr>
            <a:normAutofit lnSpcReduction="10000"/>
          </a:bodyPr>
          <a:lstStyle/>
          <a:p>
            <a:r>
              <a:rPr lang="en-NZ" b="1" i="1" baseline="30000" dirty="0"/>
              <a:t>12 </a:t>
            </a:r>
            <a:r>
              <a:rPr lang="en-NZ" i="1" dirty="0"/>
              <a:t>‘I have the right to do anything,’ you say – but not everything is beneficial. ‘I have the right to do anything’– but I will not be mastered by anything.</a:t>
            </a:r>
            <a:r>
              <a:rPr lang="en-NZ" dirty="0"/>
              <a:t> </a:t>
            </a:r>
            <a:endParaRPr lang="en-NZ" dirty="0" smtClean="0"/>
          </a:p>
          <a:p>
            <a:pPr lvl="1" algn="r"/>
            <a:r>
              <a:rPr lang="en-NZ" dirty="0" smtClean="0"/>
              <a:t>6:12</a:t>
            </a:r>
          </a:p>
          <a:p>
            <a:r>
              <a:rPr lang="en-NZ" dirty="0" smtClean="0"/>
              <a:t>A misunderstanding of grace</a:t>
            </a:r>
          </a:p>
          <a:p>
            <a:pPr lvl="1"/>
            <a:r>
              <a:rPr lang="en-NZ" dirty="0" smtClean="0"/>
              <a:t>See 5:1-2 </a:t>
            </a:r>
            <a:r>
              <a:rPr lang="en-NZ" i="1" dirty="0" smtClean="0"/>
              <a:t>“…and you are proud!”</a:t>
            </a:r>
          </a:p>
          <a:p>
            <a:pPr lvl="1"/>
            <a:r>
              <a:rPr lang="en-NZ" dirty="0" smtClean="0"/>
              <a:t>Romans 6:1-2 </a:t>
            </a:r>
            <a:r>
              <a:rPr lang="en-NZ" i="1" dirty="0" smtClean="0"/>
              <a:t>“May it never be!”</a:t>
            </a:r>
          </a:p>
          <a:p>
            <a:pPr lvl="1"/>
            <a:endParaRPr lang="en-NZ" dirty="0"/>
          </a:p>
          <a:p>
            <a:r>
              <a:rPr lang="en-NZ" dirty="0" smtClean="0"/>
              <a:t>Grace </a:t>
            </a:r>
            <a:r>
              <a:rPr lang="en-NZ" dirty="0"/>
              <a:t>is not licence to sin, but freedom to obey out of love and not </a:t>
            </a:r>
            <a:r>
              <a:rPr lang="en-NZ" dirty="0" smtClean="0"/>
              <a:t>fear</a:t>
            </a:r>
          </a:p>
          <a:p>
            <a:r>
              <a:rPr lang="en-NZ" dirty="0"/>
              <a:t>Even if it is lawful, is it helpful?</a:t>
            </a:r>
          </a:p>
          <a:p>
            <a:endParaRPr lang="en-NZ" dirty="0"/>
          </a:p>
        </p:txBody>
      </p:sp>
    </p:spTree>
    <p:extLst>
      <p:ext uri="{BB962C8B-B14F-4D97-AF65-F5344CB8AC3E}">
        <p14:creationId xmlns:p14="http://schemas.microsoft.com/office/powerpoint/2010/main" val="29631393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49" y="365126"/>
            <a:ext cx="8258176" cy="1325563"/>
          </a:xfrm>
        </p:spPr>
        <p:txBody>
          <a:bodyPr>
            <a:noAutofit/>
          </a:bodyPr>
          <a:lstStyle/>
          <a:p>
            <a:r>
              <a:rPr lang="en-NZ" dirty="0">
                <a:solidFill>
                  <a:schemeClr val="accent2">
                    <a:lumMod val="60000"/>
                    <a:lumOff val="40000"/>
                  </a:schemeClr>
                </a:solidFill>
                <a:latin typeface="Rage Italic" panose="03070502040507070304" pitchFamily="66" charset="0"/>
              </a:rPr>
              <a:t>Fallacy 2: “It’s just a bodily function”</a:t>
            </a:r>
            <a:endParaRPr lang="en-NZ" dirty="0">
              <a:solidFill>
                <a:schemeClr val="accent2">
                  <a:lumMod val="60000"/>
                  <a:lumOff val="40000"/>
                </a:schemeClr>
              </a:solidFill>
              <a:latin typeface="Rage Italic" panose="03070502040507070304" pitchFamily="66" charset="0"/>
            </a:endParaRPr>
          </a:p>
        </p:txBody>
      </p:sp>
      <p:sp>
        <p:nvSpPr>
          <p:cNvPr id="3" name="Content Placeholder 2"/>
          <p:cNvSpPr>
            <a:spLocks noGrp="1"/>
          </p:cNvSpPr>
          <p:nvPr>
            <p:ph idx="1"/>
          </p:nvPr>
        </p:nvSpPr>
        <p:spPr>
          <a:xfrm>
            <a:off x="628650" y="1825625"/>
            <a:ext cx="7886700" cy="4908550"/>
          </a:xfrm>
        </p:spPr>
        <p:txBody>
          <a:bodyPr>
            <a:normAutofit fontScale="92500" lnSpcReduction="10000"/>
          </a:bodyPr>
          <a:lstStyle/>
          <a:p>
            <a:r>
              <a:rPr lang="en-NZ" b="1" i="1" baseline="30000" dirty="0"/>
              <a:t>13 </a:t>
            </a:r>
            <a:r>
              <a:rPr lang="en-NZ" i="1" dirty="0"/>
              <a:t>You say, ‘Food for the stomach and the stomach for food, and God will destroy them both.’ The body, however, is not meant for sexual immorality but for the Lord, and the Lord for the body. </a:t>
            </a:r>
            <a:endParaRPr lang="en-NZ" i="1" dirty="0" smtClean="0"/>
          </a:p>
          <a:p>
            <a:pPr lvl="1" algn="r"/>
            <a:r>
              <a:rPr lang="en-NZ" dirty="0" smtClean="0"/>
              <a:t>6:13</a:t>
            </a:r>
          </a:p>
          <a:p>
            <a:r>
              <a:rPr lang="en-NZ" dirty="0" smtClean="0"/>
              <a:t>A misunderstanding of the body</a:t>
            </a:r>
          </a:p>
          <a:p>
            <a:pPr lvl="1"/>
            <a:r>
              <a:rPr lang="en-NZ" dirty="0" smtClean="0"/>
              <a:t>Greek thinking about the body and the spirit</a:t>
            </a:r>
          </a:p>
          <a:p>
            <a:pPr lvl="1"/>
            <a:r>
              <a:rPr lang="en-NZ" dirty="0" smtClean="0"/>
              <a:t>The body is like a single-use plastic bag</a:t>
            </a:r>
          </a:p>
          <a:p>
            <a:pPr lvl="1"/>
            <a:endParaRPr lang="en-NZ" dirty="0"/>
          </a:p>
          <a:p>
            <a:r>
              <a:rPr lang="en-NZ" dirty="0" smtClean="0"/>
              <a:t>Our bodies ultimately belong to the Lord - Why? We are bought and paid for! (20)</a:t>
            </a:r>
          </a:p>
          <a:p>
            <a:r>
              <a:rPr lang="en-NZ" dirty="0" smtClean="0"/>
              <a:t>They are dwelling places of the Holy Spirit and they will be resurrected (19 &amp; 14)</a:t>
            </a:r>
          </a:p>
        </p:txBody>
      </p:sp>
    </p:spTree>
    <p:extLst>
      <p:ext uri="{BB962C8B-B14F-4D97-AF65-F5344CB8AC3E}">
        <p14:creationId xmlns:p14="http://schemas.microsoft.com/office/powerpoint/2010/main" val="7350362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NZ" sz="5400" dirty="0">
                <a:solidFill>
                  <a:schemeClr val="accent2">
                    <a:lumMod val="60000"/>
                    <a:lumOff val="40000"/>
                  </a:schemeClr>
                </a:solidFill>
                <a:latin typeface="Rage Italic" panose="03070502040507070304" pitchFamily="66" charset="0"/>
              </a:rPr>
              <a:t>Do these fallacies exist today?</a:t>
            </a:r>
            <a:endParaRPr lang="en-NZ" sz="5400" dirty="0">
              <a:solidFill>
                <a:schemeClr val="accent2">
                  <a:lumMod val="60000"/>
                  <a:lumOff val="40000"/>
                </a:schemeClr>
              </a:solidFill>
              <a:latin typeface="Rage Italic" panose="03070502040507070304" pitchFamily="66" charset="0"/>
            </a:endParaRPr>
          </a:p>
        </p:txBody>
      </p:sp>
      <p:sp>
        <p:nvSpPr>
          <p:cNvPr id="3" name="Content Placeholder 2"/>
          <p:cNvSpPr>
            <a:spLocks noGrp="1"/>
          </p:cNvSpPr>
          <p:nvPr>
            <p:ph idx="1"/>
          </p:nvPr>
        </p:nvSpPr>
        <p:spPr>
          <a:xfrm>
            <a:off x="628650" y="1825625"/>
            <a:ext cx="2933700" cy="4351338"/>
          </a:xfrm>
        </p:spPr>
        <p:txBody>
          <a:bodyPr/>
          <a:lstStyle/>
          <a:p>
            <a:r>
              <a:rPr lang="en-NZ" dirty="0"/>
              <a:t>“I can do what I want</a:t>
            </a:r>
            <a:r>
              <a:rPr lang="en-NZ" dirty="0" smtClean="0"/>
              <a:t>”</a:t>
            </a:r>
          </a:p>
          <a:p>
            <a:r>
              <a:rPr lang="en-NZ" dirty="0"/>
              <a:t>“It’s just a bodily function</a:t>
            </a:r>
            <a:r>
              <a:rPr lang="en-NZ" dirty="0" smtClean="0"/>
              <a:t>”</a:t>
            </a:r>
          </a:p>
          <a:p>
            <a:endParaRPr lang="en-NZ" dirty="0"/>
          </a:p>
          <a:p>
            <a:r>
              <a:rPr lang="en-NZ" dirty="0" smtClean="0"/>
              <a:t>How can we respond?</a:t>
            </a:r>
            <a:endParaRPr lang="en-NZ" dirty="0"/>
          </a:p>
        </p:txBody>
      </p:sp>
      <p:pic>
        <p:nvPicPr>
          <p:cNvPr id="15362" name="Picture 2" descr="Image result for bemus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41775" y="2120900"/>
            <a:ext cx="4057650" cy="26860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9991649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3323</TotalTime>
  <Words>1712</Words>
  <Application>Microsoft Office PowerPoint</Application>
  <PresentationFormat>On-screen Show (4:3)</PresentationFormat>
  <Paragraphs>151</Paragraphs>
  <Slides>17</Slides>
  <Notes>17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Calibri Light</vt:lpstr>
      <vt:lpstr>Rage Italic</vt:lpstr>
      <vt:lpstr>Office Theme</vt:lpstr>
      <vt:lpstr>PowerPoint Presentation</vt:lpstr>
      <vt:lpstr>Revolution!</vt:lpstr>
      <vt:lpstr>Common responses …</vt:lpstr>
      <vt:lpstr>Common responses …</vt:lpstr>
      <vt:lpstr>Common responses …</vt:lpstr>
      <vt:lpstr>1 Corinthians</vt:lpstr>
      <vt:lpstr>Fallacy 1: “I can do what I want”</vt:lpstr>
      <vt:lpstr>Fallacy 2: “It’s just a bodily function”</vt:lpstr>
      <vt:lpstr>Do these fallacies exist today?</vt:lpstr>
      <vt:lpstr>How can we respond?</vt:lpstr>
      <vt:lpstr>Negative Impacts</vt:lpstr>
      <vt:lpstr>How can we respond?</vt:lpstr>
      <vt:lpstr>Sexual expression is powerful</vt:lpstr>
      <vt:lpstr>How can we respond?</vt:lpstr>
      <vt:lpstr>How can we respond?</vt:lpstr>
      <vt:lpstr>Therefore …</vt:lpstr>
      <vt:lpstr>Accept messy people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Andrew Cox</dc:creator>
  <cp:lastModifiedBy>Andrew Cox</cp:lastModifiedBy>
  <cp:revision>30</cp:revision>
  <dcterms:created xsi:type="dcterms:W3CDTF">2019-07-11T04:08:00Z</dcterms:created>
  <dcterms:modified xsi:type="dcterms:W3CDTF">2019-07-13T11:31:24Z</dcterms:modified>
</cp:coreProperties>
</file>