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9" r:id="rId4"/>
    <p:sldId id="260" r:id="rId5"/>
    <p:sldId id="263" r:id="rId6"/>
    <p:sldId id="264" r:id="rId7"/>
    <p:sldId id="265" r:id="rId8"/>
    <p:sldId id="266" r:id="rId9"/>
    <p:sldId id="267" r:id="rId10"/>
    <p:sldId id="268" r:id="rId11"/>
    <p:sldId id="269" r:id="rId12"/>
    <p:sldId id="270" r:id="rId13"/>
    <p:sldId id="271" r:id="rId14"/>
    <p:sldId id="272" r:id="rId1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1/19/2019</a:t>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chemeClr val="accent6">
                    <a:lumMod val="20000"/>
                    <a:lumOff val="80000"/>
                  </a:schemeClr>
                </a:solidFill>
              </a:rPr>
              <a:t>Abide and Abound</a:t>
            </a:r>
          </a:p>
        </p:txBody>
      </p:sp>
      <p:sp>
        <p:nvSpPr>
          <p:cNvPr id="3" name="Subtitle 2"/>
          <p:cNvSpPr>
            <a:spLocks noGrp="1"/>
          </p:cNvSpPr>
          <p:nvPr>
            <p:ph type="subTitle" idx="1"/>
          </p:nvPr>
        </p:nvSpPr>
        <p:spPr/>
        <p:txBody>
          <a:bodyPr/>
          <a:lstStyle/>
          <a:p>
            <a:r>
              <a:rPr lang="en-US">
                <a:solidFill>
                  <a:schemeClr val="accent6">
                    <a:lumMod val="20000"/>
                    <a:lumOff val="80000"/>
                  </a:schemeClr>
                </a:solidFill>
              </a:rPr>
              <a:t>Philippians Intro and 1:1-11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Maturity</a:t>
            </a:r>
          </a:p>
        </p:txBody>
      </p:sp>
      <p:pic>
        <p:nvPicPr>
          <p:cNvPr id="5" name="Content Placeholder 4"/>
          <p:cNvPicPr>
            <a:picLocks noGrp="1" noChangeAspect="1"/>
          </p:cNvPicPr>
          <p:nvPr>
            <p:ph idx="1"/>
          </p:nvPr>
        </p:nvPicPr>
        <p:blipFill>
          <a:blip r:embed="rId2"/>
          <a:stretch>
            <a:fillRect/>
          </a:stretch>
        </p:blipFill>
        <p:spPr>
          <a:xfrm>
            <a:off x="4079875" y="1407160"/>
            <a:ext cx="4032250" cy="5053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descr="IMG_256"/>
          <p:cNvPicPr>
            <a:picLocks noGrp="1" noChangeAspect="1"/>
          </p:cNvPicPr>
          <p:nvPr>
            <p:ph idx="1"/>
          </p:nvPr>
        </p:nvPicPr>
        <p:blipFill>
          <a:blip r:embed="rId2"/>
          <a:stretch>
            <a:fillRect/>
          </a:stretch>
        </p:blipFill>
        <p:spPr>
          <a:xfrm>
            <a:off x="1567180" y="678815"/>
            <a:ext cx="5510530" cy="5500370"/>
          </a:xfrm>
          <a:prstGeom prst="rect">
            <a:avLst/>
          </a:prstGeom>
          <a:noFill/>
          <a:ln w="9525">
            <a:noFill/>
          </a:ln>
        </p:spPr>
      </p:pic>
      <p:sp>
        <p:nvSpPr>
          <p:cNvPr id="5" name="Text Box 4"/>
          <p:cNvSpPr txBox="1"/>
          <p:nvPr/>
        </p:nvSpPr>
        <p:spPr>
          <a:xfrm>
            <a:off x="7482205" y="788035"/>
            <a:ext cx="4377690" cy="4646295"/>
          </a:xfrm>
          <a:prstGeom prst="rect">
            <a:avLst/>
          </a:prstGeom>
          <a:noFill/>
        </p:spPr>
        <p:txBody>
          <a:bodyPr wrap="square" rtlCol="0">
            <a:spAutoFit/>
          </a:bodyPr>
          <a:lstStyle/>
          <a:p>
            <a:r>
              <a:rPr lang="en-NZ" altLang="en-US" sz="3600">
                <a:solidFill>
                  <a:schemeClr val="accent6">
                    <a:lumMod val="20000"/>
                    <a:lumOff val="80000"/>
                  </a:schemeClr>
                </a:solidFill>
              </a:rPr>
              <a:t>C</a:t>
            </a:r>
            <a:r>
              <a:rPr lang="en-US" sz="3600">
                <a:solidFill>
                  <a:schemeClr val="accent6">
                    <a:lumMod val="20000"/>
                    <a:lumOff val="80000"/>
                  </a:schemeClr>
                </a:solidFill>
              </a:rPr>
              <a:t>orresponding good traits</a:t>
            </a:r>
            <a:r>
              <a:rPr lang="en-US" sz="2800">
                <a:solidFill>
                  <a:schemeClr val="accent6">
                    <a:lumMod val="20000"/>
                    <a:lumOff val="80000"/>
                  </a:schemeClr>
                </a:solidFill>
              </a:rPr>
              <a:t> </a:t>
            </a:r>
          </a:p>
          <a:p>
            <a:endParaRPr lang="en-US" sz="2800">
              <a:solidFill>
                <a:schemeClr val="accent6">
                  <a:lumMod val="20000"/>
                  <a:lumOff val="80000"/>
                </a:schemeClr>
              </a:solidFill>
            </a:endParaRPr>
          </a:p>
          <a:p>
            <a:pPr marL="457200" indent="-457200">
              <a:buFont typeface="Arial" panose="020B0604020202020204" pitchFamily="34" charset="0"/>
              <a:buChar char="•"/>
            </a:pPr>
            <a:r>
              <a:rPr lang="en-US" sz="2800">
                <a:solidFill>
                  <a:schemeClr val="accent6">
                    <a:lumMod val="20000"/>
                    <a:lumOff val="80000"/>
                  </a:schemeClr>
                </a:solidFill>
              </a:rPr>
              <a:t>Purity</a:t>
            </a:r>
          </a:p>
          <a:p>
            <a:pPr marL="457200" indent="-457200">
              <a:buFont typeface="Arial" panose="020B0604020202020204" pitchFamily="34" charset="0"/>
              <a:buChar char="•"/>
            </a:pPr>
            <a:r>
              <a:rPr lang="en-NZ" altLang="en-US" sz="2800">
                <a:solidFill>
                  <a:schemeClr val="accent6">
                    <a:lumMod val="20000"/>
                    <a:lumOff val="80000"/>
                  </a:schemeClr>
                </a:solidFill>
              </a:rPr>
              <a:t>S</a:t>
            </a:r>
            <a:r>
              <a:rPr lang="en-US" sz="2800">
                <a:solidFill>
                  <a:schemeClr val="accent6">
                    <a:lumMod val="20000"/>
                    <a:lumOff val="80000"/>
                  </a:schemeClr>
                </a:solidFill>
              </a:rPr>
              <a:t>elf control</a:t>
            </a:r>
          </a:p>
          <a:p>
            <a:pPr marL="457200" indent="-457200">
              <a:buFont typeface="Arial" panose="020B0604020202020204" pitchFamily="34" charset="0"/>
              <a:buChar char="•"/>
            </a:pPr>
            <a:r>
              <a:rPr lang="en-US" sz="2800">
                <a:solidFill>
                  <a:schemeClr val="accent6">
                    <a:lumMod val="20000"/>
                    <a:lumOff val="80000"/>
                  </a:schemeClr>
                </a:solidFill>
              </a:rPr>
              <a:t>Contentment</a:t>
            </a:r>
          </a:p>
          <a:p>
            <a:pPr marL="457200" indent="-457200">
              <a:buFont typeface="Arial" panose="020B0604020202020204" pitchFamily="34" charset="0"/>
              <a:buChar char="•"/>
            </a:pPr>
            <a:r>
              <a:rPr lang="en-US" sz="2800">
                <a:solidFill>
                  <a:schemeClr val="accent6">
                    <a:lumMod val="20000"/>
                    <a:lumOff val="80000"/>
                  </a:schemeClr>
                </a:solidFill>
              </a:rPr>
              <a:t>Industriousness</a:t>
            </a:r>
          </a:p>
          <a:p>
            <a:pPr marL="457200" indent="-457200">
              <a:buFont typeface="Arial" panose="020B0604020202020204" pitchFamily="34" charset="0"/>
              <a:buChar char="•"/>
            </a:pPr>
            <a:r>
              <a:rPr lang="en-US" sz="2800">
                <a:solidFill>
                  <a:schemeClr val="accent6">
                    <a:lumMod val="20000"/>
                    <a:lumOff val="80000"/>
                  </a:schemeClr>
                </a:solidFill>
              </a:rPr>
              <a:t>Kindness</a:t>
            </a:r>
          </a:p>
          <a:p>
            <a:pPr marL="457200" indent="-457200">
              <a:buFont typeface="Arial" panose="020B0604020202020204" pitchFamily="34" charset="0"/>
              <a:buChar char="•"/>
            </a:pPr>
            <a:r>
              <a:rPr lang="en-US" sz="2800">
                <a:solidFill>
                  <a:schemeClr val="accent6">
                    <a:lumMod val="20000"/>
                    <a:lumOff val="80000"/>
                  </a:schemeClr>
                </a:solidFill>
              </a:rPr>
              <a:t>Generosity</a:t>
            </a:r>
          </a:p>
          <a:p>
            <a:pPr marL="457200" indent="-457200">
              <a:buFont typeface="Arial" panose="020B0604020202020204" pitchFamily="34" charset="0"/>
              <a:buChar char="•"/>
            </a:pPr>
            <a:r>
              <a:rPr lang="en-US" sz="2800">
                <a:solidFill>
                  <a:schemeClr val="accent6">
                    <a:lumMod val="20000"/>
                    <a:lumOff val="80000"/>
                  </a:schemeClr>
                </a:solidFill>
              </a:rPr>
              <a:t>Humility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en-US">
                <a:solidFill>
                  <a:schemeClr val="accent6">
                    <a:lumMod val="20000"/>
                    <a:lumOff val="80000"/>
                  </a:schemeClr>
                </a:solidFill>
              </a:rPr>
              <a:t>Maturity</a:t>
            </a:r>
          </a:p>
        </p:txBody>
      </p:sp>
      <p:pic>
        <p:nvPicPr>
          <p:cNvPr id="4" name="Content Placeholder 3"/>
          <p:cNvPicPr>
            <a:picLocks noGrp="1" noChangeAspect="1"/>
          </p:cNvPicPr>
          <p:nvPr>
            <p:ph idx="1"/>
          </p:nvPr>
        </p:nvPicPr>
        <p:blipFill>
          <a:blip r:embed="rId2"/>
          <a:srcRect l="120956" t="5368" r="-120956" b="44632"/>
          <a:stretch>
            <a:fillRect/>
          </a:stretch>
        </p:blipFill>
        <p:spPr>
          <a:xfrm>
            <a:off x="4545330" y="1825625"/>
            <a:ext cx="3108960" cy="2182495"/>
          </a:xfrm>
          <a:prstGeom prst="rect">
            <a:avLst/>
          </a:prstGeom>
        </p:spPr>
      </p:pic>
      <p:pic>
        <p:nvPicPr>
          <p:cNvPr id="5" name="Content Placeholder 3"/>
          <p:cNvPicPr>
            <a:picLocks noChangeAspect="1"/>
          </p:cNvPicPr>
          <p:nvPr/>
        </p:nvPicPr>
        <p:blipFill>
          <a:blip r:embed="rId2"/>
          <a:srcRect t="49695"/>
          <a:stretch>
            <a:fillRect/>
          </a:stretch>
        </p:blipFill>
        <p:spPr>
          <a:xfrm>
            <a:off x="6472555" y="1981200"/>
            <a:ext cx="4881245" cy="3447415"/>
          </a:xfrm>
          <a:prstGeom prst="rect">
            <a:avLst/>
          </a:prstGeom>
        </p:spPr>
      </p:pic>
      <p:pic>
        <p:nvPicPr>
          <p:cNvPr id="6" name="Content Placeholder 3"/>
          <p:cNvPicPr>
            <a:picLocks noChangeAspect="1"/>
          </p:cNvPicPr>
          <p:nvPr/>
        </p:nvPicPr>
        <p:blipFill>
          <a:blip r:embed="rId2"/>
          <a:srcRect b="49258"/>
          <a:stretch>
            <a:fillRect/>
          </a:stretch>
        </p:blipFill>
        <p:spPr>
          <a:xfrm>
            <a:off x="838200" y="1981200"/>
            <a:ext cx="4803775" cy="34226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So how do we abide and abound? </a:t>
            </a:r>
          </a:p>
        </p:txBody>
      </p:sp>
      <p:sp>
        <p:nvSpPr>
          <p:cNvPr id="3" name="Content Placeholder 2"/>
          <p:cNvSpPr>
            <a:spLocks noGrp="1"/>
          </p:cNvSpPr>
          <p:nvPr>
            <p:ph sz="half" idx="1"/>
          </p:nvPr>
        </p:nvSpPr>
        <p:spPr/>
        <p:txBody>
          <a:bodyPr/>
          <a:lstStyle/>
          <a:p>
            <a:r>
              <a:rPr lang="en-NZ" altLang="en-US">
                <a:solidFill>
                  <a:schemeClr val="accent6">
                    <a:lumMod val="20000"/>
                    <a:lumOff val="80000"/>
                  </a:schemeClr>
                </a:solidFill>
              </a:rPr>
              <a:t>Mark 1</a:t>
            </a:r>
          </a:p>
          <a:p>
            <a:r>
              <a:rPr lang="en-NZ" altLang="en-US">
                <a:solidFill>
                  <a:schemeClr val="accent6">
                    <a:lumMod val="20000"/>
                    <a:lumOff val="80000"/>
                  </a:schemeClr>
                </a:solidFill>
              </a:rPr>
              <a:t>“The more we receive in our silent prayer, the more we can give in our active life.”</a:t>
            </a:r>
          </a:p>
          <a:p>
            <a:pPr lvl="1" algn="r"/>
            <a:r>
              <a:rPr lang="en-NZ" altLang="en-US">
                <a:solidFill>
                  <a:schemeClr val="accent6">
                    <a:lumMod val="20000"/>
                    <a:lumOff val="80000"/>
                  </a:schemeClr>
                </a:solidFill>
              </a:rPr>
              <a:t>Mother Teresa</a:t>
            </a:r>
          </a:p>
          <a:p>
            <a:r>
              <a:rPr lang="en-NZ" altLang="en-US">
                <a:solidFill>
                  <a:schemeClr val="accent6">
                    <a:lumMod val="20000"/>
                    <a:lumOff val="80000"/>
                  </a:schemeClr>
                </a:solidFill>
              </a:rPr>
              <a:t>The Day of Christ</a:t>
            </a:r>
          </a:p>
        </p:txBody>
      </p:sp>
      <p:pic>
        <p:nvPicPr>
          <p:cNvPr id="4" name="Content Placeholder 3"/>
          <p:cNvPicPr>
            <a:picLocks noGrp="1" noChangeAspect="1"/>
          </p:cNvPicPr>
          <p:nvPr>
            <p:ph sz="half" idx="2"/>
          </p:nvPr>
        </p:nvPicPr>
        <p:blipFill>
          <a:blip r:embed="rId2"/>
          <a:stretch>
            <a:fillRect/>
          </a:stretch>
        </p:blipFill>
        <p:spPr>
          <a:xfrm>
            <a:off x="6920230" y="1643380"/>
            <a:ext cx="3634105" cy="4599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en-US">
                <a:solidFill>
                  <a:schemeClr val="accent6">
                    <a:lumMod val="20000"/>
                    <a:lumOff val="80000"/>
                  </a:schemeClr>
                </a:solidFill>
              </a:rPr>
              <a:t>Jordan team</a:t>
            </a:r>
          </a:p>
        </p:txBody>
      </p:sp>
      <p:sp>
        <p:nvSpPr>
          <p:cNvPr id="3" name="Content Placeholder 2"/>
          <p:cNvSpPr>
            <a:spLocks noGrp="1"/>
          </p:cNvSpPr>
          <p:nvPr>
            <p:ph idx="1"/>
          </p:nvPr>
        </p:nvSpPr>
        <p:spPr/>
        <p:txBody>
          <a:bodyPr/>
          <a:lstStyle/>
          <a:p>
            <a:endParaRPr lang="en-US"/>
          </a:p>
        </p:txBody>
      </p:sp>
      <p:pic>
        <p:nvPicPr>
          <p:cNvPr id="5" name="Picture 4" descr="Jordan team"/>
          <p:cNvPicPr>
            <a:picLocks noChangeAspect="1"/>
          </p:cNvPicPr>
          <p:nvPr/>
        </p:nvPicPr>
        <p:blipFill>
          <a:blip r:embed="rId2"/>
          <a:srcRect t="9939" b="10944"/>
          <a:stretch>
            <a:fillRect/>
          </a:stretch>
        </p:blipFill>
        <p:spPr>
          <a:xfrm>
            <a:off x="2429510" y="1825625"/>
            <a:ext cx="7333615" cy="4352290"/>
          </a:xfrm>
          <a:prstGeom prst="rect">
            <a:avLst/>
          </a:prstGeom>
        </p:spPr>
      </p:pic>
    </p:spTree>
    <p:extLst>
      <p:ext uri="{BB962C8B-B14F-4D97-AF65-F5344CB8AC3E}">
        <p14:creationId xmlns:p14="http://schemas.microsoft.com/office/powerpoint/2010/main" val="305623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828040"/>
            <a:ext cx="6379845" cy="5201285"/>
          </a:xfrm>
          <a:prstGeom prst="rect">
            <a:avLst/>
          </a:prstGeom>
        </p:spPr>
      </p:pic>
      <p:sp>
        <p:nvSpPr>
          <p:cNvPr id="5" name="Text Box 4"/>
          <p:cNvSpPr txBox="1"/>
          <p:nvPr/>
        </p:nvSpPr>
        <p:spPr>
          <a:xfrm>
            <a:off x="7898130" y="767080"/>
            <a:ext cx="3799840" cy="5262245"/>
          </a:xfrm>
          <a:prstGeom prst="rect">
            <a:avLst/>
          </a:prstGeom>
          <a:noFill/>
        </p:spPr>
        <p:txBody>
          <a:bodyPr wrap="square" rtlCol="0">
            <a:spAutoFit/>
          </a:bodyPr>
          <a:lstStyle/>
          <a:p>
            <a:r>
              <a:rPr lang="en-US" sz="2800">
                <a:solidFill>
                  <a:schemeClr val="accent6">
                    <a:lumMod val="20000"/>
                    <a:lumOff val="80000"/>
                  </a:schemeClr>
                </a:solidFill>
              </a:rPr>
              <a:t>“The challenge then has been for Beijing to stop even more debt from turning this boom into a bust without stopping the boom in the first place. In other words, to navigate the economy between the Scylla of a bubble and the Charybdis of a severe slowdown.”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"Abound" and "Abide"</a:t>
            </a:r>
          </a:p>
        </p:txBody>
      </p:sp>
      <p:pic>
        <p:nvPicPr>
          <p:cNvPr id="4" name="Content Placeholder 3"/>
          <p:cNvPicPr>
            <a:picLocks noGrp="1" noChangeAspect="1"/>
          </p:cNvPicPr>
          <p:nvPr>
            <p:ph idx="1"/>
          </p:nvPr>
        </p:nvPicPr>
        <p:blipFill>
          <a:blip r:embed="rId2"/>
          <a:stretch>
            <a:fillRect/>
          </a:stretch>
        </p:blipFill>
        <p:spPr>
          <a:xfrm>
            <a:off x="1045210" y="1557020"/>
            <a:ext cx="6506845" cy="4648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ACPC vision for 2016-2018</a:t>
            </a:r>
          </a:p>
        </p:txBody>
      </p:sp>
      <p:sp>
        <p:nvSpPr>
          <p:cNvPr id="3" name="Content Placeholder 2"/>
          <p:cNvSpPr>
            <a:spLocks noGrp="1"/>
          </p:cNvSpPr>
          <p:nvPr>
            <p:ph idx="1"/>
          </p:nvPr>
        </p:nvSpPr>
        <p:spPr/>
        <p:txBody>
          <a:bodyPr>
            <a:noAutofit/>
          </a:bodyPr>
          <a:lstStyle/>
          <a:p>
            <a:pPr marL="0" indent="0">
              <a:buNone/>
            </a:pPr>
            <a:r>
              <a:rPr lang="en-US" sz="3600">
                <a:solidFill>
                  <a:schemeClr val="accent6">
                    <a:lumMod val="20000"/>
                    <a:lumOff val="80000"/>
                  </a:schemeClr>
                </a:solidFill>
              </a:rPr>
              <a:t>“We seek first of all to be known as a community who worships Jesus Christ. Through the education and spiritual development of all our people, we seek to grow in him and to grow together in love and grace. As we know Jesus, we seek to make him known in our neighbourhood, beginning in Vincent St. We do this through hospitality, programmes in and with the community, through pastoral care, service to others and through sharing our faith.”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Introduction to Philippians</a:t>
            </a:r>
          </a:p>
        </p:txBody>
      </p:sp>
      <p:pic>
        <p:nvPicPr>
          <p:cNvPr id="4" name="Picture 1" descr="http://www.jesuswalk.com/2corinthians/maps/achaia-macedonia-map-1200x831x30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94715" y="1817370"/>
            <a:ext cx="5824220" cy="4033520"/>
          </a:xfrm>
          <a:prstGeom prst="rect">
            <a:avLst/>
          </a:prstGeom>
          <a:noFill/>
          <a:ln>
            <a:noFill/>
          </a:ln>
        </p:spPr>
      </p:pic>
      <p:sp>
        <p:nvSpPr>
          <p:cNvPr id="5" name="Text Box 4"/>
          <p:cNvSpPr txBox="1"/>
          <p:nvPr/>
        </p:nvSpPr>
        <p:spPr>
          <a:xfrm>
            <a:off x="7709535" y="1691005"/>
            <a:ext cx="3851910" cy="645160"/>
          </a:xfrm>
          <a:prstGeom prst="rect">
            <a:avLst/>
          </a:prstGeom>
          <a:noFill/>
        </p:spPr>
        <p:txBody>
          <a:bodyPr wrap="square" rtlCol="0">
            <a:spAutoFit/>
          </a:bodyPr>
          <a:lstStyle/>
          <a:p>
            <a:r>
              <a:rPr lang="en-US" sz="3600">
                <a:solidFill>
                  <a:schemeClr val="accent6">
                    <a:lumMod val="20000"/>
                    <a:lumOff val="80000"/>
                  </a:schemeClr>
                </a:solidFill>
              </a:rPr>
              <a:t>Acts 16:25-34, 40</a:t>
            </a:r>
          </a:p>
        </p:txBody>
      </p:sp>
      <p:pic>
        <p:nvPicPr>
          <p:cNvPr id="6" name="Content Placeholder 5"/>
          <p:cNvPicPr>
            <a:picLocks noGrp="1" noChangeAspect="1"/>
          </p:cNvPicPr>
          <p:nvPr>
            <p:ph sz="half" idx="2"/>
          </p:nvPr>
        </p:nvPicPr>
        <p:blipFill>
          <a:blip r:embed="rId3"/>
          <a:stretch>
            <a:fillRect/>
          </a:stretch>
        </p:blipFill>
        <p:spPr>
          <a:xfrm>
            <a:off x="7336155" y="2480945"/>
            <a:ext cx="4177030" cy="30683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ltLang="en-US">
                <a:solidFill>
                  <a:schemeClr val="accent6">
                    <a:lumMod val="20000"/>
                    <a:lumOff val="80000"/>
                  </a:schemeClr>
                </a:solidFill>
              </a:rPr>
              <a:t>Paul's place of writing</a:t>
            </a:r>
          </a:p>
        </p:txBody>
      </p:sp>
      <p:sp>
        <p:nvSpPr>
          <p:cNvPr id="3" name="Content Placeholder 2"/>
          <p:cNvSpPr>
            <a:spLocks noGrp="1"/>
          </p:cNvSpPr>
          <p:nvPr>
            <p:ph sz="half" idx="1"/>
          </p:nvPr>
        </p:nvSpPr>
        <p:spPr/>
        <p:txBody>
          <a:bodyPr/>
          <a:lstStyle/>
          <a:p>
            <a:r>
              <a:rPr lang="en-NZ" altLang="en-US" baseline="30000">
                <a:solidFill>
                  <a:schemeClr val="accent6">
                    <a:lumMod val="20000"/>
                    <a:lumOff val="80000"/>
                  </a:schemeClr>
                </a:solidFill>
              </a:rPr>
              <a:t>1</a:t>
            </a:r>
            <a:r>
              <a:rPr lang="en-US" baseline="30000">
                <a:solidFill>
                  <a:schemeClr val="accent6">
                    <a:lumMod val="20000"/>
                    <a:lumOff val="80000"/>
                  </a:schemeClr>
                </a:solidFill>
              </a:rPr>
              <a:t>2</a:t>
            </a:r>
            <a:r>
              <a:rPr lang="en-US">
                <a:solidFill>
                  <a:schemeClr val="accent6">
                    <a:lumMod val="20000"/>
                    <a:lumOff val="80000"/>
                  </a:schemeClr>
                </a:solidFill>
              </a:rPr>
              <a:t> Now I want you to know, brothers and sisters,that what has happened to me has actually served to advance the gospel. </a:t>
            </a:r>
            <a:r>
              <a:rPr lang="en-US" baseline="30000">
                <a:solidFill>
                  <a:schemeClr val="accent6">
                    <a:lumMod val="20000"/>
                    <a:lumOff val="80000"/>
                  </a:schemeClr>
                </a:solidFill>
              </a:rPr>
              <a:t>13</a:t>
            </a:r>
            <a:r>
              <a:rPr lang="en-US">
                <a:solidFill>
                  <a:schemeClr val="accent6">
                    <a:lumMod val="20000"/>
                    <a:lumOff val="80000"/>
                  </a:schemeClr>
                </a:solidFill>
              </a:rPr>
              <a:t> As a result, it has become clear throughout the whole palace guard and to everyone else that I am in chains for Christ. </a:t>
            </a:r>
          </a:p>
          <a:p>
            <a:pPr lvl="1" algn="r"/>
            <a:r>
              <a:rPr lang="en-NZ" altLang="en-US">
                <a:solidFill>
                  <a:schemeClr val="accent6">
                    <a:lumMod val="20000"/>
                    <a:lumOff val="80000"/>
                  </a:schemeClr>
                </a:solidFill>
              </a:rPr>
              <a:t>1:12-13</a:t>
            </a:r>
          </a:p>
        </p:txBody>
      </p:sp>
      <p:pic>
        <p:nvPicPr>
          <p:cNvPr id="4" name="Content Placeholder 3"/>
          <p:cNvPicPr>
            <a:picLocks noGrp="1" noChangeAspect="1"/>
          </p:cNvPicPr>
          <p:nvPr>
            <p:ph sz="half" idx="2"/>
          </p:nvPr>
        </p:nvPicPr>
        <p:blipFill>
          <a:blip r:embed="rId2"/>
          <a:stretch>
            <a:fillRect/>
          </a:stretch>
        </p:blipFill>
        <p:spPr>
          <a:xfrm>
            <a:off x="6709410" y="1994535"/>
            <a:ext cx="4395470" cy="3649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Theme of the letter</a:t>
            </a:r>
          </a:p>
        </p:txBody>
      </p:sp>
      <p:sp>
        <p:nvSpPr>
          <p:cNvPr id="3" name="Content Placeholder 2"/>
          <p:cNvSpPr>
            <a:spLocks noGrp="1"/>
          </p:cNvSpPr>
          <p:nvPr>
            <p:ph sz="half" idx="1"/>
          </p:nvPr>
        </p:nvSpPr>
        <p:spPr>
          <a:xfrm>
            <a:off x="6189345" y="2009140"/>
            <a:ext cx="5526405" cy="4033520"/>
          </a:xfrm>
        </p:spPr>
        <p:txBody>
          <a:bodyPr/>
          <a:lstStyle/>
          <a:p>
            <a:r>
              <a:rPr lang="en-NZ" altLang="en-US" sz="3600">
                <a:solidFill>
                  <a:schemeClr val="accent6">
                    <a:lumMod val="20000"/>
                    <a:lumOff val="80000"/>
                  </a:schemeClr>
                </a:solidFill>
              </a:rPr>
              <a:t>J</a:t>
            </a:r>
            <a:r>
              <a:rPr lang="en-US" sz="3600">
                <a:solidFill>
                  <a:schemeClr val="accent6">
                    <a:lumMod val="20000"/>
                    <a:lumOff val="80000"/>
                  </a:schemeClr>
                </a:solidFill>
              </a:rPr>
              <a:t>oy</a:t>
            </a:r>
            <a:r>
              <a:rPr lang="en-NZ" altLang="en-US" sz="3600">
                <a:solidFill>
                  <a:schemeClr val="accent6">
                    <a:lumMod val="20000"/>
                    <a:lumOff val="80000"/>
                  </a:schemeClr>
                </a:solidFill>
              </a:rPr>
              <a:t>?</a:t>
            </a:r>
          </a:p>
          <a:p>
            <a:r>
              <a:rPr lang="en-NZ" altLang="en-US" sz="3600">
                <a:solidFill>
                  <a:schemeClr val="accent6">
                    <a:lumMod val="20000"/>
                    <a:lumOff val="80000"/>
                  </a:schemeClr>
                </a:solidFill>
              </a:rPr>
              <a:t>Unity?</a:t>
            </a:r>
          </a:p>
          <a:p>
            <a:r>
              <a:rPr lang="en-NZ" altLang="en-US" sz="3600">
                <a:solidFill>
                  <a:schemeClr val="accent6">
                    <a:lumMod val="20000"/>
                    <a:lumOff val="80000"/>
                  </a:schemeClr>
                </a:solidFill>
              </a:rPr>
              <a:t>Finish what you started!</a:t>
            </a:r>
          </a:p>
        </p:txBody>
      </p:sp>
      <p:pic>
        <p:nvPicPr>
          <p:cNvPr id="4" name="Content Placeholder 3"/>
          <p:cNvPicPr>
            <a:picLocks noGrp="1" noChangeAspect="1"/>
          </p:cNvPicPr>
          <p:nvPr>
            <p:ph sz="half" idx="2"/>
          </p:nvPr>
        </p:nvPicPr>
        <p:blipFill>
          <a:blip r:embed="rId2"/>
          <a:stretch>
            <a:fillRect/>
          </a:stretch>
        </p:blipFill>
        <p:spPr>
          <a:xfrm>
            <a:off x="1385570" y="2009140"/>
            <a:ext cx="4034155" cy="4034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Theme of the letter</a:t>
            </a:r>
          </a:p>
        </p:txBody>
      </p:sp>
      <p:sp>
        <p:nvSpPr>
          <p:cNvPr id="3" name="Content Placeholder 2"/>
          <p:cNvSpPr>
            <a:spLocks noGrp="1"/>
          </p:cNvSpPr>
          <p:nvPr>
            <p:ph idx="1"/>
          </p:nvPr>
        </p:nvSpPr>
        <p:spPr/>
        <p:txBody>
          <a:bodyPr/>
          <a:lstStyle/>
          <a:p>
            <a:r>
              <a:rPr lang="en-NZ" altLang="en-US">
                <a:solidFill>
                  <a:schemeClr val="accent6">
                    <a:lumMod val="20000"/>
                    <a:lumOff val="80000"/>
                  </a:schemeClr>
                </a:solidFill>
              </a:rPr>
              <a:t>... </a:t>
            </a:r>
            <a:r>
              <a:rPr lang="en-US">
                <a:solidFill>
                  <a:schemeClr val="accent6">
                    <a:lumMod val="20000"/>
                    <a:lumOff val="80000"/>
                  </a:schemeClr>
                </a:solidFill>
              </a:rPr>
              <a:t>he who began a good work in you will carry it on to completion until the day of Christ Jesus. </a:t>
            </a:r>
            <a:r>
              <a:rPr lang="en-NZ" altLang="en-US">
                <a:solidFill>
                  <a:schemeClr val="accent6">
                    <a:lumMod val="20000"/>
                    <a:lumOff val="80000"/>
                  </a:schemeClr>
                </a:solidFill>
              </a:rPr>
              <a:t>(</a:t>
            </a:r>
            <a:r>
              <a:rPr lang="en-US">
                <a:solidFill>
                  <a:schemeClr val="accent6">
                    <a:lumMod val="20000"/>
                    <a:lumOff val="80000"/>
                  </a:schemeClr>
                </a:solidFill>
              </a:rPr>
              <a:t>1:6</a:t>
            </a:r>
            <a:r>
              <a:rPr lang="en-NZ" altLang="en-US">
                <a:solidFill>
                  <a:schemeClr val="accent6">
                    <a:lumMod val="20000"/>
                    <a:lumOff val="80000"/>
                  </a:schemeClr>
                </a:solidFill>
              </a:rPr>
              <a:t>)</a:t>
            </a:r>
            <a:endParaRPr lang="en-US">
              <a:solidFill>
                <a:schemeClr val="accent6">
                  <a:lumMod val="20000"/>
                  <a:lumOff val="80000"/>
                </a:schemeClr>
              </a:solidFill>
            </a:endParaRPr>
          </a:p>
          <a:p>
            <a:r>
              <a:rPr lang="en-US">
                <a:solidFill>
                  <a:schemeClr val="accent6">
                    <a:lumMod val="20000"/>
                    <a:lumOff val="80000"/>
                  </a:schemeClr>
                </a:solidFill>
              </a:rPr>
              <a:t>… continue to work out your salvation with fear and trembling </a:t>
            </a:r>
            <a:r>
              <a:rPr lang="en-NZ" altLang="en-US">
                <a:solidFill>
                  <a:schemeClr val="accent6">
                    <a:lumMod val="20000"/>
                    <a:lumOff val="80000"/>
                  </a:schemeClr>
                </a:solidFill>
              </a:rPr>
              <a:t>(</a:t>
            </a:r>
            <a:r>
              <a:rPr lang="en-US">
                <a:solidFill>
                  <a:schemeClr val="accent6">
                    <a:lumMod val="20000"/>
                    <a:lumOff val="80000"/>
                  </a:schemeClr>
                </a:solidFill>
              </a:rPr>
              <a:t>2:12</a:t>
            </a:r>
            <a:r>
              <a:rPr lang="en-NZ" altLang="en-US">
                <a:solidFill>
                  <a:schemeClr val="accent6">
                    <a:lumMod val="20000"/>
                    <a:lumOff val="80000"/>
                  </a:schemeClr>
                </a:solidFill>
              </a:rPr>
              <a:t>)</a:t>
            </a:r>
            <a:endParaRPr lang="en-US">
              <a:solidFill>
                <a:schemeClr val="accent6">
                  <a:lumMod val="20000"/>
                  <a:lumOff val="80000"/>
                </a:schemeClr>
              </a:solidFill>
            </a:endParaRPr>
          </a:p>
          <a:p>
            <a:r>
              <a:rPr lang="en-US">
                <a:solidFill>
                  <a:schemeClr val="accent6">
                    <a:lumMod val="20000"/>
                    <a:lumOff val="80000"/>
                  </a:schemeClr>
                </a:solidFill>
              </a:rPr>
              <a:t>Not that I have already obtained all this, or have already arrived at my goal, but I press on to take hold of that for which Christ Jesus took hold of me. </a:t>
            </a:r>
            <a:r>
              <a:rPr lang="en-NZ" altLang="en-US">
                <a:solidFill>
                  <a:schemeClr val="accent6">
                    <a:lumMod val="20000"/>
                    <a:lumOff val="80000"/>
                  </a:schemeClr>
                </a:solidFill>
              </a:rPr>
              <a:t>(</a:t>
            </a:r>
            <a:r>
              <a:rPr lang="en-US">
                <a:solidFill>
                  <a:schemeClr val="accent6">
                    <a:lumMod val="20000"/>
                    <a:lumOff val="80000"/>
                  </a:schemeClr>
                </a:solidFill>
              </a:rPr>
              <a:t>3:12</a:t>
            </a:r>
            <a:r>
              <a:rPr lang="en-NZ" altLang="en-US">
                <a:solidFill>
                  <a:schemeClr val="accent6">
                    <a:lumMod val="20000"/>
                    <a:lumOff val="80000"/>
                  </a:schemeClr>
                </a:solidFill>
              </a:rPr>
              <a:t>)</a:t>
            </a:r>
            <a:endParaRPr lang="en-US">
              <a:solidFill>
                <a:schemeClr val="accent6">
                  <a:lumMod val="20000"/>
                  <a:lumOff val="80000"/>
                </a:schemeClr>
              </a:solidFill>
            </a:endParaRPr>
          </a:p>
          <a:p>
            <a:r>
              <a:rPr lang="en-NZ" altLang="en-US">
                <a:solidFill>
                  <a:schemeClr val="accent6">
                    <a:lumMod val="20000"/>
                    <a:lumOff val="80000"/>
                  </a:schemeClr>
                </a:solidFill>
              </a:rPr>
              <a:t>... </a:t>
            </a:r>
            <a:r>
              <a:rPr lang="en-US">
                <a:solidFill>
                  <a:schemeClr val="accent6">
                    <a:lumMod val="20000"/>
                    <a:lumOff val="80000"/>
                  </a:schemeClr>
                </a:solidFill>
              </a:rPr>
              <a:t>stand firm in the Lord in this way, dear friends! </a:t>
            </a:r>
            <a:r>
              <a:rPr lang="en-NZ" altLang="en-US">
                <a:solidFill>
                  <a:schemeClr val="accent6">
                    <a:lumMod val="20000"/>
                    <a:lumOff val="80000"/>
                  </a:schemeClr>
                </a:solidFill>
              </a:rPr>
              <a:t>(</a:t>
            </a:r>
            <a:r>
              <a:rPr lang="en-US">
                <a:solidFill>
                  <a:schemeClr val="accent6">
                    <a:lumMod val="20000"/>
                    <a:lumOff val="80000"/>
                  </a:schemeClr>
                </a:solidFill>
              </a:rPr>
              <a:t>4:1</a:t>
            </a:r>
            <a:r>
              <a:rPr lang="en-NZ" altLang="en-US">
                <a:solidFill>
                  <a:schemeClr val="accent6">
                    <a:lumMod val="20000"/>
                    <a:lumOff val="80000"/>
                  </a:schemeClr>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20000"/>
                    <a:lumOff val="80000"/>
                  </a:schemeClr>
                </a:solidFill>
              </a:rPr>
              <a:t>Chapter 1:1-11</a:t>
            </a:r>
          </a:p>
        </p:txBody>
      </p:sp>
      <p:sp>
        <p:nvSpPr>
          <p:cNvPr id="3" name="Content Placeholder 2"/>
          <p:cNvSpPr>
            <a:spLocks noGrp="1"/>
          </p:cNvSpPr>
          <p:nvPr>
            <p:ph idx="1"/>
          </p:nvPr>
        </p:nvSpPr>
        <p:spPr>
          <a:xfrm>
            <a:off x="838200" y="1825625"/>
            <a:ext cx="10515600" cy="4871085"/>
          </a:xfrm>
        </p:spPr>
        <p:txBody>
          <a:bodyPr>
            <a:noAutofit/>
          </a:bodyPr>
          <a:lstStyle/>
          <a:p>
            <a:r>
              <a:rPr lang="en-US">
                <a:solidFill>
                  <a:schemeClr val="accent6">
                    <a:lumMod val="20000"/>
                    <a:lumOff val="80000"/>
                  </a:schemeClr>
                </a:solidFill>
              </a:rPr>
              <a:t>Paul’s prayer</a:t>
            </a:r>
          </a:p>
          <a:p>
            <a:pPr lvl="1"/>
            <a:r>
              <a:rPr lang="en-US" baseline="30000">
                <a:solidFill>
                  <a:schemeClr val="accent6">
                    <a:lumMod val="20000"/>
                    <a:lumOff val="80000"/>
                  </a:schemeClr>
                </a:solidFill>
              </a:rPr>
              <a:t>9 </a:t>
            </a:r>
            <a:r>
              <a:rPr lang="en-US">
                <a:solidFill>
                  <a:schemeClr val="accent6">
                    <a:lumMod val="20000"/>
                    <a:lumOff val="80000"/>
                  </a:schemeClr>
                </a:solidFill>
              </a:rPr>
              <a:t>And this is my prayer: that your love may abound more and more in knowledge and depth of insight, </a:t>
            </a:r>
            <a:r>
              <a:rPr lang="en-US" baseline="30000">
                <a:solidFill>
                  <a:schemeClr val="accent6">
                    <a:lumMod val="20000"/>
                    <a:lumOff val="80000"/>
                  </a:schemeClr>
                </a:solidFill>
              </a:rPr>
              <a:t>10 </a:t>
            </a:r>
            <a:r>
              <a:rPr lang="en-US">
                <a:solidFill>
                  <a:schemeClr val="accent6">
                    <a:lumMod val="20000"/>
                    <a:lumOff val="80000"/>
                  </a:schemeClr>
                </a:solidFill>
              </a:rPr>
              <a:t>so that you may be able to discern what is best and may be pure and blameless for the day of Christ, </a:t>
            </a:r>
            <a:r>
              <a:rPr lang="en-US" baseline="30000">
                <a:solidFill>
                  <a:schemeClr val="accent6">
                    <a:lumMod val="20000"/>
                    <a:lumOff val="80000"/>
                  </a:schemeClr>
                </a:solidFill>
              </a:rPr>
              <a:t>11 </a:t>
            </a:r>
            <a:r>
              <a:rPr lang="en-US">
                <a:solidFill>
                  <a:schemeClr val="accent6">
                    <a:lumMod val="20000"/>
                    <a:lumOff val="80000"/>
                  </a:schemeClr>
                </a:solidFill>
              </a:rPr>
              <a:t>filled with the fruit of righteousness that comes through Jesus Christ – to the glory and praise of God.</a:t>
            </a:r>
          </a:p>
          <a:p>
            <a:r>
              <a:rPr lang="en-US">
                <a:solidFill>
                  <a:schemeClr val="accent6">
                    <a:lumMod val="20000"/>
                    <a:lumOff val="80000"/>
                  </a:schemeClr>
                </a:solidFill>
              </a:rPr>
              <a:t>Love</a:t>
            </a:r>
          </a:p>
          <a:p>
            <a:pPr lvl="1"/>
            <a:r>
              <a:rPr lang="en-US">
                <a:solidFill>
                  <a:schemeClr val="accent6">
                    <a:lumMod val="20000"/>
                    <a:lumOff val="80000"/>
                  </a:schemeClr>
                </a:solidFill>
              </a:rPr>
              <a:t>God showed his love for us in this: while we were still sinners, Christ died for us. </a:t>
            </a:r>
          </a:p>
          <a:p>
            <a:pPr lvl="2" algn="r"/>
            <a:r>
              <a:rPr lang="en-US">
                <a:solidFill>
                  <a:schemeClr val="accent6">
                    <a:lumMod val="20000"/>
                    <a:lumOff val="80000"/>
                  </a:schemeClr>
                </a:solidFill>
              </a:rPr>
              <a:t>Romans 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Abide and Abound</vt:lpstr>
      <vt:lpstr>PowerPoint Presentation</vt:lpstr>
      <vt:lpstr>"Abound" and "Abide"</vt:lpstr>
      <vt:lpstr>ACPC vision for 2016-2018</vt:lpstr>
      <vt:lpstr>Introduction to Philippians</vt:lpstr>
      <vt:lpstr>Paul's place of writing</vt:lpstr>
      <vt:lpstr>Theme of the letter</vt:lpstr>
      <vt:lpstr>Theme of the letter</vt:lpstr>
      <vt:lpstr>Chapter 1:1-11</vt:lpstr>
      <vt:lpstr>Maturity</vt:lpstr>
      <vt:lpstr>PowerPoint Presentation</vt:lpstr>
      <vt:lpstr>Maturity</vt:lpstr>
      <vt:lpstr>So how do we abide and abound? </vt:lpstr>
      <vt:lpstr>Jordan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andrew</dc:creator>
  <cp:lastModifiedBy>Panel</cp:lastModifiedBy>
  <cp:revision>8</cp:revision>
  <dcterms:created xsi:type="dcterms:W3CDTF">2019-01-11T23:12:00Z</dcterms:created>
  <dcterms:modified xsi:type="dcterms:W3CDTF">2019-01-18T21:22:30Z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1033-10.2.0.7617</vt:lpwstr>
  </property>
</Properties>
</file>