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3" r:id="rId7"/>
    <p:sldId id="274" r:id="rId8"/>
    <p:sldId id="263" r:id="rId9"/>
    <p:sldId id="275"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7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0" autoAdjust="0"/>
    <p:restoredTop sz="94660"/>
  </p:normalViewPr>
  <p:slideViewPr>
    <p:cSldViewPr snapToGrid="0">
      <p:cViewPr varScale="1">
        <p:scale>
          <a:sx n="114" d="100"/>
          <a:sy n="114" d="100"/>
        </p:scale>
        <p:origin x="3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C4AB87-FC75-4096-829B-66915949EDB8}" type="datetimeFigureOut">
              <a:rPr lang="en-NZ" smtClean="0"/>
              <a:t>11/10/2020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3476142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C4AB87-FC75-4096-829B-66915949EDB8}" type="datetimeFigureOut">
              <a:rPr lang="en-NZ" smtClean="0"/>
              <a:t>11/10/2020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253585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C4AB87-FC75-4096-829B-66915949EDB8}" type="datetimeFigureOut">
              <a:rPr lang="en-NZ" smtClean="0"/>
              <a:t>11/10/2020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3785067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C4AB87-FC75-4096-829B-66915949EDB8}" type="datetimeFigureOut">
              <a:rPr lang="en-NZ" smtClean="0"/>
              <a:t>11/10/2020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544462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C4AB87-FC75-4096-829B-66915949EDB8}" type="datetimeFigureOut">
              <a:rPr lang="en-NZ" smtClean="0"/>
              <a:t>11/10/2020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2301033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C4AB87-FC75-4096-829B-66915949EDB8}" type="datetimeFigureOut">
              <a:rPr lang="en-NZ" smtClean="0"/>
              <a:t>11/10/2020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29250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C4AB87-FC75-4096-829B-66915949EDB8}" type="datetimeFigureOut">
              <a:rPr lang="en-NZ" smtClean="0"/>
              <a:t>11/10/2020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3802097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C4AB87-FC75-4096-829B-66915949EDB8}" type="datetimeFigureOut">
              <a:rPr lang="en-NZ" smtClean="0"/>
              <a:t>11/10/2020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403503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4AB87-FC75-4096-829B-66915949EDB8}" type="datetimeFigureOut">
              <a:rPr lang="en-NZ" smtClean="0"/>
              <a:t>11/10/2020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168904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C4AB87-FC75-4096-829B-66915949EDB8}" type="datetimeFigureOut">
              <a:rPr lang="en-NZ" smtClean="0"/>
              <a:t>11/10/2020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3841506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C4AB87-FC75-4096-829B-66915949EDB8}" type="datetimeFigureOut">
              <a:rPr lang="en-NZ" smtClean="0"/>
              <a:t>11/10/2020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A1AFCEF-423F-4471-9F11-3DB44270B264}" type="slidenum">
              <a:rPr lang="en-NZ" smtClean="0"/>
              <a:t>‹#›</a:t>
            </a:fld>
            <a:endParaRPr lang="en-NZ"/>
          </a:p>
        </p:txBody>
      </p:sp>
    </p:spTree>
    <p:extLst>
      <p:ext uri="{BB962C8B-B14F-4D97-AF65-F5344CB8AC3E}">
        <p14:creationId xmlns:p14="http://schemas.microsoft.com/office/powerpoint/2010/main" val="2415339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C4AB87-FC75-4096-829B-66915949EDB8}" type="datetimeFigureOut">
              <a:rPr lang="en-NZ" smtClean="0"/>
              <a:t>11/10/2020</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AFCEF-423F-4471-9F11-3DB44270B264}" type="slidenum">
              <a:rPr lang="en-NZ" smtClean="0"/>
              <a:t>‹#›</a:t>
            </a:fld>
            <a:endParaRPr lang="en-NZ"/>
          </a:p>
        </p:txBody>
      </p:sp>
    </p:spTree>
    <p:extLst>
      <p:ext uri="{BB962C8B-B14F-4D97-AF65-F5344CB8AC3E}">
        <p14:creationId xmlns:p14="http://schemas.microsoft.com/office/powerpoint/2010/main" val="18637506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735772"/>
            <a:ext cx="9144000" cy="743803"/>
          </a:xfrm>
        </p:spPr>
        <p:txBody>
          <a:bodyPr>
            <a:normAutofit fontScale="90000"/>
          </a:bodyPr>
          <a:lstStyle/>
          <a:p>
            <a:r>
              <a:rPr lang="en-NZ" dirty="0"/>
              <a:t>That Infamous Rooster</a:t>
            </a:r>
          </a:p>
        </p:txBody>
      </p:sp>
      <p:sp>
        <p:nvSpPr>
          <p:cNvPr id="3" name="Subtitle 2"/>
          <p:cNvSpPr>
            <a:spLocks noGrp="1"/>
          </p:cNvSpPr>
          <p:nvPr>
            <p:ph type="subTitle" idx="1"/>
          </p:nvPr>
        </p:nvSpPr>
        <p:spPr>
          <a:xfrm>
            <a:off x="1524000" y="5568287"/>
            <a:ext cx="9144000" cy="1479668"/>
          </a:xfrm>
        </p:spPr>
        <p:txBody>
          <a:bodyPr/>
          <a:lstStyle/>
          <a:p>
            <a:r>
              <a:rPr lang="en-NZ" dirty="0"/>
              <a:t>Mark 14:27-31, 66-72</a:t>
            </a:r>
          </a:p>
          <a:p>
            <a:endParaRPr lang="en-NZ"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4112" y="891059"/>
            <a:ext cx="5803883" cy="3264684"/>
          </a:xfrm>
          <a:prstGeom prst="rect">
            <a:avLst/>
          </a:prstGeom>
        </p:spPr>
      </p:pic>
    </p:spTree>
    <p:extLst>
      <p:ext uri="{BB962C8B-B14F-4D97-AF65-F5344CB8AC3E}">
        <p14:creationId xmlns:p14="http://schemas.microsoft.com/office/powerpoint/2010/main" val="943064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2. When you know you’ve blown it, that’s the beginning of the way back</a:t>
            </a:r>
          </a:p>
        </p:txBody>
      </p:sp>
      <p:sp>
        <p:nvSpPr>
          <p:cNvPr id="3" name="Content Placeholder 2"/>
          <p:cNvSpPr>
            <a:spLocks noGrp="1"/>
          </p:cNvSpPr>
          <p:nvPr>
            <p:ph idx="1"/>
          </p:nvPr>
        </p:nvSpPr>
        <p:spPr>
          <a:xfrm>
            <a:off x="838200" y="1825625"/>
            <a:ext cx="6270938" cy="4351338"/>
          </a:xfrm>
        </p:spPr>
        <p:txBody>
          <a:bodyPr/>
          <a:lstStyle/>
          <a:p>
            <a:r>
              <a:rPr lang="en-NZ" dirty="0"/>
              <a:t>Peter the rock had hit rock bottom.</a:t>
            </a:r>
          </a:p>
          <a:p>
            <a:r>
              <a:rPr lang="en-NZ" dirty="0"/>
              <a:t>Jesus knew that Peter would fail but he also knew that that wouldn’t be the end of the story:</a:t>
            </a:r>
          </a:p>
          <a:p>
            <a:r>
              <a:rPr lang="en-NZ" i="1" dirty="0"/>
              <a:t>I have prayed for you, Simon, that your faith may not fail. And when you have turned back, strengthen your brothers.’   </a:t>
            </a:r>
          </a:p>
          <a:p>
            <a:pPr lvl="1" algn="r"/>
            <a:r>
              <a:rPr lang="en-NZ" dirty="0"/>
              <a:t>Luke 22:32</a:t>
            </a:r>
          </a:p>
          <a:p>
            <a:r>
              <a:rPr lang="en-NZ" dirty="0"/>
              <a:t>But Jesus still let Peter fail.</a:t>
            </a:r>
          </a:p>
          <a:p>
            <a:endParaRPr lang="en-NZ" dirty="0"/>
          </a:p>
          <a:p>
            <a:endParaRPr lang="en-NZ" dirty="0"/>
          </a:p>
        </p:txBody>
      </p:sp>
      <p:pic>
        <p:nvPicPr>
          <p:cNvPr id="5123" name="Picture 3" descr="Failures – Part IV: 7 Lessons of Failure as a Writer | Failure, Fail  better, Fail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65842" y="2546288"/>
            <a:ext cx="4063788" cy="2133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70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 </a:t>
            </a:r>
            <a:r>
              <a:rPr lang="en-NZ" dirty="0">
                <a:solidFill>
                  <a:srgbClr val="FF9797"/>
                </a:solidFill>
                <a:latin typeface="+mn-lt"/>
                <a:ea typeface="+mn-ea"/>
                <a:cs typeface="+mn-cs"/>
              </a:rPr>
              <a:t>Organisational Life Cycle</a:t>
            </a:r>
          </a:p>
        </p:txBody>
      </p:sp>
      <p:sp>
        <p:nvSpPr>
          <p:cNvPr id="3" name="Content Placeholder 2"/>
          <p:cNvSpPr>
            <a:spLocks noGrp="1"/>
          </p:cNvSpPr>
          <p:nvPr>
            <p:ph idx="1"/>
          </p:nvPr>
        </p:nvSpPr>
        <p:spPr>
          <a:xfrm>
            <a:off x="1491916" y="6063915"/>
            <a:ext cx="9861884" cy="553453"/>
          </a:xfrm>
        </p:spPr>
        <p:txBody>
          <a:bodyPr/>
          <a:lstStyle/>
          <a:p>
            <a:r>
              <a:rPr lang="en-NZ" dirty="0"/>
              <a:t>Where are we at as a church?</a:t>
            </a:r>
          </a:p>
        </p:txBody>
      </p:sp>
      <p:pic>
        <p:nvPicPr>
          <p:cNvPr id="4" name="Picture 3"/>
          <p:cNvPicPr>
            <a:picLocks noChangeAspect="1"/>
          </p:cNvPicPr>
          <p:nvPr/>
        </p:nvPicPr>
        <p:blipFill>
          <a:blip r:embed="rId2"/>
          <a:stretch>
            <a:fillRect/>
          </a:stretch>
        </p:blipFill>
        <p:spPr>
          <a:xfrm>
            <a:off x="1404494" y="1582098"/>
            <a:ext cx="9700143" cy="4308428"/>
          </a:xfrm>
          <a:prstGeom prst="rect">
            <a:avLst/>
          </a:prstGeom>
        </p:spPr>
      </p:pic>
    </p:spTree>
    <p:extLst>
      <p:ext uri="{BB962C8B-B14F-4D97-AF65-F5344CB8AC3E}">
        <p14:creationId xmlns:p14="http://schemas.microsoft.com/office/powerpoint/2010/main" val="27718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Total Losers!</a:t>
            </a:r>
          </a:p>
        </p:txBody>
      </p:sp>
      <p:sp>
        <p:nvSpPr>
          <p:cNvPr id="3" name="Content Placeholder 2"/>
          <p:cNvSpPr>
            <a:spLocks noGrp="1"/>
          </p:cNvSpPr>
          <p:nvPr>
            <p:ph idx="1"/>
          </p:nvPr>
        </p:nvSpPr>
        <p:spPr>
          <a:xfrm>
            <a:off x="838200" y="1825624"/>
            <a:ext cx="10515600" cy="4710403"/>
          </a:xfrm>
        </p:spPr>
        <p:txBody>
          <a:bodyPr>
            <a:normAutofit/>
          </a:bodyPr>
          <a:lstStyle/>
          <a:p>
            <a:r>
              <a:rPr lang="en-NZ" i="1" dirty="0"/>
              <a:t>“Jesus handpicked a group of total losers to be his disciples, and for three years they did nothing but whine, bicker, and squabble, striving pathetically (and futilely) to become winners. Then Jesus died and rose again.  That single event made the difference. After that, the disciples finally understood that the whole human story isn’t about us; it’s about Christ. Once they grasped this, they spread the news with such passion that they were willing to give their lives for him, and for those he came to save. And their witness continues today, two millennia after their deaths.  Such is the transforming power of accepting our </a:t>
            </a:r>
            <a:r>
              <a:rPr lang="en-NZ" i="1" dirty="0" err="1"/>
              <a:t>loserness</a:t>
            </a:r>
            <a:r>
              <a:rPr lang="en-NZ" i="1" dirty="0"/>
              <a:t> and acknowledging God as the true winner, the star of the story, the Lord of all.”</a:t>
            </a:r>
          </a:p>
          <a:p>
            <a:pPr lvl="1" algn="r"/>
            <a:r>
              <a:rPr lang="en-NZ" dirty="0"/>
              <a:t>Losers Like Us: Redefining Discipleship after Epic Failure</a:t>
            </a:r>
          </a:p>
          <a:p>
            <a:endParaRPr lang="en-NZ" dirty="0"/>
          </a:p>
        </p:txBody>
      </p:sp>
    </p:spTree>
    <p:extLst>
      <p:ext uri="{BB962C8B-B14F-4D97-AF65-F5344CB8AC3E}">
        <p14:creationId xmlns:p14="http://schemas.microsoft.com/office/powerpoint/2010/main" val="1128573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3. There is always grace</a:t>
            </a:r>
          </a:p>
        </p:txBody>
      </p:sp>
      <p:sp>
        <p:nvSpPr>
          <p:cNvPr id="3" name="Content Placeholder 2"/>
          <p:cNvSpPr>
            <a:spLocks noGrp="1"/>
          </p:cNvSpPr>
          <p:nvPr>
            <p:ph idx="1"/>
          </p:nvPr>
        </p:nvSpPr>
        <p:spPr>
          <a:xfrm>
            <a:off x="5267458" y="1825624"/>
            <a:ext cx="6086341" cy="4646009"/>
          </a:xfrm>
        </p:spPr>
        <p:txBody>
          <a:bodyPr>
            <a:normAutofit/>
          </a:bodyPr>
          <a:lstStyle/>
          <a:p>
            <a:r>
              <a:rPr lang="en-NZ" i="1" dirty="0"/>
              <a:t>“I never saw those heights and depths in grace, and love, and mercy, as I saw after this temptation: great sins draw out great grace; and where guilt is most terrible and fierce, there the mercy of God in Christ, when showed to the soul, appears most high and mighty.”</a:t>
            </a:r>
          </a:p>
          <a:p>
            <a:pPr lvl="1" algn="r"/>
            <a:r>
              <a:rPr lang="en-NZ" dirty="0"/>
              <a:t>John Bunyan, Pilgrim’s Progress</a:t>
            </a:r>
          </a:p>
          <a:p>
            <a:r>
              <a:rPr lang="en-NZ" dirty="0"/>
              <a:t>That is not the end of Peter’s story.  </a:t>
            </a:r>
          </a:p>
          <a:p>
            <a:endParaRPr lang="en-NZ" dirty="0"/>
          </a:p>
        </p:txBody>
      </p:sp>
      <p:pic>
        <p:nvPicPr>
          <p:cNvPr id="9218" name="Picture 2" descr="The Celestial City by Christopher Glyn on Amazon Music - Amazo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25625"/>
            <a:ext cx="4085778" cy="4085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53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3. There is always grace</a:t>
            </a:r>
          </a:p>
        </p:txBody>
      </p:sp>
      <p:sp>
        <p:nvSpPr>
          <p:cNvPr id="3" name="Content Placeholder 2"/>
          <p:cNvSpPr>
            <a:spLocks noGrp="1"/>
          </p:cNvSpPr>
          <p:nvPr>
            <p:ph idx="1"/>
          </p:nvPr>
        </p:nvSpPr>
        <p:spPr>
          <a:xfrm>
            <a:off x="838200" y="1925053"/>
            <a:ext cx="5562600" cy="4572338"/>
          </a:xfrm>
        </p:spPr>
        <p:txBody>
          <a:bodyPr/>
          <a:lstStyle/>
          <a:p>
            <a:r>
              <a:rPr lang="en-NZ" dirty="0"/>
              <a:t>What does the rooster say?  </a:t>
            </a:r>
          </a:p>
          <a:p>
            <a:pPr lvl="1">
              <a:buFont typeface="Wingdings" panose="05000000000000000000" pitchFamily="2" charset="2"/>
              <a:buChar char="Ø"/>
            </a:pPr>
            <a:r>
              <a:rPr lang="en-NZ" dirty="0"/>
              <a:t>Even when you think there’s so way back – when you’ve blown it on an industrial scale, there is always grace.  </a:t>
            </a:r>
          </a:p>
          <a:p>
            <a:r>
              <a:rPr lang="en-NZ" dirty="0"/>
              <a:t>Grace is not a silver bullet that makes your life perfect.  It is the assurance of God’s acceptance of you as his beloved child no matter what you do.</a:t>
            </a:r>
          </a:p>
          <a:p>
            <a:endParaRPr lang="en-NZ"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9873" y="2442995"/>
            <a:ext cx="4864429" cy="2736241"/>
          </a:xfrm>
          <a:prstGeom prst="rect">
            <a:avLst/>
          </a:prstGeom>
        </p:spPr>
      </p:pic>
    </p:spTree>
    <p:extLst>
      <p:ext uri="{BB962C8B-B14F-4D97-AF65-F5344CB8AC3E}">
        <p14:creationId xmlns:p14="http://schemas.microsoft.com/office/powerpoint/2010/main" val="287558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dirty="0"/>
          </a:p>
        </p:txBody>
      </p:sp>
      <p:pic>
        <p:nvPicPr>
          <p:cNvPr id="6146" name="Picture 2" descr="Ylvis's YouTube hit becomes children's book | Books | The Guardi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1883" y="924560"/>
            <a:ext cx="3473704" cy="4752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310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Jesus predicts Peter’s denial</a:t>
            </a:r>
          </a:p>
        </p:txBody>
      </p:sp>
      <p:sp>
        <p:nvSpPr>
          <p:cNvPr id="3" name="Content Placeholder 2"/>
          <p:cNvSpPr>
            <a:spLocks noGrp="1"/>
          </p:cNvSpPr>
          <p:nvPr>
            <p:ph idx="1"/>
          </p:nvPr>
        </p:nvSpPr>
        <p:spPr>
          <a:xfrm>
            <a:off x="838200" y="1825624"/>
            <a:ext cx="10515600" cy="4652449"/>
          </a:xfrm>
        </p:spPr>
        <p:txBody>
          <a:bodyPr/>
          <a:lstStyle/>
          <a:p>
            <a:pPr marL="0" indent="0">
              <a:buNone/>
            </a:pPr>
            <a:r>
              <a:rPr lang="en-NZ" i="1" baseline="30000" dirty="0"/>
              <a:t>27</a:t>
            </a:r>
            <a:r>
              <a:rPr lang="en-NZ" i="1" dirty="0"/>
              <a:t> ‘You will all fall away,’ Jesus told them, ‘for it is written:</a:t>
            </a:r>
          </a:p>
          <a:p>
            <a:pPr marL="0" indent="0">
              <a:buNone/>
            </a:pPr>
            <a:r>
              <a:rPr lang="en-NZ" i="1" dirty="0"/>
              <a:t>‘“I will strike the shepherd,</a:t>
            </a:r>
            <a:br>
              <a:rPr lang="en-NZ" i="1" dirty="0"/>
            </a:br>
            <a:r>
              <a:rPr lang="en-NZ" i="1" dirty="0"/>
              <a:t>    and the sheep will be scattered.”</a:t>
            </a:r>
          </a:p>
          <a:p>
            <a:pPr marL="0" indent="0">
              <a:buNone/>
            </a:pPr>
            <a:r>
              <a:rPr lang="en-NZ" i="1" baseline="30000" dirty="0"/>
              <a:t>28</a:t>
            </a:r>
            <a:r>
              <a:rPr lang="en-NZ" i="1" dirty="0"/>
              <a:t> But after I have risen, I will go ahead of you into Galilee.’</a:t>
            </a:r>
          </a:p>
          <a:p>
            <a:pPr marL="0" indent="0">
              <a:buNone/>
            </a:pPr>
            <a:r>
              <a:rPr lang="en-NZ" i="1" baseline="30000" dirty="0"/>
              <a:t>29</a:t>
            </a:r>
            <a:r>
              <a:rPr lang="en-NZ" i="1" dirty="0"/>
              <a:t> Peter declared, ‘Even if all fall away, I will not.’</a:t>
            </a:r>
          </a:p>
          <a:p>
            <a:pPr marL="0" indent="0">
              <a:buNone/>
            </a:pPr>
            <a:r>
              <a:rPr lang="en-NZ" i="1" baseline="30000" dirty="0"/>
              <a:t>30</a:t>
            </a:r>
            <a:r>
              <a:rPr lang="en-NZ" i="1" dirty="0"/>
              <a:t> ‘Truly I tell you,’ Jesus answered, ‘today – yes, tonight – before the cock crows twice you yourself will disown me three times.’</a:t>
            </a:r>
          </a:p>
          <a:p>
            <a:pPr marL="0" indent="0">
              <a:buNone/>
            </a:pPr>
            <a:r>
              <a:rPr lang="en-NZ" i="1" baseline="30000" dirty="0"/>
              <a:t>31</a:t>
            </a:r>
            <a:r>
              <a:rPr lang="en-NZ" i="1" dirty="0"/>
              <a:t> But Peter insisted emphatically, ‘Even if I have to die with you, I will never disown you.’ And all the others said the same.</a:t>
            </a:r>
          </a:p>
          <a:p>
            <a:endParaRPr lang="en-NZ" dirty="0"/>
          </a:p>
        </p:txBody>
      </p:sp>
    </p:spTree>
    <p:extLst>
      <p:ext uri="{BB962C8B-B14F-4D97-AF65-F5344CB8AC3E}">
        <p14:creationId xmlns:p14="http://schemas.microsoft.com/office/powerpoint/2010/main" val="1499620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Gethsemane</a:t>
            </a:r>
          </a:p>
        </p:txBody>
      </p:sp>
      <p:sp>
        <p:nvSpPr>
          <p:cNvPr id="3" name="Content Placeholder 2"/>
          <p:cNvSpPr>
            <a:spLocks noGrp="1"/>
          </p:cNvSpPr>
          <p:nvPr>
            <p:ph idx="1"/>
          </p:nvPr>
        </p:nvSpPr>
        <p:spPr/>
        <p:txBody>
          <a:bodyPr/>
          <a:lstStyle/>
          <a:p>
            <a:r>
              <a:rPr lang="en-NZ" i="1" baseline="30000" dirty="0"/>
              <a:t>34</a:t>
            </a:r>
            <a:r>
              <a:rPr lang="en-NZ" i="1" dirty="0"/>
              <a:t> ‘My soul is overwhelmed with sorrow to the point of death …’ </a:t>
            </a:r>
          </a:p>
          <a:p>
            <a:r>
              <a:rPr lang="en-NZ" dirty="0"/>
              <a:t> Judas led a “large crowd” of people to arrest him</a:t>
            </a:r>
          </a:p>
          <a:p>
            <a:endParaRPr lang="en-NZ" dirty="0"/>
          </a:p>
        </p:txBody>
      </p:sp>
      <p:pic>
        <p:nvPicPr>
          <p:cNvPr id="7170" name="Picture 2" descr="Who Was the Angel Sent to Comfort Jesus in Gethsemane? | LDS Liv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094686"/>
            <a:ext cx="6096000" cy="3419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958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Peter’s Denial</a:t>
            </a:r>
          </a:p>
        </p:txBody>
      </p:sp>
      <p:sp>
        <p:nvSpPr>
          <p:cNvPr id="3" name="Content Placeholder 2"/>
          <p:cNvSpPr>
            <a:spLocks noGrp="1"/>
          </p:cNvSpPr>
          <p:nvPr>
            <p:ph idx="1"/>
          </p:nvPr>
        </p:nvSpPr>
        <p:spPr>
          <a:xfrm>
            <a:off x="838200" y="1825624"/>
            <a:ext cx="10515600" cy="4761919"/>
          </a:xfrm>
        </p:spPr>
        <p:txBody>
          <a:bodyPr>
            <a:normAutofit/>
          </a:bodyPr>
          <a:lstStyle/>
          <a:p>
            <a:pPr marL="0" indent="0">
              <a:lnSpc>
                <a:spcPct val="110000"/>
              </a:lnSpc>
              <a:buNone/>
            </a:pPr>
            <a:r>
              <a:rPr lang="en-NZ" sz="3600" i="1" baseline="30000" dirty="0"/>
              <a:t>66</a:t>
            </a:r>
            <a:r>
              <a:rPr lang="en-NZ" i="1" dirty="0"/>
              <a:t> While Peter was below in the courtyard, one of the servant-girls of the high priest came by. </a:t>
            </a:r>
            <a:r>
              <a:rPr lang="en-NZ" sz="3600" i="1" baseline="30000" dirty="0"/>
              <a:t>67</a:t>
            </a:r>
            <a:r>
              <a:rPr lang="en-NZ" i="1" dirty="0"/>
              <a:t> When she saw Peter warming himself, she looked closely at him.</a:t>
            </a:r>
          </a:p>
          <a:p>
            <a:pPr marL="0" indent="0">
              <a:lnSpc>
                <a:spcPct val="110000"/>
              </a:lnSpc>
              <a:buNone/>
            </a:pPr>
            <a:r>
              <a:rPr lang="en-NZ" i="1" dirty="0"/>
              <a:t>‘You also were with that Nazarene, Jesus,’ she said.</a:t>
            </a:r>
          </a:p>
          <a:p>
            <a:pPr marL="0" indent="0">
              <a:lnSpc>
                <a:spcPct val="110000"/>
              </a:lnSpc>
              <a:buNone/>
            </a:pPr>
            <a:r>
              <a:rPr lang="en-NZ" sz="3600" i="1" baseline="30000" dirty="0"/>
              <a:t>68</a:t>
            </a:r>
            <a:r>
              <a:rPr lang="en-NZ" i="1" dirty="0"/>
              <a:t> But he denied it. ‘I don’t know or understand what you’re talking about,’ he said, and went out into the entrance.</a:t>
            </a:r>
          </a:p>
          <a:p>
            <a:pPr marL="0" indent="0">
              <a:lnSpc>
                <a:spcPct val="110000"/>
              </a:lnSpc>
              <a:buNone/>
            </a:pPr>
            <a:r>
              <a:rPr lang="en-NZ" sz="3600" i="1" baseline="30000" dirty="0"/>
              <a:t>69</a:t>
            </a:r>
            <a:r>
              <a:rPr lang="en-NZ" i="1" dirty="0"/>
              <a:t> When the servant-girl saw him there, she said again to those standing round them, ‘This fellow is one of them.’ </a:t>
            </a:r>
            <a:r>
              <a:rPr lang="en-NZ" sz="3600" i="1" baseline="30000" dirty="0"/>
              <a:t>70</a:t>
            </a:r>
            <a:r>
              <a:rPr lang="en-NZ" i="1" dirty="0"/>
              <a:t> Again he denied it.</a:t>
            </a:r>
          </a:p>
          <a:p>
            <a:endParaRPr lang="en-NZ" i="1" dirty="0"/>
          </a:p>
        </p:txBody>
      </p:sp>
    </p:spTree>
    <p:extLst>
      <p:ext uri="{BB962C8B-B14F-4D97-AF65-F5344CB8AC3E}">
        <p14:creationId xmlns:p14="http://schemas.microsoft.com/office/powerpoint/2010/main" val="3708862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Peter’s Denial</a:t>
            </a:r>
          </a:p>
        </p:txBody>
      </p:sp>
      <p:sp>
        <p:nvSpPr>
          <p:cNvPr id="3" name="Content Placeholder 2"/>
          <p:cNvSpPr>
            <a:spLocks noGrp="1"/>
          </p:cNvSpPr>
          <p:nvPr>
            <p:ph idx="1"/>
          </p:nvPr>
        </p:nvSpPr>
        <p:spPr/>
        <p:txBody>
          <a:bodyPr/>
          <a:lstStyle/>
          <a:p>
            <a:pPr marL="0" indent="0">
              <a:lnSpc>
                <a:spcPct val="110000"/>
              </a:lnSpc>
              <a:buNone/>
            </a:pPr>
            <a:r>
              <a:rPr lang="en-NZ" i="1" dirty="0"/>
              <a:t>After a little while, those standing near said to Peter, ‘Surely you are one of them, for you are a Galilean.’</a:t>
            </a:r>
          </a:p>
          <a:p>
            <a:pPr marL="0" indent="0">
              <a:lnSpc>
                <a:spcPct val="110000"/>
              </a:lnSpc>
              <a:buNone/>
            </a:pPr>
            <a:r>
              <a:rPr lang="en-NZ" sz="3600" i="1" baseline="30000" dirty="0"/>
              <a:t>71</a:t>
            </a:r>
            <a:r>
              <a:rPr lang="en-NZ" i="1" dirty="0"/>
              <a:t> He began to call down curses, and he swore to them, ‘I don’t know this man you’re talking about.’</a:t>
            </a:r>
          </a:p>
          <a:p>
            <a:pPr marL="0" indent="0">
              <a:lnSpc>
                <a:spcPct val="110000"/>
              </a:lnSpc>
              <a:buNone/>
            </a:pPr>
            <a:r>
              <a:rPr lang="en-NZ" sz="3600" i="1" baseline="30000" dirty="0"/>
              <a:t>72</a:t>
            </a:r>
            <a:r>
              <a:rPr lang="en-NZ" i="1" dirty="0"/>
              <a:t> Immediately the cock crowed the second time. Then Peter remembered the word Jesus had spoken to him: ‘Before the cock crows twice you will disown me three times.’ And he broke down and wept.</a:t>
            </a:r>
          </a:p>
          <a:p>
            <a:endParaRPr lang="en-NZ" i="1" dirty="0"/>
          </a:p>
        </p:txBody>
      </p:sp>
    </p:spTree>
    <p:extLst>
      <p:ext uri="{BB962C8B-B14F-4D97-AF65-F5344CB8AC3E}">
        <p14:creationId xmlns:p14="http://schemas.microsoft.com/office/powerpoint/2010/main" val="1083334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Peter’s Denial</a:t>
            </a:r>
          </a:p>
        </p:txBody>
      </p:sp>
      <p:sp>
        <p:nvSpPr>
          <p:cNvPr id="3" name="Content Placeholder 2"/>
          <p:cNvSpPr>
            <a:spLocks noGrp="1"/>
          </p:cNvSpPr>
          <p:nvPr>
            <p:ph idx="1"/>
          </p:nvPr>
        </p:nvSpPr>
        <p:spPr>
          <a:xfrm>
            <a:off x="838200" y="1825624"/>
            <a:ext cx="6766774" cy="4939909"/>
          </a:xfrm>
        </p:spPr>
        <p:txBody>
          <a:bodyPr>
            <a:normAutofit/>
          </a:bodyPr>
          <a:lstStyle/>
          <a:p>
            <a:pPr>
              <a:lnSpc>
                <a:spcPct val="110000"/>
              </a:lnSpc>
            </a:pPr>
            <a:r>
              <a:rPr lang="en-NZ" sz="3600" i="1" baseline="30000" dirty="0"/>
              <a:t>69</a:t>
            </a:r>
            <a:r>
              <a:rPr lang="en-NZ" i="1" dirty="0"/>
              <a:t> …‘This fellow is one of them.’ </a:t>
            </a:r>
            <a:r>
              <a:rPr lang="en-NZ" sz="3600" i="1" baseline="30000" dirty="0"/>
              <a:t>70</a:t>
            </a:r>
            <a:r>
              <a:rPr lang="en-NZ" i="1" dirty="0"/>
              <a:t> Again he denied it.</a:t>
            </a:r>
          </a:p>
          <a:p>
            <a:pPr marL="0" indent="0">
              <a:lnSpc>
                <a:spcPct val="110000"/>
              </a:lnSpc>
              <a:buNone/>
            </a:pPr>
            <a:r>
              <a:rPr lang="en-NZ" sz="3600" i="1" baseline="30000" dirty="0"/>
              <a:t>71</a:t>
            </a:r>
            <a:r>
              <a:rPr lang="en-NZ" i="1" dirty="0"/>
              <a:t> He began to call down curses, and he swore to them, ‘I don’t know this man you’re talking about.’</a:t>
            </a:r>
          </a:p>
          <a:p>
            <a:pPr>
              <a:lnSpc>
                <a:spcPct val="110000"/>
              </a:lnSpc>
            </a:pPr>
            <a:r>
              <a:rPr lang="en-NZ" dirty="0"/>
              <a:t>He didn’t need to put himself in such a dangerous position!  </a:t>
            </a:r>
          </a:p>
          <a:p>
            <a:r>
              <a:rPr lang="en-NZ" dirty="0"/>
              <a:t>So Peter felt the threat was real.  He responded out of fear and he failed – big time.</a:t>
            </a:r>
          </a:p>
          <a:p>
            <a:pPr marL="0" indent="0">
              <a:lnSpc>
                <a:spcPct val="110000"/>
              </a:lnSpc>
              <a:buNone/>
            </a:pPr>
            <a:endParaRPr lang="en-NZ" dirty="0"/>
          </a:p>
          <a:p>
            <a:endParaRPr lang="en-NZ" dirty="0"/>
          </a:p>
        </p:txBody>
      </p:sp>
      <p:pic>
        <p:nvPicPr>
          <p:cNvPr id="8194" name="Picture 2" descr="Why Did Peter Deny Jesus Christ?"/>
          <p:cNvPicPr>
            <a:picLocks noChangeAspect="1" noChangeArrowheads="1"/>
          </p:cNvPicPr>
          <p:nvPr/>
        </p:nvPicPr>
        <p:blipFill rotWithShape="1">
          <a:blip r:embed="rId2">
            <a:extLst>
              <a:ext uri="{28A0092B-C50C-407E-A947-70E740481C1C}">
                <a14:useLocalDpi xmlns:a14="http://schemas.microsoft.com/office/drawing/2010/main" val="0"/>
              </a:ext>
            </a:extLst>
          </a:blip>
          <a:srcRect l="14077" r="20868"/>
          <a:stretch/>
        </p:blipFill>
        <p:spPr bwMode="auto">
          <a:xfrm>
            <a:off x="7604974" y="1999781"/>
            <a:ext cx="4154112" cy="3724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54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1. Have a realistic assessment of your ability to withstand temptation</a:t>
            </a:r>
          </a:p>
        </p:txBody>
      </p:sp>
      <p:sp>
        <p:nvSpPr>
          <p:cNvPr id="3" name="Content Placeholder 2"/>
          <p:cNvSpPr>
            <a:spLocks noGrp="1"/>
          </p:cNvSpPr>
          <p:nvPr>
            <p:ph idx="1"/>
          </p:nvPr>
        </p:nvSpPr>
        <p:spPr>
          <a:xfrm>
            <a:off x="6605516" y="1825625"/>
            <a:ext cx="5104263" cy="4351338"/>
          </a:xfrm>
        </p:spPr>
        <p:txBody>
          <a:bodyPr>
            <a:normAutofit/>
          </a:bodyPr>
          <a:lstStyle/>
          <a:p>
            <a:r>
              <a:rPr lang="en-NZ" dirty="0"/>
              <a:t>We too, need to have an accurate assessment of ourselves</a:t>
            </a:r>
          </a:p>
          <a:p>
            <a:r>
              <a:rPr lang="en-NZ" i="1" baseline="30000" dirty="0"/>
              <a:t>24</a:t>
            </a:r>
            <a:r>
              <a:rPr lang="en-NZ" i="1" dirty="0"/>
              <a:t> The sins of some are obvious, reaching the place of judgment ahead of them; the sins of others trail behind them. </a:t>
            </a:r>
          </a:p>
          <a:p>
            <a:pPr lvl="1" algn="r"/>
            <a:r>
              <a:rPr lang="en-NZ" dirty="0"/>
              <a:t>1 Timothy 5:24</a:t>
            </a:r>
          </a:p>
          <a:p>
            <a:r>
              <a:rPr lang="en-NZ" dirty="0"/>
              <a:t>Where are you vulnerable?</a:t>
            </a:r>
          </a:p>
          <a:p>
            <a:endParaRPr lang="en-NZ" dirty="0"/>
          </a:p>
          <a:p>
            <a:endParaRPr lang="en-NZ" dirty="0"/>
          </a:p>
        </p:txBody>
      </p:sp>
      <p:pic>
        <p:nvPicPr>
          <p:cNvPr id="4099" name="Picture 3" descr="Abuse Inquiry Opens Lake Alice Chapter | Newsro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478199"/>
            <a:ext cx="5415445" cy="3046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527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0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9797"/>
                </a:solidFill>
                <a:latin typeface="+mn-lt"/>
                <a:ea typeface="+mn-ea"/>
                <a:cs typeface="+mn-cs"/>
              </a:rPr>
              <a:t>1. Have a realistic assessment of your ability to withstand temptation</a:t>
            </a:r>
          </a:p>
        </p:txBody>
      </p:sp>
      <p:sp>
        <p:nvSpPr>
          <p:cNvPr id="3" name="Content Placeholder 2"/>
          <p:cNvSpPr>
            <a:spLocks noGrp="1"/>
          </p:cNvSpPr>
          <p:nvPr>
            <p:ph idx="1"/>
          </p:nvPr>
        </p:nvSpPr>
        <p:spPr/>
        <p:txBody>
          <a:bodyPr/>
          <a:lstStyle/>
          <a:p>
            <a:r>
              <a:rPr lang="en-NZ" dirty="0"/>
              <a:t>We are all prone to sin</a:t>
            </a:r>
          </a:p>
          <a:p>
            <a:r>
              <a:rPr lang="en-NZ" i="1" dirty="0"/>
              <a:t>“The line separating good and evil passes not through states, nor between classes, nor between political parties either – but right through every human heart…”</a:t>
            </a:r>
          </a:p>
          <a:p>
            <a:pPr lvl="1" algn="r"/>
            <a:r>
              <a:rPr lang="en-NZ" dirty="0" err="1"/>
              <a:t>Aleksandr</a:t>
            </a:r>
            <a:r>
              <a:rPr lang="en-NZ" dirty="0"/>
              <a:t> Solzhenitsyn</a:t>
            </a:r>
          </a:p>
          <a:p>
            <a:r>
              <a:rPr kumimoji="0" lang="en-US" altLang="en-US" b="0" i="1"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“…do not think of yourself more highly than you ought, but rather think of yourself with sober judgment, in accordance with the faith God has distributed to each of you.”</a:t>
            </a:r>
          </a:p>
          <a:p>
            <a:pPr lvl="1" algn="r"/>
            <a:r>
              <a:rPr kumimoji="0" lang="en-US" altLang="en-US" b="0"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Romans 12:3</a:t>
            </a:r>
            <a:endParaRPr kumimoji="0" lang="en-US" altLang="en-US" sz="4000" b="0" i="0" u="none" strike="noStrike" cap="none" normalizeH="0" baseline="0" dirty="0">
              <a:ln>
                <a:noFill/>
              </a:ln>
              <a:solidFill>
                <a:schemeClr val="tx1"/>
              </a:solidFill>
              <a:effectLst/>
              <a:latin typeface="Arial" panose="020B0604020202020204" pitchFamily="34" charset="0"/>
            </a:endParaRPr>
          </a:p>
          <a:p>
            <a:endParaRPr lang="en-NZ" dirty="0"/>
          </a:p>
        </p:txBody>
      </p:sp>
    </p:spTree>
    <p:extLst>
      <p:ext uri="{BB962C8B-B14F-4D97-AF65-F5344CB8AC3E}">
        <p14:creationId xmlns:p14="http://schemas.microsoft.com/office/powerpoint/2010/main" val="169450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110</TotalTime>
  <Words>969</Words>
  <Application>Microsoft Office PowerPoint</Application>
  <PresentationFormat>Widescreen</PresentationFormat>
  <Paragraphs>56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That Infamous Rooster</vt:lpstr>
      <vt:lpstr>PowerPoint Presentation</vt:lpstr>
      <vt:lpstr>Jesus predicts Peter’s denial</vt:lpstr>
      <vt:lpstr>Gethsemane</vt:lpstr>
      <vt:lpstr>Peter’s Denial</vt:lpstr>
      <vt:lpstr>Peter’s Denial</vt:lpstr>
      <vt:lpstr>Peter’s Denial</vt:lpstr>
      <vt:lpstr>1. Have a realistic assessment of your ability to withstand temptation</vt:lpstr>
      <vt:lpstr>1. Have a realistic assessment of your ability to withstand temptation</vt:lpstr>
      <vt:lpstr>2. When you know you’ve blown it, that’s the beginning of the way back</vt:lpstr>
      <vt:lpstr> Organisational Life Cycle</vt:lpstr>
      <vt:lpstr>Total Losers!</vt:lpstr>
      <vt:lpstr>3. There is always grace</vt:lpstr>
      <vt:lpstr>3. There is always grace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Cox</dc:creator>
  <cp:lastModifiedBy>Panel</cp:lastModifiedBy>
  <cp:revision>12</cp:revision>
  <dcterms:created xsi:type="dcterms:W3CDTF">2020-10-09T08:00:04Z</dcterms:created>
  <dcterms:modified xsi:type="dcterms:W3CDTF">2020-10-10T20:22:59Z</dcterms:modified>
</cp:coreProperties>
</file>