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83" r:id="rId1"/>
  </p:sldMasterIdLst>
  <p:notesMasterIdLst>
    <p:notesMasterId r:id="rId29"/>
  </p:notesMasterIdLst>
  <p:handoutMasterIdLst>
    <p:handoutMasterId r:id="rId30"/>
  </p:handoutMasterIdLst>
  <p:sldIdLst>
    <p:sldId id="256" r:id="rId2"/>
    <p:sldId id="302" r:id="rId3"/>
    <p:sldId id="303" r:id="rId4"/>
    <p:sldId id="270" r:id="rId5"/>
    <p:sldId id="273" r:id="rId6"/>
    <p:sldId id="274" r:id="rId7"/>
    <p:sldId id="275" r:id="rId8"/>
    <p:sldId id="276" r:id="rId9"/>
    <p:sldId id="304" r:id="rId10"/>
    <p:sldId id="260" r:id="rId11"/>
    <p:sldId id="261" r:id="rId12"/>
    <p:sldId id="263" r:id="rId13"/>
    <p:sldId id="265" r:id="rId14"/>
    <p:sldId id="267" r:id="rId15"/>
    <p:sldId id="268" r:id="rId16"/>
    <p:sldId id="269" r:id="rId17"/>
    <p:sldId id="299" r:id="rId18"/>
    <p:sldId id="305" r:id="rId19"/>
    <p:sldId id="306" r:id="rId20"/>
    <p:sldId id="301" r:id="rId21"/>
    <p:sldId id="313" r:id="rId22"/>
    <p:sldId id="308" r:id="rId23"/>
    <p:sldId id="300" r:id="rId24"/>
    <p:sldId id="309" r:id="rId25"/>
    <p:sldId id="310" r:id="rId26"/>
    <p:sldId id="311" r:id="rId27"/>
    <p:sldId id="312" r:id="rId28"/>
  </p:sldIdLst>
  <p:sldSz cx="12192000" cy="6858000"/>
  <p:notesSz cx="7104063" cy="102346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E8B"/>
    <a:srgbClr val="DAC2ED"/>
    <a:srgbClr val="97E6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79" autoAdjust="0"/>
    <p:restoredTop sz="64854" autoAdjust="0"/>
  </p:normalViewPr>
  <p:slideViewPr>
    <p:cSldViewPr snapToGrid="0">
      <p:cViewPr varScale="1">
        <p:scale>
          <a:sx n="74" d="100"/>
          <a:sy n="74" d="100"/>
        </p:scale>
        <p:origin x="1932" y="60"/>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67" d="100"/>
          <a:sy n="67" d="100"/>
        </p:scale>
        <p:origin x="2328" y="57"/>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handoutMaster" Target="handoutMasters/handoutMaster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ln w="19050">
              <a:solidFill>
                <a:srgbClr val="0070C0"/>
              </a:solidFill>
            </a:ln>
          </c:spPr>
          <c:dPt>
            <c:idx val="0"/>
            <c:bubble3D val="0"/>
            <c:spPr>
              <a:solidFill>
                <a:srgbClr val="0070C0"/>
              </a:solidFill>
              <a:ln w="19050">
                <a:solidFill>
                  <a:srgbClr val="0070C0"/>
                </a:solidFill>
              </a:ln>
              <a:effectLst/>
            </c:spPr>
            <c:extLst>
              <c:ext xmlns:c16="http://schemas.microsoft.com/office/drawing/2014/chart" uri="{C3380CC4-5D6E-409C-BE32-E72D297353CC}">
                <c16:uniqueId val="{00000001-838A-4A40-8C60-235F4C54D9B7}"/>
              </c:ext>
            </c:extLst>
          </c:dPt>
          <c:dPt>
            <c:idx val="1"/>
            <c:bubble3D val="0"/>
            <c:spPr>
              <a:solidFill>
                <a:schemeClr val="bg2"/>
              </a:solidFill>
              <a:ln w="19050">
                <a:solidFill>
                  <a:schemeClr val="bg1">
                    <a:lumMod val="95000"/>
                  </a:schemeClr>
                </a:solidFill>
              </a:ln>
              <a:effectLst/>
            </c:spPr>
            <c:extLst>
              <c:ext xmlns:c16="http://schemas.microsoft.com/office/drawing/2014/chart" uri="{C3380CC4-5D6E-409C-BE32-E72D297353CC}">
                <c16:uniqueId val="{00000003-838A-4A40-8C60-235F4C54D9B7}"/>
              </c:ext>
            </c:extLst>
          </c:dPt>
          <c:cat>
            <c:strRef>
              <c:f>Sheet1!$A$2:$A$3</c:f>
              <c:strCache>
                <c:ptCount val="2"/>
                <c:pt idx="0">
                  <c:v>1st Qtr</c:v>
                </c:pt>
                <c:pt idx="1">
                  <c:v>2nd Qtr</c:v>
                </c:pt>
              </c:strCache>
            </c:strRef>
          </c:cat>
          <c:val>
            <c:numRef>
              <c:f>Sheet1!$B$2:$B$3</c:f>
              <c:numCache>
                <c:formatCode>General</c:formatCode>
                <c:ptCount val="2"/>
                <c:pt idx="0">
                  <c:v>69</c:v>
                </c:pt>
                <c:pt idx="1">
                  <c:v>31</c:v>
                </c:pt>
              </c:numCache>
            </c:numRef>
          </c:val>
          <c:extLst>
            <c:ext xmlns:c16="http://schemas.microsoft.com/office/drawing/2014/chart" uri="{C3380CC4-5D6E-409C-BE32-E72D297353CC}">
              <c16:uniqueId val="{00000004-838A-4A40-8C60-235F4C54D9B7}"/>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showDLblsOverMax val="0"/>
  </c:chart>
  <c:spPr>
    <a:noFill/>
    <a:ln>
      <a:noFill/>
    </a:ln>
    <a:effectLst/>
  </c:spPr>
  <c:txPr>
    <a:bodyPr/>
    <a:lstStyle/>
    <a:p>
      <a:pPr>
        <a:defRPr lang="en-US"/>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ln w="19050">
              <a:solidFill>
                <a:srgbClr val="0070C0"/>
              </a:solidFill>
            </a:ln>
          </c:spPr>
          <c:dPt>
            <c:idx val="0"/>
            <c:bubble3D val="0"/>
            <c:spPr>
              <a:solidFill>
                <a:srgbClr val="0070C0"/>
              </a:solidFill>
              <a:ln w="19050">
                <a:solidFill>
                  <a:srgbClr val="0070C0"/>
                </a:solidFill>
              </a:ln>
              <a:effectLst/>
            </c:spPr>
            <c:extLst>
              <c:ext xmlns:c16="http://schemas.microsoft.com/office/drawing/2014/chart" uri="{C3380CC4-5D6E-409C-BE32-E72D297353CC}">
                <c16:uniqueId val="{00000001-05E3-4D67-B431-A44E385798A5}"/>
              </c:ext>
            </c:extLst>
          </c:dPt>
          <c:dPt>
            <c:idx val="1"/>
            <c:bubble3D val="0"/>
            <c:spPr>
              <a:solidFill>
                <a:schemeClr val="bg2"/>
              </a:solidFill>
              <a:ln w="19050">
                <a:solidFill>
                  <a:schemeClr val="bg1">
                    <a:lumMod val="95000"/>
                  </a:schemeClr>
                </a:solidFill>
              </a:ln>
              <a:effectLst/>
            </c:spPr>
            <c:extLst>
              <c:ext xmlns:c16="http://schemas.microsoft.com/office/drawing/2014/chart" uri="{C3380CC4-5D6E-409C-BE32-E72D297353CC}">
                <c16:uniqueId val="{00000003-05E3-4D67-B431-A44E385798A5}"/>
              </c:ext>
            </c:extLst>
          </c:dPt>
          <c:cat>
            <c:strRef>
              <c:f>Sheet1!$A$2:$A$3</c:f>
              <c:strCache>
                <c:ptCount val="2"/>
                <c:pt idx="0">
                  <c:v>1st Qtr</c:v>
                </c:pt>
                <c:pt idx="1">
                  <c:v>2nd Qtr</c:v>
                </c:pt>
              </c:strCache>
            </c:strRef>
          </c:cat>
          <c:val>
            <c:numRef>
              <c:f>Sheet1!$B$2:$B$3</c:f>
              <c:numCache>
                <c:formatCode>General</c:formatCode>
                <c:ptCount val="2"/>
                <c:pt idx="0">
                  <c:v>50</c:v>
                </c:pt>
                <c:pt idx="1">
                  <c:v>50</c:v>
                </c:pt>
              </c:numCache>
            </c:numRef>
          </c:val>
          <c:extLst>
            <c:ext xmlns:c16="http://schemas.microsoft.com/office/drawing/2014/chart" uri="{C3380CC4-5D6E-409C-BE32-E72D297353CC}">
              <c16:uniqueId val="{00000004-05E3-4D67-B431-A44E385798A5}"/>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showDLblsOverMax val="0"/>
  </c:chart>
  <c:spPr>
    <a:noFill/>
    <a:ln>
      <a:noFill/>
    </a:ln>
    <a:effectLst/>
  </c:spPr>
  <c:txPr>
    <a:bodyPr/>
    <a:lstStyle/>
    <a:p>
      <a:pPr>
        <a:defRPr lang="en-US"/>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5"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5" kern="1200"/>
  </cs:chartArea>
  <cs:dataLabel>
    <cs:lnRef idx="0"/>
    <cs:fillRef idx="0"/>
    <cs:effectRef idx="0"/>
    <cs:fontRef idx="minor">
      <a:schemeClr val="tx1">
        <a:lumMod val="75000"/>
        <a:lumOff val="25000"/>
      </a:schemeClr>
    </cs:fontRef>
    <cs:defRPr sz="1195"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5"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5"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5"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5"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5"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5"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5"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5" kern="1200"/>
  </cs:chartArea>
  <cs:dataLabel>
    <cs:lnRef idx="0"/>
    <cs:fillRef idx="0"/>
    <cs:effectRef idx="0"/>
    <cs:fontRef idx="minor">
      <a:schemeClr val="tx1">
        <a:lumMod val="75000"/>
        <a:lumOff val="25000"/>
      </a:schemeClr>
    </cs:fontRef>
    <cs:defRPr sz="1195"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5"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5"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5"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5"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5"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5"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8163" cy="512763"/>
          </a:xfrm>
          <a:prstGeom prst="rect">
            <a:avLst/>
          </a:prstGeom>
        </p:spPr>
        <p:txBody>
          <a:bodyPr vert="horz" lIns="91440" tIns="45720" rIns="91440" bIns="45720" rtlCol="0"/>
          <a:lstStyle>
            <a:lvl1pPr algn="l">
              <a:defRPr sz="1200"/>
            </a:lvl1pPr>
          </a:lstStyle>
          <a:p>
            <a:endParaRPr lang="en-NZ"/>
          </a:p>
        </p:txBody>
      </p:sp>
      <p:sp>
        <p:nvSpPr>
          <p:cNvPr id="3" name="Date Placeholder 2"/>
          <p:cNvSpPr>
            <a:spLocks noGrp="1"/>
          </p:cNvSpPr>
          <p:nvPr>
            <p:ph type="dt" sz="quarter" idx="1"/>
          </p:nvPr>
        </p:nvSpPr>
        <p:spPr>
          <a:xfrm>
            <a:off x="4024313" y="0"/>
            <a:ext cx="3078162" cy="512763"/>
          </a:xfrm>
          <a:prstGeom prst="rect">
            <a:avLst/>
          </a:prstGeom>
        </p:spPr>
        <p:txBody>
          <a:bodyPr vert="horz" lIns="91440" tIns="45720" rIns="91440" bIns="45720" rtlCol="0"/>
          <a:lstStyle>
            <a:lvl1pPr algn="r">
              <a:defRPr sz="1200"/>
            </a:lvl1pPr>
          </a:lstStyle>
          <a:p>
            <a:fld id="{F7E52A35-A87E-445A-ACF2-8B731147716D}" type="datetimeFigureOut">
              <a:rPr lang="en-NZ" smtClean="0"/>
              <a:t>9/06/2019</a:t>
            </a:fld>
            <a:endParaRPr lang="en-NZ"/>
          </a:p>
        </p:txBody>
      </p:sp>
      <p:sp>
        <p:nvSpPr>
          <p:cNvPr id="4" name="Footer Placeholder 3"/>
          <p:cNvSpPr>
            <a:spLocks noGrp="1"/>
          </p:cNvSpPr>
          <p:nvPr>
            <p:ph type="ftr" sz="quarter" idx="2"/>
          </p:nvPr>
        </p:nvSpPr>
        <p:spPr>
          <a:xfrm>
            <a:off x="0" y="9721850"/>
            <a:ext cx="3078163" cy="512763"/>
          </a:xfrm>
          <a:prstGeom prst="rect">
            <a:avLst/>
          </a:prstGeom>
        </p:spPr>
        <p:txBody>
          <a:bodyPr vert="horz" lIns="91440" tIns="45720" rIns="91440" bIns="45720" rtlCol="0" anchor="b"/>
          <a:lstStyle>
            <a:lvl1pPr algn="l">
              <a:defRPr sz="1200"/>
            </a:lvl1pPr>
          </a:lstStyle>
          <a:p>
            <a:endParaRPr lang="en-NZ"/>
          </a:p>
        </p:txBody>
      </p:sp>
      <p:sp>
        <p:nvSpPr>
          <p:cNvPr id="5" name="Slide Number Placeholder 4"/>
          <p:cNvSpPr>
            <a:spLocks noGrp="1"/>
          </p:cNvSpPr>
          <p:nvPr>
            <p:ph type="sldNum" sz="quarter" idx="3"/>
          </p:nvPr>
        </p:nvSpPr>
        <p:spPr>
          <a:xfrm>
            <a:off x="4024313" y="9721850"/>
            <a:ext cx="3078162" cy="512763"/>
          </a:xfrm>
          <a:prstGeom prst="rect">
            <a:avLst/>
          </a:prstGeom>
        </p:spPr>
        <p:txBody>
          <a:bodyPr vert="horz" lIns="91440" tIns="45720" rIns="91440" bIns="45720" rtlCol="0" anchor="b"/>
          <a:lstStyle>
            <a:lvl1pPr algn="r">
              <a:defRPr sz="1200"/>
            </a:lvl1pPr>
          </a:lstStyle>
          <a:p>
            <a:fld id="{34C0490E-38CB-4007-9959-2A3A00B34545}" type="slidenum">
              <a:rPr lang="en-NZ" smtClean="0"/>
              <a:t>‹#›</a:t>
            </a:fld>
            <a:endParaRPr lang="en-NZ"/>
          </a:p>
        </p:txBody>
      </p:sp>
    </p:spTree>
    <p:extLst>
      <p:ext uri="{BB962C8B-B14F-4D97-AF65-F5344CB8AC3E}">
        <p14:creationId xmlns:p14="http://schemas.microsoft.com/office/powerpoint/2010/main" val="15530886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8290" cy="513492"/>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4023812" y="0"/>
            <a:ext cx="3078290" cy="513492"/>
          </a:xfrm>
          <a:prstGeom prst="rect">
            <a:avLst/>
          </a:prstGeom>
        </p:spPr>
        <p:txBody>
          <a:bodyPr vert="horz" lIns="91440" tIns="45720" rIns="91440" bIns="45720" rtlCol="0"/>
          <a:lstStyle>
            <a:lvl1pPr algn="r">
              <a:defRPr sz="1200"/>
            </a:lvl1pPr>
          </a:lstStyle>
          <a:p>
            <a:fld id="{3EFD42F7-718C-4B98-AAEC-167E6DDD60A7}" type="datetimeFigureOut">
              <a:rPr lang="en-US" smtClean="0"/>
              <a:t>6/9/2019</a:t>
            </a:fld>
            <a:endParaRPr lang="en-US"/>
          </a:p>
        </p:txBody>
      </p:sp>
      <p:sp>
        <p:nvSpPr>
          <p:cNvPr id="4" name="Slide Image Placeholder 3"/>
          <p:cNvSpPr>
            <a:spLocks noGrp="1" noRot="1" noChangeAspect="1"/>
          </p:cNvSpPr>
          <p:nvPr>
            <p:ph type="sldImg" idx="2"/>
          </p:nvPr>
        </p:nvSpPr>
        <p:spPr>
          <a:xfrm>
            <a:off x="481584" y="1279287"/>
            <a:ext cx="6140577" cy="34540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10375" y="4925254"/>
            <a:ext cx="5682996" cy="4029754"/>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9720804"/>
            <a:ext cx="3078290" cy="513491"/>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4023812" y="9720804"/>
            <a:ext cx="3078290" cy="513491"/>
          </a:xfrm>
          <a:prstGeom prst="rect">
            <a:avLst/>
          </a:prstGeom>
        </p:spPr>
        <p:txBody>
          <a:bodyPr vert="horz" lIns="91440" tIns="45720" rIns="91440" bIns="45720" rtlCol="0" anchor="b"/>
          <a:lstStyle>
            <a:lvl1pPr algn="r">
              <a:defRPr sz="1200"/>
            </a:lvl1pPr>
          </a:lstStyle>
          <a:p>
            <a:fld id="{21B2AA4F-B828-4D7C-AFD3-893933DAFCB4}" type="slidenum">
              <a:rPr lang="en-US" smtClean="0"/>
              <a:t>‹#›</a:t>
            </a:fld>
            <a:endParaRPr lang="en-US"/>
          </a:p>
        </p:txBody>
      </p:sp>
    </p:spTree>
    <p:extLst>
      <p:ext uri="{BB962C8B-B14F-4D97-AF65-F5344CB8AC3E}">
        <p14:creationId xmlns:p14="http://schemas.microsoft.com/office/powerpoint/2010/main" val="996986947"/>
      </p:ext>
    </p:extLst>
  </p:cSld>
  <p:clrMap bg1="lt1" tx1="dk1" bg2="lt2" tx2="dk2" accent1="accent1" accent2="accent2" accent3="accent3" accent4="accent4" accent5="accent5" accent6="accent6" hlink="hlink" folHlink="folHlink"/>
  <p:notesStyle>
    <a:lvl1pPr marL="0" algn="l" defTabSz="914400" rtl="0" eaLnBrk="1" latinLnBrk="0" hangingPunct="1">
      <a:defRPr sz="1400" kern="1200" baseline="0">
        <a:solidFill>
          <a:schemeClr val="tx1"/>
        </a:solidFill>
        <a:latin typeface="+mn-lt"/>
        <a:ea typeface="+mn-ea"/>
        <a:cs typeface="+mn-cs"/>
      </a:defRPr>
    </a:lvl1pPr>
    <a:lvl2pPr marL="457200" algn="l" defTabSz="914400" rtl="0" eaLnBrk="1" latinLnBrk="0" hangingPunct="1">
      <a:defRPr sz="1400" kern="1200" baseline="0">
        <a:solidFill>
          <a:schemeClr val="tx1"/>
        </a:solidFill>
        <a:latin typeface="+mn-lt"/>
        <a:ea typeface="+mn-ea"/>
        <a:cs typeface="+mn-cs"/>
      </a:defRPr>
    </a:lvl2pPr>
    <a:lvl3pPr marL="914400" algn="l" defTabSz="914400" rtl="0" eaLnBrk="1" latinLnBrk="0" hangingPunct="1">
      <a:defRPr sz="1400" kern="1200" baseline="0">
        <a:solidFill>
          <a:schemeClr val="tx1"/>
        </a:solidFill>
        <a:latin typeface="+mn-lt"/>
        <a:ea typeface="+mn-ea"/>
        <a:cs typeface="+mn-cs"/>
      </a:defRPr>
    </a:lvl3pPr>
    <a:lvl4pPr marL="1371600" algn="l" defTabSz="914400" rtl="0" eaLnBrk="1" latinLnBrk="0" hangingPunct="1">
      <a:defRPr sz="1400" kern="1200" baseline="0">
        <a:solidFill>
          <a:schemeClr val="tx1"/>
        </a:solidFill>
        <a:latin typeface="+mn-lt"/>
        <a:ea typeface="+mn-ea"/>
        <a:cs typeface="+mn-cs"/>
      </a:defRPr>
    </a:lvl4pPr>
    <a:lvl5pPr marL="1828800" algn="l" defTabSz="914400" rtl="0" eaLnBrk="1" latinLnBrk="0" hangingPunct="1">
      <a:defRPr sz="1400" kern="1200" baseline="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goodreads.com/author/show/6571447.Hanya_Yanagihara"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domo.com/learn/data-never-sleeps-5?aid=ogsm072517_1&amp;sf100871281=1"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1013" y="1279525"/>
            <a:ext cx="6140450" cy="3454400"/>
          </a:xfrm>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10"/>
          </p:nvPr>
        </p:nvSpPr>
        <p:spPr/>
        <p:txBody>
          <a:bodyPr/>
          <a:lstStyle/>
          <a:p>
            <a:fld id="{21B2AA4F-B828-4D7C-AFD3-893933DAFCB4}" type="slidenum">
              <a:rPr lang="en-US" smtClean="0"/>
              <a:t>1</a:t>
            </a:fld>
            <a:endParaRPr lang="en-US"/>
          </a:p>
        </p:txBody>
      </p:sp>
    </p:spTree>
    <p:extLst>
      <p:ext uri="{BB962C8B-B14F-4D97-AF65-F5344CB8AC3E}">
        <p14:creationId xmlns:p14="http://schemas.microsoft.com/office/powerpoint/2010/main" val="16787503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1013" y="1279525"/>
            <a:ext cx="6140450" cy="3454400"/>
          </a:xfrm>
        </p:spPr>
      </p:sp>
      <p:sp>
        <p:nvSpPr>
          <p:cNvPr id="3" name="Notes Placeholder 2"/>
          <p:cNvSpPr>
            <a:spLocks noGrp="1"/>
          </p:cNvSpPr>
          <p:nvPr>
            <p:ph type="body" idx="1"/>
          </p:nvPr>
        </p:nvSpPr>
        <p:spPr/>
        <p:txBody>
          <a:bodyPr/>
          <a:lstStyle/>
          <a:p>
            <a:r>
              <a:rPr lang="en-NZ" dirty="0"/>
              <a:t>[NZ percentages on the left]</a:t>
            </a:r>
          </a:p>
        </p:txBody>
      </p:sp>
      <p:sp>
        <p:nvSpPr>
          <p:cNvPr id="4" name="Slide Number Placeholder 3"/>
          <p:cNvSpPr>
            <a:spLocks noGrp="1"/>
          </p:cNvSpPr>
          <p:nvPr>
            <p:ph type="sldNum" sz="quarter" idx="10"/>
          </p:nvPr>
        </p:nvSpPr>
        <p:spPr/>
        <p:txBody>
          <a:bodyPr/>
          <a:lstStyle/>
          <a:p>
            <a:fld id="{21B2AA4F-B828-4D7C-AFD3-893933DAFCB4}" type="slidenum">
              <a:rPr lang="en-US" smtClean="0"/>
              <a:t>10</a:t>
            </a:fld>
            <a:endParaRPr lang="en-US"/>
          </a:p>
        </p:txBody>
      </p:sp>
    </p:spTree>
    <p:extLst>
      <p:ext uri="{BB962C8B-B14F-4D97-AF65-F5344CB8AC3E}">
        <p14:creationId xmlns:p14="http://schemas.microsoft.com/office/powerpoint/2010/main" val="11642909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1013" y="1279525"/>
            <a:ext cx="6140450" cy="3454400"/>
          </a:xfrm>
        </p:spPr>
      </p:sp>
      <p:sp>
        <p:nvSpPr>
          <p:cNvPr id="3" name="Notes Placeholder 2"/>
          <p:cNvSpPr>
            <a:spLocks noGrp="1"/>
          </p:cNvSpPr>
          <p:nvPr>
            <p:ph type="body" idx="1"/>
          </p:nvPr>
        </p:nvSpPr>
        <p:spPr/>
        <p:txBody>
          <a:bodyPr/>
          <a:lstStyle/>
          <a:p>
            <a:endParaRPr lang="en-NZ"/>
          </a:p>
        </p:txBody>
      </p:sp>
      <p:sp>
        <p:nvSpPr>
          <p:cNvPr id="4" name="Slide Number Placeholder 3"/>
          <p:cNvSpPr>
            <a:spLocks noGrp="1"/>
          </p:cNvSpPr>
          <p:nvPr>
            <p:ph type="sldNum" sz="quarter" idx="10"/>
          </p:nvPr>
        </p:nvSpPr>
        <p:spPr/>
        <p:txBody>
          <a:bodyPr/>
          <a:lstStyle/>
          <a:p>
            <a:fld id="{21B2AA4F-B828-4D7C-AFD3-893933DAFCB4}" type="slidenum">
              <a:rPr lang="en-US" smtClean="0"/>
              <a:t>11</a:t>
            </a:fld>
            <a:endParaRPr lang="en-US"/>
          </a:p>
        </p:txBody>
      </p:sp>
    </p:spTree>
    <p:extLst>
      <p:ext uri="{BB962C8B-B14F-4D97-AF65-F5344CB8AC3E}">
        <p14:creationId xmlns:p14="http://schemas.microsoft.com/office/powerpoint/2010/main" val="22908001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1013" y="1279525"/>
            <a:ext cx="6140450" cy="3454400"/>
          </a:xfrm>
        </p:spPr>
      </p:sp>
      <p:sp>
        <p:nvSpPr>
          <p:cNvPr id="3" name="Notes Placeholder 2"/>
          <p:cNvSpPr>
            <a:spLocks noGrp="1"/>
          </p:cNvSpPr>
          <p:nvPr>
            <p:ph type="body" idx="1"/>
          </p:nvPr>
        </p:nvSpPr>
        <p:spPr/>
        <p:txBody>
          <a:bodyPr/>
          <a:lstStyle/>
          <a:p>
            <a:endParaRPr lang="en-NZ"/>
          </a:p>
        </p:txBody>
      </p:sp>
      <p:sp>
        <p:nvSpPr>
          <p:cNvPr id="4" name="Slide Number Placeholder 3"/>
          <p:cNvSpPr>
            <a:spLocks noGrp="1"/>
          </p:cNvSpPr>
          <p:nvPr>
            <p:ph type="sldNum" sz="quarter" idx="10"/>
          </p:nvPr>
        </p:nvSpPr>
        <p:spPr/>
        <p:txBody>
          <a:bodyPr/>
          <a:lstStyle/>
          <a:p>
            <a:fld id="{21B2AA4F-B828-4D7C-AFD3-893933DAFCB4}" type="slidenum">
              <a:rPr lang="en-US" smtClean="0"/>
              <a:t>12</a:t>
            </a:fld>
            <a:endParaRPr lang="en-US"/>
          </a:p>
        </p:txBody>
      </p:sp>
    </p:spTree>
    <p:extLst>
      <p:ext uri="{BB962C8B-B14F-4D97-AF65-F5344CB8AC3E}">
        <p14:creationId xmlns:p14="http://schemas.microsoft.com/office/powerpoint/2010/main" val="25490524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1013" y="1279525"/>
            <a:ext cx="6140450" cy="3454400"/>
          </a:xfrm>
        </p:spPr>
      </p:sp>
      <p:sp>
        <p:nvSpPr>
          <p:cNvPr id="3" name="Notes Placeholder 2"/>
          <p:cNvSpPr>
            <a:spLocks noGrp="1"/>
          </p:cNvSpPr>
          <p:nvPr>
            <p:ph type="body" idx="1"/>
          </p:nvPr>
        </p:nvSpPr>
        <p:spPr/>
        <p:txBody>
          <a:bodyPr/>
          <a:lstStyle/>
          <a:p>
            <a:r>
              <a:rPr lang="en-AU" sz="1200" b="1" dirty="0">
                <a:solidFill>
                  <a:schemeClr val="bg1"/>
                </a:solidFill>
                <a:latin typeface="Proxima Nova"/>
              </a:rPr>
              <a:t>Generational differences </a:t>
            </a:r>
            <a:endParaRPr lang="en-AU" sz="1200" dirty="0">
              <a:solidFill>
                <a:schemeClr val="bg1"/>
              </a:solidFill>
              <a:latin typeface="Proxima Nova"/>
            </a:endParaRPr>
          </a:p>
          <a:p>
            <a:r>
              <a:rPr lang="en-AU" sz="1200" dirty="0">
                <a:solidFill>
                  <a:schemeClr val="bg1"/>
                </a:solidFill>
                <a:latin typeface="Proxima Nova"/>
              </a:rPr>
              <a:t>Younger generations are more likely to talk about spirituality and religion, with seven in ten Generation Y (69%) often or occasionally discussing spirituality and religion with friends. Half of Builders (50%), however, never talk about spirituality or religion with friends. </a:t>
            </a:r>
            <a:endParaRPr lang="en-AU" sz="1100" dirty="0">
              <a:solidFill>
                <a:schemeClr val="bg1"/>
              </a:solidFill>
            </a:endParaRPr>
          </a:p>
          <a:p>
            <a:endParaRPr lang="en-AU" dirty="0"/>
          </a:p>
        </p:txBody>
      </p:sp>
      <p:sp>
        <p:nvSpPr>
          <p:cNvPr id="4" name="Slide Number Placeholder 3"/>
          <p:cNvSpPr>
            <a:spLocks noGrp="1"/>
          </p:cNvSpPr>
          <p:nvPr>
            <p:ph type="sldNum" sz="quarter" idx="10"/>
          </p:nvPr>
        </p:nvSpPr>
        <p:spPr/>
        <p:txBody>
          <a:bodyPr/>
          <a:lstStyle/>
          <a:p>
            <a:fld id="{77052311-EC4C-4F03-9D25-8E3093ACEA43}" type="slidenum">
              <a:rPr lang="en-AU" smtClean="0"/>
              <a:t>13</a:t>
            </a:fld>
            <a:endParaRPr lang="en-AU"/>
          </a:p>
        </p:txBody>
      </p:sp>
    </p:spTree>
    <p:extLst>
      <p:ext uri="{BB962C8B-B14F-4D97-AF65-F5344CB8AC3E}">
        <p14:creationId xmlns:p14="http://schemas.microsoft.com/office/powerpoint/2010/main" val="36778432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1013" y="1279525"/>
            <a:ext cx="6140450" cy="3454400"/>
          </a:xfrm>
        </p:spPr>
      </p:sp>
      <p:sp>
        <p:nvSpPr>
          <p:cNvPr id="3" name="Notes Placeholder 2"/>
          <p:cNvSpPr>
            <a:spLocks noGrp="1"/>
          </p:cNvSpPr>
          <p:nvPr>
            <p:ph type="body" idx="1"/>
          </p:nvPr>
        </p:nvSpPr>
        <p:spPr/>
        <p:txBody>
          <a:bodyPr/>
          <a:lstStyle/>
          <a:p>
            <a:endParaRPr lang="en-NZ"/>
          </a:p>
        </p:txBody>
      </p:sp>
      <p:sp>
        <p:nvSpPr>
          <p:cNvPr id="4" name="Slide Number Placeholder 3"/>
          <p:cNvSpPr>
            <a:spLocks noGrp="1"/>
          </p:cNvSpPr>
          <p:nvPr>
            <p:ph type="sldNum" sz="quarter" idx="10"/>
          </p:nvPr>
        </p:nvSpPr>
        <p:spPr/>
        <p:txBody>
          <a:bodyPr/>
          <a:lstStyle/>
          <a:p>
            <a:fld id="{21B2AA4F-B828-4D7C-AFD3-893933DAFCB4}" type="slidenum">
              <a:rPr lang="en-US" smtClean="0"/>
              <a:t>14</a:t>
            </a:fld>
            <a:endParaRPr lang="en-US"/>
          </a:p>
        </p:txBody>
      </p:sp>
    </p:spTree>
    <p:extLst>
      <p:ext uri="{BB962C8B-B14F-4D97-AF65-F5344CB8AC3E}">
        <p14:creationId xmlns:p14="http://schemas.microsoft.com/office/powerpoint/2010/main" val="2350444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1013" y="1279525"/>
            <a:ext cx="6140450" cy="3454400"/>
          </a:xfrm>
        </p:spPr>
      </p:sp>
      <p:sp>
        <p:nvSpPr>
          <p:cNvPr id="3" name="Notes Placeholder 2"/>
          <p:cNvSpPr>
            <a:spLocks noGrp="1"/>
          </p:cNvSpPr>
          <p:nvPr>
            <p:ph type="body" idx="1"/>
          </p:nvPr>
        </p:nvSpPr>
        <p:spPr/>
        <p:txBody>
          <a:bodyPr/>
          <a:lstStyle/>
          <a:p>
            <a:endParaRPr lang="en-NZ"/>
          </a:p>
        </p:txBody>
      </p:sp>
      <p:sp>
        <p:nvSpPr>
          <p:cNvPr id="4" name="Slide Number Placeholder 3"/>
          <p:cNvSpPr>
            <a:spLocks noGrp="1"/>
          </p:cNvSpPr>
          <p:nvPr>
            <p:ph type="sldNum" sz="quarter" idx="10"/>
          </p:nvPr>
        </p:nvSpPr>
        <p:spPr/>
        <p:txBody>
          <a:bodyPr/>
          <a:lstStyle/>
          <a:p>
            <a:fld id="{21B2AA4F-B828-4D7C-AFD3-893933DAFCB4}" type="slidenum">
              <a:rPr lang="en-US" smtClean="0"/>
              <a:t>15</a:t>
            </a:fld>
            <a:endParaRPr lang="en-US"/>
          </a:p>
        </p:txBody>
      </p:sp>
    </p:spTree>
    <p:extLst>
      <p:ext uri="{BB962C8B-B14F-4D97-AF65-F5344CB8AC3E}">
        <p14:creationId xmlns:p14="http://schemas.microsoft.com/office/powerpoint/2010/main" val="413893261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1013" y="1279525"/>
            <a:ext cx="6140450" cy="3454400"/>
          </a:xfrm>
        </p:spPr>
      </p:sp>
      <p:sp>
        <p:nvSpPr>
          <p:cNvPr id="3" name="Notes Placeholder 2"/>
          <p:cNvSpPr>
            <a:spLocks noGrp="1"/>
          </p:cNvSpPr>
          <p:nvPr>
            <p:ph type="body" idx="1"/>
          </p:nvPr>
        </p:nvSpPr>
        <p:spPr/>
        <p:txBody>
          <a:bodyPr/>
          <a:lstStyle/>
          <a:p>
            <a:endParaRPr lang="en-NZ"/>
          </a:p>
        </p:txBody>
      </p:sp>
      <p:sp>
        <p:nvSpPr>
          <p:cNvPr id="4" name="Slide Number Placeholder 3"/>
          <p:cNvSpPr>
            <a:spLocks noGrp="1"/>
          </p:cNvSpPr>
          <p:nvPr>
            <p:ph type="sldNum" sz="quarter" idx="10"/>
          </p:nvPr>
        </p:nvSpPr>
        <p:spPr/>
        <p:txBody>
          <a:bodyPr/>
          <a:lstStyle/>
          <a:p>
            <a:fld id="{21B2AA4F-B828-4D7C-AFD3-893933DAFCB4}" type="slidenum">
              <a:rPr lang="en-US" smtClean="0"/>
              <a:t>16</a:t>
            </a:fld>
            <a:endParaRPr lang="en-US"/>
          </a:p>
        </p:txBody>
      </p:sp>
    </p:spTree>
    <p:extLst>
      <p:ext uri="{BB962C8B-B14F-4D97-AF65-F5344CB8AC3E}">
        <p14:creationId xmlns:p14="http://schemas.microsoft.com/office/powerpoint/2010/main" val="410082692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1013" y="1279525"/>
            <a:ext cx="6140450" cy="3454400"/>
          </a:xfrm>
        </p:spPr>
      </p:sp>
      <p:sp>
        <p:nvSpPr>
          <p:cNvPr id="3" name="Notes Placeholder 2"/>
          <p:cNvSpPr>
            <a:spLocks noGrp="1"/>
          </p:cNvSpPr>
          <p:nvPr>
            <p:ph type="body" idx="1"/>
          </p:nvPr>
        </p:nvSpPr>
        <p:spPr/>
        <p:txBody>
          <a:bodyPr/>
          <a:lstStyle/>
          <a:p>
            <a:endParaRPr lang="en-NZ"/>
          </a:p>
        </p:txBody>
      </p:sp>
      <p:sp>
        <p:nvSpPr>
          <p:cNvPr id="4" name="Slide Number Placeholder 3"/>
          <p:cNvSpPr>
            <a:spLocks noGrp="1"/>
          </p:cNvSpPr>
          <p:nvPr>
            <p:ph type="sldNum" sz="quarter" idx="10"/>
          </p:nvPr>
        </p:nvSpPr>
        <p:spPr/>
        <p:txBody>
          <a:bodyPr/>
          <a:lstStyle/>
          <a:p>
            <a:fld id="{21B2AA4F-B828-4D7C-AFD3-893933DAFCB4}" type="slidenum">
              <a:rPr lang="en-US" smtClean="0"/>
              <a:t>17</a:t>
            </a:fld>
            <a:endParaRPr lang="en-US"/>
          </a:p>
        </p:txBody>
      </p:sp>
    </p:spTree>
    <p:extLst>
      <p:ext uri="{BB962C8B-B14F-4D97-AF65-F5344CB8AC3E}">
        <p14:creationId xmlns:p14="http://schemas.microsoft.com/office/powerpoint/2010/main" val="42476923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1013" y="1279525"/>
            <a:ext cx="6140450" cy="3454400"/>
          </a:xfrm>
        </p:spPr>
      </p:sp>
      <p:sp>
        <p:nvSpPr>
          <p:cNvPr id="3" name="Notes Placeholder 2"/>
          <p:cNvSpPr>
            <a:spLocks noGrp="1"/>
          </p:cNvSpPr>
          <p:nvPr>
            <p:ph type="body" idx="1"/>
          </p:nvPr>
        </p:nvSpPr>
        <p:spPr/>
        <p:txBody>
          <a:bodyPr/>
          <a:lstStyle/>
          <a:p>
            <a:endParaRPr lang="en-NZ"/>
          </a:p>
        </p:txBody>
      </p:sp>
      <p:sp>
        <p:nvSpPr>
          <p:cNvPr id="4" name="Slide Number Placeholder 3"/>
          <p:cNvSpPr>
            <a:spLocks noGrp="1"/>
          </p:cNvSpPr>
          <p:nvPr>
            <p:ph type="sldNum" sz="quarter" idx="10"/>
          </p:nvPr>
        </p:nvSpPr>
        <p:spPr/>
        <p:txBody>
          <a:bodyPr/>
          <a:lstStyle/>
          <a:p>
            <a:fld id="{21B2AA4F-B828-4D7C-AFD3-893933DAFCB4}" type="slidenum">
              <a:rPr lang="en-US" smtClean="0"/>
              <a:t>18</a:t>
            </a:fld>
            <a:endParaRPr lang="en-US"/>
          </a:p>
        </p:txBody>
      </p:sp>
    </p:spTree>
    <p:extLst>
      <p:ext uri="{BB962C8B-B14F-4D97-AF65-F5344CB8AC3E}">
        <p14:creationId xmlns:p14="http://schemas.microsoft.com/office/powerpoint/2010/main" val="107344426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1013" y="1279525"/>
            <a:ext cx="6140450" cy="3454400"/>
          </a:xfrm>
        </p:spPr>
      </p:sp>
      <p:sp>
        <p:nvSpPr>
          <p:cNvPr id="3" name="Notes Placeholder 2"/>
          <p:cNvSpPr>
            <a:spLocks noGrp="1"/>
          </p:cNvSpPr>
          <p:nvPr>
            <p:ph type="body" idx="1"/>
          </p:nvPr>
        </p:nvSpPr>
        <p:spPr/>
        <p:txBody>
          <a:bodyPr/>
          <a:lstStyle/>
          <a:p>
            <a:r>
              <a:rPr lang="en-NZ" sz="1200" kern="1200" dirty="0">
                <a:solidFill>
                  <a:schemeClr val="tx1"/>
                </a:solidFill>
                <a:effectLst/>
                <a:latin typeface="+mn-lt"/>
                <a:ea typeface="+mn-ea"/>
                <a:cs typeface="+mn-cs"/>
              </a:rPr>
              <a:t>And how do we respond to them? </a:t>
            </a:r>
          </a:p>
          <a:p>
            <a:r>
              <a:rPr lang="en-NZ" sz="1200" kern="1200" dirty="0">
                <a:solidFill>
                  <a:schemeClr val="tx1"/>
                </a:solidFill>
                <a:effectLst/>
                <a:latin typeface="+mn-lt"/>
                <a:ea typeface="+mn-ea"/>
                <a:cs typeface="+mn-cs"/>
              </a:rPr>
              <a:t>First off, it won’t be easy. There are a lot of people who don’t seem very interested! There are couple of interesting “blockers” that the survey found: Behaviour and Issues.</a:t>
            </a:r>
          </a:p>
          <a:p>
            <a:r>
              <a:rPr lang="en-NZ" sz="1200" b="1" kern="1200" dirty="0">
                <a:solidFill>
                  <a:schemeClr val="tx1"/>
                </a:solidFill>
                <a:effectLst/>
                <a:latin typeface="+mn-lt"/>
                <a:ea typeface="+mn-ea"/>
                <a:cs typeface="+mn-cs"/>
              </a:rPr>
              <a:t>Issues</a:t>
            </a:r>
          </a:p>
          <a:p>
            <a:r>
              <a:rPr lang="en-NZ" sz="1200" kern="1200" dirty="0">
                <a:solidFill>
                  <a:schemeClr val="tx1"/>
                </a:solidFill>
                <a:effectLst/>
                <a:latin typeface="+mn-lt"/>
                <a:ea typeface="+mn-ea"/>
                <a:cs typeface="+mn-cs"/>
              </a:rPr>
              <a:t>If someone will listen, there are some good response we can make - for example, ”I prefer a scientific and evidence-based approach”</a:t>
            </a:r>
          </a:p>
          <a:p>
            <a:pPr marL="171450" lvl="0" indent="-171450">
              <a:buFont typeface="Arial" panose="020B0604020202020204" pitchFamily="34" charset="0"/>
              <a:buChar char="•"/>
            </a:pPr>
            <a:r>
              <a:rPr lang="en-NZ" sz="1200" kern="1200" dirty="0">
                <a:solidFill>
                  <a:schemeClr val="tx1"/>
                </a:solidFill>
                <a:effectLst/>
                <a:latin typeface="+mn-lt"/>
                <a:ea typeface="+mn-ea"/>
                <a:cs typeface="+mn-cs"/>
              </a:rPr>
              <a:t>They are not in opposition to one another</a:t>
            </a:r>
          </a:p>
          <a:p>
            <a:pPr marL="171450" lvl="0" indent="-171450">
              <a:buFont typeface="Arial" panose="020B0604020202020204" pitchFamily="34" charset="0"/>
              <a:buChar char="•"/>
            </a:pPr>
            <a:r>
              <a:rPr lang="en-NZ" sz="1200" kern="1200" dirty="0">
                <a:solidFill>
                  <a:schemeClr val="tx1"/>
                </a:solidFill>
                <a:effectLst/>
                <a:latin typeface="+mn-lt"/>
                <a:ea typeface="+mn-ea"/>
                <a:cs typeface="+mn-cs"/>
              </a:rPr>
              <a:t>Not evolution vs faith but scientism or naturalism vs faith</a:t>
            </a:r>
          </a:p>
          <a:p>
            <a:pPr marL="171450" lvl="0" indent="-171450">
              <a:buFont typeface="Arial" panose="020B0604020202020204" pitchFamily="34" charset="0"/>
              <a:buChar char="•"/>
            </a:pPr>
            <a:r>
              <a:rPr lang="en-NZ" sz="1200" kern="1200" dirty="0">
                <a:solidFill>
                  <a:schemeClr val="tx1"/>
                </a:solidFill>
                <a:effectLst/>
                <a:latin typeface="+mn-lt"/>
                <a:ea typeface="+mn-ea"/>
                <a:cs typeface="+mn-cs"/>
              </a:rPr>
              <a:t>Christianity is falsifiable - “show me the body!”</a:t>
            </a:r>
          </a:p>
          <a:p>
            <a:pPr marL="171450" lvl="0" indent="-171450">
              <a:buFont typeface="Arial" panose="020B0604020202020204" pitchFamily="34" charset="0"/>
              <a:buChar char="•"/>
            </a:pPr>
            <a:r>
              <a:rPr lang="en-NZ" sz="1200" kern="1200" dirty="0">
                <a:solidFill>
                  <a:schemeClr val="tx1"/>
                </a:solidFill>
                <a:effectLst/>
                <a:latin typeface="+mn-lt"/>
                <a:ea typeface="+mn-ea"/>
                <a:cs typeface="+mn-cs"/>
              </a:rPr>
              <a:t>Faith is not unique to Christianity - scientists weigh up the evidence and postulate a theory - but that theory is not fact - it’s more like faith based on evidence. Just like Christianity!</a:t>
            </a:r>
          </a:p>
          <a:p>
            <a:r>
              <a:rPr lang="en-NZ" sz="1200" b="1" kern="1200" dirty="0">
                <a:solidFill>
                  <a:schemeClr val="tx1"/>
                </a:solidFill>
                <a:effectLst/>
                <a:latin typeface="+mn-lt"/>
                <a:ea typeface="+mn-ea"/>
                <a:cs typeface="+mn-cs"/>
              </a:rPr>
              <a:t>Behaviour</a:t>
            </a:r>
          </a:p>
          <a:p>
            <a:r>
              <a:rPr lang="en-NZ" sz="1200" kern="1200" dirty="0">
                <a:solidFill>
                  <a:schemeClr val="tx1"/>
                </a:solidFill>
                <a:effectLst/>
                <a:latin typeface="+mn-lt"/>
                <a:ea typeface="+mn-ea"/>
                <a:cs typeface="+mn-cs"/>
              </a:rPr>
              <a:t>This one is harder, especially if people have really bad experiences.</a:t>
            </a:r>
          </a:p>
          <a:p>
            <a:r>
              <a:rPr lang="en-NZ" sz="1200" kern="1200" dirty="0">
                <a:solidFill>
                  <a:schemeClr val="tx1"/>
                </a:solidFill>
                <a:effectLst/>
                <a:latin typeface="+mn-lt"/>
                <a:ea typeface="+mn-ea"/>
                <a:cs typeface="+mn-cs"/>
              </a:rPr>
              <a:t>“This Little Life” by </a:t>
            </a:r>
            <a:r>
              <a:rPr lang="en-NZ" sz="1200" kern="1200" dirty="0" err="1">
                <a:solidFill>
                  <a:schemeClr val="tx1"/>
                </a:solidFill>
                <a:effectLst/>
                <a:latin typeface="+mn-lt"/>
                <a:ea typeface="+mn-ea"/>
                <a:cs typeface="+mn-cs"/>
                <a:hlinkClick r:id="rId3"/>
              </a:rPr>
              <a:t>Hanya</a:t>
            </a:r>
            <a:r>
              <a:rPr lang="en-NZ" sz="1200" kern="1200" dirty="0">
                <a:solidFill>
                  <a:schemeClr val="tx1"/>
                </a:solidFill>
                <a:effectLst/>
                <a:latin typeface="+mn-lt"/>
                <a:ea typeface="+mn-ea"/>
                <a:cs typeface="+mn-cs"/>
                <a:hlinkClick r:id="rId3"/>
              </a:rPr>
              <a:t> </a:t>
            </a:r>
            <a:r>
              <a:rPr lang="en-NZ" sz="1200" kern="1200" dirty="0" err="1">
                <a:solidFill>
                  <a:schemeClr val="tx1"/>
                </a:solidFill>
                <a:effectLst/>
                <a:latin typeface="+mn-lt"/>
                <a:ea typeface="+mn-ea"/>
                <a:cs typeface="+mn-cs"/>
                <a:hlinkClick r:id="rId3"/>
              </a:rPr>
              <a:t>Yanagihara</a:t>
            </a:r>
            <a:r>
              <a:rPr lang="en-NZ" sz="1200" kern="1200" dirty="0">
                <a:solidFill>
                  <a:schemeClr val="tx1"/>
                </a:solidFill>
                <a:effectLst/>
                <a:latin typeface="+mn-lt"/>
                <a:ea typeface="+mn-ea"/>
                <a:cs typeface="+mn-cs"/>
              </a:rPr>
              <a:t> - Jude’s abuse at the hands of an ex-Catholic priest and subjected him to years of degrading acts in captivity by him and a long line of willing abusers. What would I say to Jude?</a:t>
            </a:r>
          </a:p>
          <a:p>
            <a:r>
              <a:rPr lang="en-NZ" sz="1200" kern="1200" dirty="0">
                <a:solidFill>
                  <a:schemeClr val="tx1"/>
                </a:solidFill>
                <a:effectLst/>
                <a:latin typeface="+mn-lt"/>
                <a:ea typeface="+mn-ea"/>
                <a:cs typeface="+mn-cs"/>
              </a:rPr>
              <a:t>If I got to know him somehow, I would simply </a:t>
            </a:r>
            <a:r>
              <a:rPr lang="en-NZ" sz="1200" b="1" kern="1200" dirty="0">
                <a:solidFill>
                  <a:schemeClr val="tx1"/>
                </a:solidFill>
                <a:effectLst/>
                <a:latin typeface="+mn-lt"/>
                <a:ea typeface="+mn-ea"/>
                <a:cs typeface="+mn-cs"/>
              </a:rPr>
              <a:t>“love on him”</a:t>
            </a:r>
            <a:r>
              <a:rPr lang="en-NZ" sz="1200" kern="1200" dirty="0">
                <a:solidFill>
                  <a:schemeClr val="tx1"/>
                </a:solidFill>
                <a:effectLst/>
                <a:latin typeface="+mn-lt"/>
                <a:ea typeface="+mn-ea"/>
                <a:cs typeface="+mn-cs"/>
              </a:rPr>
              <a:t>, as the Americans like to say. Hospitality, acts of generosity and genuine friendship - these are strategies that can heal. </a:t>
            </a:r>
          </a:p>
          <a:p>
            <a:pPr marL="0" marR="0" lvl="0" indent="0" algn="l" defTabSz="914400" rtl="0" eaLnBrk="1" fontAlgn="auto" latinLnBrk="0" hangingPunct="1">
              <a:lnSpc>
                <a:spcPct val="100000"/>
              </a:lnSpc>
              <a:spcBef>
                <a:spcPts val="0"/>
              </a:spcBef>
              <a:spcAft>
                <a:spcPts val="0"/>
              </a:spcAft>
              <a:buClrTx/>
              <a:buSzTx/>
              <a:buFontTx/>
              <a:buNone/>
              <a:tabLst/>
              <a:defRPr/>
            </a:pPr>
            <a:r>
              <a:rPr lang="en-NZ" sz="1200" b="1" u="sng" kern="1200" dirty="0">
                <a:solidFill>
                  <a:schemeClr val="tx1"/>
                </a:solidFill>
                <a:effectLst/>
                <a:latin typeface="+mn-lt"/>
                <a:ea typeface="+mn-ea"/>
                <a:cs typeface="+mn-cs"/>
              </a:rPr>
              <a:t>Be</a:t>
            </a:r>
            <a:r>
              <a:rPr lang="en-NZ" sz="1200" b="1" kern="1200" dirty="0">
                <a:solidFill>
                  <a:schemeClr val="tx1"/>
                </a:solidFill>
                <a:effectLst/>
                <a:latin typeface="+mn-lt"/>
                <a:ea typeface="+mn-ea"/>
                <a:cs typeface="+mn-cs"/>
              </a:rPr>
              <a:t> the church </a:t>
            </a:r>
            <a:r>
              <a:rPr lang="en-NZ" sz="1400" b="1" kern="1200" baseline="0" dirty="0">
                <a:solidFill>
                  <a:schemeClr val="tx1"/>
                </a:solidFill>
                <a:effectLst/>
                <a:latin typeface="+mn-lt"/>
                <a:ea typeface="+mn-ea"/>
                <a:cs typeface="+mn-cs"/>
              </a:rPr>
              <a:t>[verse/quote]</a:t>
            </a:r>
            <a:endParaRPr lang="en-NZ" sz="1200" dirty="0">
              <a:effectLst/>
            </a:endParaRPr>
          </a:p>
          <a:p>
            <a:r>
              <a:rPr lang="en-NZ" sz="1200" kern="1200" dirty="0">
                <a:solidFill>
                  <a:schemeClr val="tx1"/>
                </a:solidFill>
                <a:effectLst/>
                <a:latin typeface="+mn-lt"/>
                <a:ea typeface="+mn-ea"/>
                <a:cs typeface="+mn-cs"/>
              </a:rPr>
              <a:t>. (Does that sound familiar?)</a:t>
            </a:r>
          </a:p>
          <a:p>
            <a:r>
              <a:rPr lang="en-NZ" sz="1200" kern="1200" dirty="0" err="1">
                <a:solidFill>
                  <a:schemeClr val="tx1"/>
                </a:solidFill>
                <a:effectLst/>
                <a:latin typeface="+mn-lt"/>
                <a:ea typeface="+mn-ea"/>
                <a:cs typeface="+mn-cs"/>
              </a:rPr>
              <a:t>Eg</a:t>
            </a:r>
            <a:r>
              <a:rPr lang="en-NZ" sz="1200" kern="1200" dirty="0">
                <a:solidFill>
                  <a:schemeClr val="tx1"/>
                </a:solidFill>
                <a:effectLst/>
                <a:latin typeface="+mn-lt"/>
                <a:ea typeface="+mn-ea"/>
                <a:cs typeface="+mn-cs"/>
              </a:rPr>
              <a:t>: The guys who cane to my commissioning - really enjoyed it… our church has a lot to offer!</a:t>
            </a:r>
          </a:p>
          <a:p>
            <a:endParaRPr lang="en-NZ" dirty="0"/>
          </a:p>
        </p:txBody>
      </p:sp>
      <p:sp>
        <p:nvSpPr>
          <p:cNvPr id="4" name="Slide Number Placeholder 3"/>
          <p:cNvSpPr>
            <a:spLocks noGrp="1"/>
          </p:cNvSpPr>
          <p:nvPr>
            <p:ph type="sldNum" sz="quarter" idx="10"/>
          </p:nvPr>
        </p:nvSpPr>
        <p:spPr/>
        <p:txBody>
          <a:bodyPr/>
          <a:lstStyle/>
          <a:p>
            <a:fld id="{21B2AA4F-B828-4D7C-AFD3-893933DAFCB4}" type="slidenum">
              <a:rPr lang="en-US" smtClean="0"/>
              <a:t>19</a:t>
            </a:fld>
            <a:endParaRPr lang="en-US"/>
          </a:p>
        </p:txBody>
      </p:sp>
    </p:spTree>
    <p:extLst>
      <p:ext uri="{BB962C8B-B14F-4D97-AF65-F5344CB8AC3E}">
        <p14:creationId xmlns:p14="http://schemas.microsoft.com/office/powerpoint/2010/main" val="41112381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1013" y="1279525"/>
            <a:ext cx="6140450" cy="3454400"/>
          </a:xfrm>
        </p:spPr>
      </p:sp>
      <p:sp>
        <p:nvSpPr>
          <p:cNvPr id="3" name="Notes Placeholder 2"/>
          <p:cNvSpPr>
            <a:spLocks noGrp="1"/>
          </p:cNvSpPr>
          <p:nvPr>
            <p:ph type="body" idx="1"/>
          </p:nvPr>
        </p:nvSpPr>
        <p:spPr/>
        <p:txBody>
          <a:bodyPr/>
          <a:lstStyle/>
          <a:p>
            <a:r>
              <a:rPr lang="en-NZ" sz="1200" kern="1200" dirty="0">
                <a:solidFill>
                  <a:schemeClr val="tx1"/>
                </a:solidFill>
                <a:effectLst/>
                <a:latin typeface="+mn-lt"/>
                <a:ea typeface="+mn-ea"/>
                <a:cs typeface="+mn-cs"/>
              </a:rPr>
              <a:t>What is the one commodity we are never short of in today’s world?</a:t>
            </a:r>
          </a:p>
          <a:p>
            <a:r>
              <a:rPr lang="en-NZ" sz="1200" kern="1200" dirty="0">
                <a:solidFill>
                  <a:schemeClr val="tx1"/>
                </a:solidFill>
                <a:effectLst/>
                <a:latin typeface="+mn-lt"/>
                <a:ea typeface="+mn-ea"/>
                <a:cs typeface="+mn-cs"/>
              </a:rPr>
              <a:t>Information!</a:t>
            </a:r>
          </a:p>
          <a:p>
            <a:r>
              <a:rPr lang="en-NZ" sz="1200" kern="1200" dirty="0">
                <a:solidFill>
                  <a:schemeClr val="tx1"/>
                </a:solidFill>
                <a:effectLst/>
                <a:latin typeface="+mn-lt"/>
                <a:ea typeface="+mn-ea"/>
                <a:cs typeface="+mn-cs"/>
              </a:rPr>
              <a:t>The amount of data we produce every day:</a:t>
            </a:r>
            <a:r>
              <a:rPr lang="en-NZ" sz="1200" kern="1200" dirty="0">
                <a:solidFill>
                  <a:schemeClr val="tx1"/>
                </a:solidFill>
                <a:effectLst/>
                <a:latin typeface="+mn-lt"/>
                <a:ea typeface="+mn-ea"/>
                <a:cs typeface="+mn-cs"/>
                <a:hlinkClick r:id="rId3"/>
              </a:rPr>
              <a:t> 2.5 quintillion bytes of data</a:t>
            </a:r>
            <a:r>
              <a:rPr lang="en-NZ" sz="1200" kern="1200" dirty="0">
                <a:solidFill>
                  <a:schemeClr val="tx1"/>
                </a:solidFill>
                <a:effectLst/>
                <a:latin typeface="+mn-lt"/>
                <a:ea typeface="+mn-ea"/>
                <a:cs typeface="+mn-cs"/>
              </a:rPr>
              <a:t> created each day (that’s 2.5 with 14 zeroes). But’s that pace is only accelerating. Over the last two years alone 90 percent of the data in the world was generated.</a:t>
            </a:r>
          </a:p>
          <a:p>
            <a:r>
              <a:rPr lang="en-NZ" sz="1200" kern="1200" dirty="0">
                <a:solidFill>
                  <a:schemeClr val="tx1"/>
                </a:solidFill>
                <a:effectLst/>
                <a:latin typeface="+mn-lt"/>
                <a:ea typeface="+mn-ea"/>
                <a:cs typeface="+mn-cs"/>
              </a:rPr>
              <a:t>Now how much of that is useful? This is what I had for dinner. Here’s the latest cat video …</a:t>
            </a:r>
          </a:p>
          <a:p>
            <a:r>
              <a:rPr lang="en-NZ" sz="1200" kern="1200" dirty="0">
                <a:solidFill>
                  <a:schemeClr val="tx1"/>
                </a:solidFill>
                <a:effectLst/>
                <a:latin typeface="+mn-lt"/>
                <a:ea typeface="+mn-ea"/>
                <a:cs typeface="+mn-cs"/>
              </a:rPr>
              <a:t>Lots of noise / “babble” today: Facebook and Twitter, Instagram and Snapchat, podcasts and talk shows, blogs and apps - and everything at our finger tips, information overload!</a:t>
            </a:r>
          </a:p>
          <a:p>
            <a:r>
              <a:rPr lang="en-NZ" sz="1200" kern="1200" dirty="0">
                <a:solidFill>
                  <a:schemeClr val="tx1"/>
                </a:solidFill>
                <a:effectLst/>
                <a:latin typeface="+mn-lt"/>
                <a:ea typeface="+mn-ea"/>
                <a:cs typeface="+mn-cs"/>
              </a:rPr>
              <a:t>You know that they say … “When all is said and done …. there’s a lot more said that done.”</a:t>
            </a:r>
          </a:p>
          <a:p>
            <a:r>
              <a:rPr lang="en-NZ" sz="1200" kern="1200" dirty="0">
                <a:solidFill>
                  <a:schemeClr val="tx1"/>
                </a:solidFill>
                <a:effectLst/>
                <a:latin typeface="+mn-lt"/>
                <a:ea typeface="+mn-ea"/>
                <a:cs typeface="+mn-cs"/>
              </a:rPr>
              <a:t>What we need is something to help us make sense of this blast of babble - something that will curate the content that would otherwise overwhelm us. The Bible calls this WISDOM. </a:t>
            </a:r>
          </a:p>
          <a:p>
            <a:endParaRPr lang="en-NZ" dirty="0"/>
          </a:p>
        </p:txBody>
      </p:sp>
      <p:sp>
        <p:nvSpPr>
          <p:cNvPr id="4" name="Slide Number Placeholder 3"/>
          <p:cNvSpPr>
            <a:spLocks noGrp="1"/>
          </p:cNvSpPr>
          <p:nvPr>
            <p:ph type="sldNum" sz="quarter" idx="10"/>
          </p:nvPr>
        </p:nvSpPr>
        <p:spPr/>
        <p:txBody>
          <a:bodyPr/>
          <a:lstStyle/>
          <a:p>
            <a:fld id="{21B2AA4F-B828-4D7C-AFD3-893933DAFCB4}" type="slidenum">
              <a:rPr lang="en-US" smtClean="0"/>
              <a:t>2</a:t>
            </a:fld>
            <a:endParaRPr lang="en-US"/>
          </a:p>
        </p:txBody>
      </p:sp>
    </p:spTree>
    <p:extLst>
      <p:ext uri="{BB962C8B-B14F-4D97-AF65-F5344CB8AC3E}">
        <p14:creationId xmlns:p14="http://schemas.microsoft.com/office/powerpoint/2010/main" val="199083588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1013" y="1279525"/>
            <a:ext cx="6140450" cy="34544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Z" sz="1200" kern="1200" dirty="0">
                <a:solidFill>
                  <a:schemeClr val="tx1"/>
                </a:solidFill>
                <a:effectLst/>
                <a:latin typeface="+mn-lt"/>
                <a:ea typeface="+mn-ea"/>
                <a:cs typeface="+mn-cs"/>
              </a:rPr>
              <a:t>[Diagram of what I’d emphasise - actually it’s much more nuanced than this!]</a:t>
            </a:r>
          </a:p>
          <a:p>
            <a:endParaRPr lang="en-NZ" dirty="0"/>
          </a:p>
        </p:txBody>
      </p:sp>
      <p:sp>
        <p:nvSpPr>
          <p:cNvPr id="4" name="Slide Number Placeholder 3"/>
          <p:cNvSpPr>
            <a:spLocks noGrp="1"/>
          </p:cNvSpPr>
          <p:nvPr>
            <p:ph type="sldNum" sz="quarter" idx="10"/>
          </p:nvPr>
        </p:nvSpPr>
        <p:spPr/>
        <p:txBody>
          <a:bodyPr/>
          <a:lstStyle/>
          <a:p>
            <a:fld id="{21B2AA4F-B828-4D7C-AFD3-893933DAFCB4}" type="slidenum">
              <a:rPr lang="en-US" smtClean="0"/>
              <a:t>20</a:t>
            </a:fld>
            <a:endParaRPr lang="en-US"/>
          </a:p>
        </p:txBody>
      </p:sp>
    </p:spTree>
    <p:extLst>
      <p:ext uri="{BB962C8B-B14F-4D97-AF65-F5344CB8AC3E}">
        <p14:creationId xmlns:p14="http://schemas.microsoft.com/office/powerpoint/2010/main" val="343157521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1013" y="1279525"/>
            <a:ext cx="6140450" cy="34544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Z" sz="1200" kern="1200" dirty="0">
                <a:solidFill>
                  <a:schemeClr val="tx1"/>
                </a:solidFill>
                <a:effectLst/>
                <a:latin typeface="+mn-lt"/>
                <a:ea typeface="+mn-ea"/>
                <a:cs typeface="+mn-cs"/>
              </a:rPr>
              <a:t>Some people seem </a:t>
            </a:r>
            <a:r>
              <a:rPr lang="en-NZ" sz="1200" b="0" i="0" kern="1200" dirty="0">
                <a:solidFill>
                  <a:schemeClr val="tx1"/>
                </a:solidFill>
                <a:effectLst/>
                <a:latin typeface="+mn-lt"/>
                <a:ea typeface="+mn-ea"/>
                <a:cs typeface="+mn-cs"/>
              </a:rPr>
              <a:t>totally</a:t>
            </a:r>
            <a:r>
              <a:rPr lang="en-NZ" sz="1200" kern="1200" dirty="0">
                <a:solidFill>
                  <a:schemeClr val="tx1"/>
                </a:solidFill>
                <a:effectLst/>
                <a:latin typeface="+mn-lt"/>
                <a:ea typeface="+mn-ea"/>
                <a:cs typeface="+mn-cs"/>
              </a:rPr>
              <a:t> closed- Richard Dawkins: “Would anything convince you that Christianity is true?” “Even if Yahweh was written in clouds in the sky, I still would not believe!” </a:t>
            </a:r>
            <a:r>
              <a:rPr lang="en-NZ" sz="1200" b="1" kern="1200" dirty="0">
                <a:solidFill>
                  <a:schemeClr val="tx1"/>
                </a:solidFill>
                <a:effectLst/>
                <a:latin typeface="+mn-lt"/>
                <a:ea typeface="+mn-ea"/>
                <a:cs typeface="+mn-cs"/>
              </a:rPr>
              <a:t>[verse/quote]</a:t>
            </a:r>
            <a:r>
              <a:rPr lang="en-NZ" sz="1200" b="0" kern="1200" baseline="0" dirty="0">
                <a:solidFill>
                  <a:schemeClr val="tx1"/>
                </a:solidFill>
                <a:effectLst/>
                <a:latin typeface="+mn-lt"/>
                <a:ea typeface="+mn-ea"/>
                <a:cs typeface="+mn-cs"/>
              </a:rPr>
              <a:t> </a:t>
            </a:r>
            <a:r>
              <a:rPr lang="en-NZ" sz="1200" kern="1200" dirty="0">
                <a:solidFill>
                  <a:schemeClr val="tx1"/>
                </a:solidFill>
                <a:effectLst/>
                <a:latin typeface="+mn-lt"/>
                <a:ea typeface="+mn-ea"/>
                <a:cs typeface="+mn-cs"/>
              </a:rPr>
              <a:t>He would just think it’s a psychotic episode.</a:t>
            </a:r>
          </a:p>
          <a:p>
            <a:endParaRPr lang="en-NZ" dirty="0"/>
          </a:p>
        </p:txBody>
      </p:sp>
      <p:sp>
        <p:nvSpPr>
          <p:cNvPr id="4" name="Slide Number Placeholder 3"/>
          <p:cNvSpPr>
            <a:spLocks noGrp="1"/>
          </p:cNvSpPr>
          <p:nvPr>
            <p:ph type="sldNum" sz="quarter" idx="10"/>
          </p:nvPr>
        </p:nvSpPr>
        <p:spPr/>
        <p:txBody>
          <a:bodyPr/>
          <a:lstStyle/>
          <a:p>
            <a:fld id="{21B2AA4F-B828-4D7C-AFD3-893933DAFCB4}" type="slidenum">
              <a:rPr lang="en-US" smtClean="0"/>
              <a:t>21</a:t>
            </a:fld>
            <a:endParaRPr lang="en-US"/>
          </a:p>
        </p:txBody>
      </p:sp>
    </p:spTree>
    <p:extLst>
      <p:ext uri="{BB962C8B-B14F-4D97-AF65-F5344CB8AC3E}">
        <p14:creationId xmlns:p14="http://schemas.microsoft.com/office/powerpoint/2010/main" val="258503222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1013" y="1279525"/>
            <a:ext cx="6140450" cy="3454400"/>
          </a:xfrm>
        </p:spPr>
      </p:sp>
      <p:sp>
        <p:nvSpPr>
          <p:cNvPr id="3" name="Notes Placeholder 2"/>
          <p:cNvSpPr>
            <a:spLocks noGrp="1"/>
          </p:cNvSpPr>
          <p:nvPr>
            <p:ph type="body" idx="1"/>
          </p:nvPr>
        </p:nvSpPr>
        <p:spPr/>
        <p:txBody>
          <a:bodyPr/>
          <a:lstStyle/>
          <a:p>
            <a:r>
              <a:rPr lang="en-NZ" sz="1200" kern="1200" dirty="0">
                <a:solidFill>
                  <a:schemeClr val="tx1"/>
                </a:solidFill>
                <a:effectLst/>
                <a:latin typeface="+mn-lt"/>
                <a:ea typeface="+mn-ea"/>
                <a:cs typeface="+mn-cs"/>
              </a:rPr>
              <a:t>This leads me to Mystery # 2</a:t>
            </a:r>
          </a:p>
          <a:p>
            <a:r>
              <a:rPr lang="en-NZ" sz="1200" kern="1200" dirty="0">
                <a:solidFill>
                  <a:schemeClr val="tx1"/>
                </a:solidFill>
                <a:effectLst/>
                <a:latin typeface="+mn-lt"/>
                <a:ea typeface="+mn-ea"/>
                <a:cs typeface="+mn-cs"/>
              </a:rPr>
              <a:t>What is today? [Pentecost Sunday.]</a:t>
            </a:r>
          </a:p>
          <a:p>
            <a:pPr marL="0" marR="0" lvl="0" indent="0" algn="l" defTabSz="914400" rtl="0" eaLnBrk="1" fontAlgn="auto" latinLnBrk="0" hangingPunct="1">
              <a:lnSpc>
                <a:spcPct val="100000"/>
              </a:lnSpc>
              <a:spcBef>
                <a:spcPts val="0"/>
              </a:spcBef>
              <a:spcAft>
                <a:spcPts val="0"/>
              </a:spcAft>
              <a:buClrTx/>
              <a:buSzTx/>
              <a:buFontTx/>
              <a:buNone/>
              <a:tabLst/>
              <a:defRPr/>
            </a:pPr>
            <a:r>
              <a:rPr lang="en-NZ" sz="1200" kern="1200" dirty="0">
                <a:solidFill>
                  <a:schemeClr val="tx1"/>
                </a:solidFill>
                <a:effectLst/>
                <a:latin typeface="+mn-lt"/>
                <a:ea typeface="+mn-ea"/>
                <a:cs typeface="+mn-cs"/>
              </a:rPr>
              <a:t>Listen to 2:1-5: </a:t>
            </a:r>
            <a:r>
              <a:rPr lang="en-NZ" sz="1200" b="1" kern="1200" dirty="0">
                <a:solidFill>
                  <a:schemeClr val="tx1"/>
                </a:solidFill>
                <a:effectLst/>
                <a:latin typeface="+mn-lt"/>
                <a:ea typeface="+mn-ea"/>
                <a:cs typeface="+mn-cs"/>
              </a:rPr>
              <a:t>[verse/quote]</a:t>
            </a:r>
            <a:endParaRPr lang="en-NZ" dirty="0">
              <a:effectLst/>
            </a:endParaRPr>
          </a:p>
          <a:p>
            <a:r>
              <a:rPr lang="en-NZ" sz="1200" kern="1200" dirty="0">
                <a:solidFill>
                  <a:schemeClr val="tx1"/>
                </a:solidFill>
                <a:effectLst/>
                <a:latin typeface="+mn-lt"/>
                <a:ea typeface="+mn-ea"/>
                <a:cs typeface="+mn-cs"/>
              </a:rPr>
              <a:t>God’s Spirit comes to live inside of us! As Paul writes to the church in Colossae:</a:t>
            </a:r>
          </a:p>
          <a:p>
            <a:pPr rtl="0" eaLnBrk="1" latinLnBrk="0" hangingPunct="1"/>
            <a:r>
              <a:rPr lang="en-NZ" sz="1200" b="1" kern="1200" dirty="0">
                <a:solidFill>
                  <a:schemeClr val="tx1"/>
                </a:solidFill>
                <a:effectLst/>
                <a:latin typeface="+mn-lt"/>
                <a:ea typeface="+mn-ea"/>
                <a:cs typeface="+mn-cs"/>
              </a:rPr>
              <a:t>[verse/quote]</a:t>
            </a:r>
            <a:endParaRPr lang="en-NZ" dirty="0">
              <a:effectLst/>
            </a:endParaRPr>
          </a:p>
          <a:p>
            <a:r>
              <a:rPr lang="en-NZ" sz="1200" kern="1200" dirty="0">
                <a:solidFill>
                  <a:schemeClr val="tx1"/>
                </a:solidFill>
                <a:effectLst/>
                <a:latin typeface="+mn-lt"/>
                <a:ea typeface="+mn-ea"/>
                <a:cs typeface="+mn-cs"/>
              </a:rPr>
              <a:t>The Spirit has come to live within us who have received the gospel - to bring us the Word of God, to give us the desire to please Him and to equip us with the power to do His will in the world.</a:t>
            </a:r>
          </a:p>
          <a:p>
            <a:r>
              <a:rPr lang="en-NZ" sz="1200" kern="1200" dirty="0">
                <a:solidFill>
                  <a:schemeClr val="tx1"/>
                </a:solidFill>
                <a:effectLst/>
                <a:latin typeface="+mn-lt"/>
                <a:ea typeface="+mn-ea"/>
                <a:cs typeface="+mn-cs"/>
              </a:rPr>
              <a:t>God does the work. We simply join him in it.:</a:t>
            </a:r>
          </a:p>
          <a:p>
            <a:pPr rtl="0" eaLnBrk="1" latinLnBrk="0" hangingPunct="1"/>
            <a:r>
              <a:rPr lang="en-NZ" sz="1200" b="1" kern="1200" dirty="0">
                <a:solidFill>
                  <a:schemeClr val="tx1"/>
                </a:solidFill>
                <a:effectLst/>
                <a:latin typeface="+mn-lt"/>
                <a:ea typeface="+mn-ea"/>
                <a:cs typeface="+mn-cs"/>
              </a:rPr>
              <a:t>[verse/quote]</a:t>
            </a:r>
            <a:endParaRPr lang="en-NZ" dirty="0">
              <a:effectLst/>
            </a:endParaRPr>
          </a:p>
          <a:p>
            <a:endParaRPr lang="en-NZ" sz="1200" kern="1200" dirty="0">
              <a:solidFill>
                <a:schemeClr val="tx1"/>
              </a:solidFill>
              <a:effectLst/>
              <a:latin typeface="+mn-lt"/>
              <a:ea typeface="+mn-ea"/>
              <a:cs typeface="+mn-cs"/>
            </a:endParaRPr>
          </a:p>
          <a:p>
            <a:endParaRPr lang="en-NZ" dirty="0"/>
          </a:p>
        </p:txBody>
      </p:sp>
      <p:sp>
        <p:nvSpPr>
          <p:cNvPr id="4" name="Slide Number Placeholder 3"/>
          <p:cNvSpPr>
            <a:spLocks noGrp="1"/>
          </p:cNvSpPr>
          <p:nvPr>
            <p:ph type="sldNum" sz="quarter" idx="10"/>
          </p:nvPr>
        </p:nvSpPr>
        <p:spPr/>
        <p:txBody>
          <a:bodyPr/>
          <a:lstStyle/>
          <a:p>
            <a:fld id="{21B2AA4F-B828-4D7C-AFD3-893933DAFCB4}" type="slidenum">
              <a:rPr lang="en-US" smtClean="0"/>
              <a:t>22</a:t>
            </a:fld>
            <a:endParaRPr lang="en-US"/>
          </a:p>
        </p:txBody>
      </p:sp>
    </p:spTree>
    <p:extLst>
      <p:ext uri="{BB962C8B-B14F-4D97-AF65-F5344CB8AC3E}">
        <p14:creationId xmlns:p14="http://schemas.microsoft.com/office/powerpoint/2010/main" val="224639992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1013" y="1279525"/>
            <a:ext cx="6140450" cy="3454400"/>
          </a:xfrm>
        </p:spPr>
      </p:sp>
      <p:sp>
        <p:nvSpPr>
          <p:cNvPr id="3" name="Notes Placeholder 2"/>
          <p:cNvSpPr>
            <a:spLocks noGrp="1"/>
          </p:cNvSpPr>
          <p:nvPr>
            <p:ph type="body" idx="1"/>
          </p:nvPr>
        </p:nvSpPr>
        <p:spPr/>
        <p:txBody>
          <a:bodyPr/>
          <a:lstStyle/>
          <a:p>
            <a:r>
              <a:rPr lang="en-NZ" dirty="0"/>
              <a:t>So as we look at my diagram from earlier, the Spirit is actually involved EVERYWHERE!</a:t>
            </a:r>
          </a:p>
        </p:txBody>
      </p:sp>
      <p:sp>
        <p:nvSpPr>
          <p:cNvPr id="4" name="Slide Number Placeholder 3"/>
          <p:cNvSpPr>
            <a:spLocks noGrp="1"/>
          </p:cNvSpPr>
          <p:nvPr>
            <p:ph type="sldNum" sz="quarter" idx="10"/>
          </p:nvPr>
        </p:nvSpPr>
        <p:spPr/>
        <p:txBody>
          <a:bodyPr/>
          <a:lstStyle/>
          <a:p>
            <a:fld id="{21B2AA4F-B828-4D7C-AFD3-893933DAFCB4}" type="slidenum">
              <a:rPr lang="en-US" smtClean="0"/>
              <a:t>23</a:t>
            </a:fld>
            <a:endParaRPr lang="en-US"/>
          </a:p>
        </p:txBody>
      </p:sp>
    </p:spTree>
    <p:extLst>
      <p:ext uri="{BB962C8B-B14F-4D97-AF65-F5344CB8AC3E}">
        <p14:creationId xmlns:p14="http://schemas.microsoft.com/office/powerpoint/2010/main" val="174862096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1013" y="1279525"/>
            <a:ext cx="6140450" cy="3454400"/>
          </a:xfrm>
        </p:spPr>
      </p:sp>
      <p:sp>
        <p:nvSpPr>
          <p:cNvPr id="3" name="Notes Placeholder 2"/>
          <p:cNvSpPr>
            <a:spLocks noGrp="1"/>
          </p:cNvSpPr>
          <p:nvPr>
            <p:ph type="body" idx="1"/>
          </p:nvPr>
        </p:nvSpPr>
        <p:spPr/>
        <p:txBody>
          <a:bodyPr/>
          <a:lstStyle/>
          <a:p>
            <a:r>
              <a:rPr lang="en-NZ" sz="1200" kern="1200" dirty="0">
                <a:solidFill>
                  <a:schemeClr val="tx1"/>
                </a:solidFill>
                <a:effectLst/>
                <a:latin typeface="+mn-lt"/>
                <a:ea typeface="+mn-ea"/>
                <a:cs typeface="+mn-cs"/>
              </a:rPr>
              <a:t>Nik Ripken, “The Insanity of God”</a:t>
            </a:r>
          </a:p>
          <a:p>
            <a:r>
              <a:rPr lang="en-NZ" sz="1200" kern="1200" dirty="0">
                <a:solidFill>
                  <a:schemeClr val="tx1"/>
                </a:solidFill>
                <a:effectLst/>
                <a:latin typeface="+mn-lt"/>
                <a:ea typeface="+mn-ea"/>
                <a:cs typeface="+mn-cs"/>
              </a:rPr>
              <a:t>On my trip home from China, I took the opportunity to spend a few days in a large, very strict Islamic nation. During my time there, a forty-three-year-old Muslim-background believer somehow heard I was there [to hear people’s stories].</a:t>
            </a:r>
          </a:p>
          <a:p>
            <a:r>
              <a:rPr lang="en-NZ" sz="1200" kern="1200" dirty="0">
                <a:solidFill>
                  <a:schemeClr val="tx1"/>
                </a:solidFill>
                <a:effectLst/>
                <a:latin typeface="+mn-lt"/>
                <a:ea typeface="+mn-ea"/>
                <a:cs typeface="+mn-cs"/>
              </a:rPr>
              <a:t>It turns out that </a:t>
            </a:r>
            <a:r>
              <a:rPr lang="en-NZ" sz="1200" kern="1200" dirty="0" err="1">
                <a:solidFill>
                  <a:schemeClr val="tx1"/>
                </a:solidFill>
                <a:effectLst/>
                <a:latin typeface="+mn-lt"/>
                <a:ea typeface="+mn-ea"/>
                <a:cs typeface="+mn-cs"/>
              </a:rPr>
              <a:t>Pramana</a:t>
            </a:r>
            <a:r>
              <a:rPr lang="en-NZ" sz="1200" kern="1200" dirty="0">
                <a:solidFill>
                  <a:schemeClr val="tx1"/>
                </a:solidFill>
                <a:effectLst/>
                <a:latin typeface="+mn-lt"/>
                <a:ea typeface="+mn-ea"/>
                <a:cs typeface="+mn-cs"/>
              </a:rPr>
              <a:t> </a:t>
            </a:r>
            <a:r>
              <a:rPr lang="en-NZ" sz="1200" kern="1200" dirty="0" err="1">
                <a:solidFill>
                  <a:schemeClr val="tx1"/>
                </a:solidFill>
                <a:effectLst/>
                <a:latin typeface="+mn-lt"/>
                <a:ea typeface="+mn-ea"/>
                <a:cs typeface="+mn-cs"/>
              </a:rPr>
              <a:t>traveled</a:t>
            </a:r>
            <a:r>
              <a:rPr lang="en-NZ" sz="1200" kern="1200" dirty="0">
                <a:solidFill>
                  <a:schemeClr val="tx1"/>
                </a:solidFill>
                <a:effectLst/>
                <a:latin typeface="+mn-lt"/>
                <a:ea typeface="+mn-ea"/>
                <a:cs typeface="+mn-cs"/>
              </a:rPr>
              <a:t> twenty-nine hours to find me. He had been born into a people group with a population of twenty-four million. In his people group, there were only three known followers of Jesus, and no church. The only religion that he had ever practiced or known while growing up had been a sort of folk Islam. </a:t>
            </a:r>
            <a:r>
              <a:rPr lang="en-NZ" sz="1200" kern="1200" dirty="0" err="1">
                <a:solidFill>
                  <a:schemeClr val="tx1"/>
                </a:solidFill>
                <a:effectLst/>
                <a:latin typeface="+mn-lt"/>
                <a:ea typeface="+mn-ea"/>
                <a:cs typeface="+mn-cs"/>
              </a:rPr>
              <a:t>Pramana</a:t>
            </a:r>
            <a:r>
              <a:rPr lang="en-NZ" sz="1200" kern="1200" dirty="0">
                <a:solidFill>
                  <a:schemeClr val="tx1"/>
                </a:solidFill>
                <a:effectLst/>
                <a:latin typeface="+mn-lt"/>
                <a:ea typeface="+mn-ea"/>
                <a:cs typeface="+mn-cs"/>
              </a:rPr>
              <a:t> knew the Quran by rote. He couldn’t actually speak Arabic, so (as an oral communicator from an oral culture) he simply memorized the words of the book as if they were part of some sort of magic formula. He knew the story of Mohammad, of course. But he had never heard of anybody called Jesus, he had never met a believer, and he had no idea what a Bible was. </a:t>
            </a:r>
          </a:p>
          <a:p>
            <a:r>
              <a:rPr lang="en-NZ" sz="1200" kern="1200" dirty="0">
                <a:solidFill>
                  <a:schemeClr val="tx1"/>
                </a:solidFill>
                <a:effectLst/>
                <a:latin typeface="+mn-lt"/>
                <a:ea typeface="+mn-ea"/>
                <a:cs typeface="+mn-cs"/>
              </a:rPr>
              <a:t>“Five years ago,” he told me, “my life was in ruins. My wife and I were always fighting; I was ready to divorce the woman. My children were disrespectful. My animals were not growing or multiplying. My crops were dying in the fields. “So I went to the imam of the nearest mosque for help,” </a:t>
            </a:r>
            <a:r>
              <a:rPr lang="en-NZ" sz="1200" kern="1200" dirty="0" err="1">
                <a:solidFill>
                  <a:schemeClr val="tx1"/>
                </a:solidFill>
                <a:effectLst/>
                <a:latin typeface="+mn-lt"/>
                <a:ea typeface="+mn-ea"/>
                <a:cs typeface="+mn-cs"/>
              </a:rPr>
              <a:t>Pramana</a:t>
            </a:r>
            <a:r>
              <a:rPr lang="en-NZ" sz="1200" kern="1200" dirty="0">
                <a:solidFill>
                  <a:schemeClr val="tx1"/>
                </a:solidFill>
                <a:effectLst/>
                <a:latin typeface="+mn-lt"/>
                <a:ea typeface="+mn-ea"/>
                <a:cs typeface="+mn-cs"/>
              </a:rPr>
              <a:t> continued. The imam, who also functioned as the local spiritualist, told him, “Okay, son, here is what you need to do. Go buy a white chicken. Bring it to me and I will sacrifice it on your behalf. Then, go back to your village to meditate and fast for three days and three nights. On the third day, you will receive the answer to all the problems that you are having with your wife, your children, your animals, and your crops.” </a:t>
            </a:r>
          </a:p>
          <a:p>
            <a:r>
              <a:rPr lang="en-NZ" sz="1200" kern="1200" dirty="0" err="1">
                <a:solidFill>
                  <a:schemeClr val="tx1"/>
                </a:solidFill>
                <a:effectLst/>
                <a:latin typeface="+mn-lt"/>
                <a:ea typeface="+mn-ea"/>
                <a:cs typeface="+mn-cs"/>
              </a:rPr>
              <a:t>Pramana</a:t>
            </a:r>
            <a:r>
              <a:rPr lang="en-NZ" sz="1200" kern="1200" dirty="0">
                <a:solidFill>
                  <a:schemeClr val="tx1"/>
                </a:solidFill>
                <a:effectLst/>
                <a:latin typeface="+mn-lt"/>
                <a:ea typeface="+mn-ea"/>
                <a:cs typeface="+mn-cs"/>
              </a:rPr>
              <a:t> did exactly as he was told. He went back to his village. He meditated, he fasted, and he waited. Then, as he explained it: “I’ll never forget, on that third night, a voice without a body came to me after midnight. That voice said, ‘Find Jesus, find the gospel.’” This Muslim man had no clue what that even meant. He didn’t know if Jesus might be a fruit or a rock or a tree. </a:t>
            </a:r>
          </a:p>
          <a:p>
            <a:r>
              <a:rPr lang="en-NZ" sz="1200" kern="1200" dirty="0" err="1">
                <a:solidFill>
                  <a:schemeClr val="tx1"/>
                </a:solidFill>
                <a:effectLst/>
                <a:latin typeface="+mn-lt"/>
                <a:ea typeface="+mn-ea"/>
                <a:cs typeface="+mn-cs"/>
              </a:rPr>
              <a:t>Pramana</a:t>
            </a:r>
            <a:r>
              <a:rPr lang="en-NZ" sz="1200" kern="1200" dirty="0">
                <a:solidFill>
                  <a:schemeClr val="tx1"/>
                </a:solidFill>
                <a:effectLst/>
                <a:latin typeface="+mn-lt"/>
                <a:ea typeface="+mn-ea"/>
                <a:cs typeface="+mn-cs"/>
              </a:rPr>
              <a:t> told me that the voice without a body also said, “Get out of bed, go over the </a:t>
            </a:r>
            <a:r>
              <a:rPr lang="en-NZ" sz="1200" kern="1200" dirty="0" err="1">
                <a:solidFill>
                  <a:schemeClr val="tx1"/>
                </a:solidFill>
                <a:effectLst/>
                <a:latin typeface="+mn-lt"/>
                <a:ea typeface="+mn-ea"/>
                <a:cs typeface="+mn-cs"/>
              </a:rPr>
              <a:t>the</a:t>
            </a:r>
            <a:r>
              <a:rPr lang="en-NZ" sz="1200" kern="1200" dirty="0">
                <a:solidFill>
                  <a:schemeClr val="tx1"/>
                </a:solidFill>
                <a:effectLst/>
                <a:latin typeface="+mn-lt"/>
                <a:ea typeface="+mn-ea"/>
                <a:cs typeface="+mn-cs"/>
              </a:rPr>
              <a:t> mountain, and walk down the coast to ______________ (a city where he had never been). When you get to that city at daybreak, you will see two men. When you see those men, ask them where ____________street is. They will show you the way. Walk up and down that street and look for this number. When you find the number, knock on the door. When the door opens, tell the person why you have come.” So he went. </a:t>
            </a:r>
          </a:p>
          <a:p>
            <a:r>
              <a:rPr lang="en-NZ" sz="1200" kern="1200" dirty="0">
                <a:solidFill>
                  <a:schemeClr val="tx1"/>
                </a:solidFill>
                <a:effectLst/>
                <a:latin typeface="+mn-lt"/>
                <a:ea typeface="+mn-ea"/>
                <a:cs typeface="+mn-cs"/>
              </a:rPr>
              <a:t>He hiked over the mountain, trekked down the coast, and arrived in the specified city the next morning at daylight. He saw two men who told him where to find the street he wanted. He walked up and down that street until he found a building with the right number on it. He knocked on the door. A moment later, an older gentleman opened the door and asked, “Can I help you?” The younger man declared: “I have come to find Jesus; I have come to find the gospel!” In a flash, the old man’s hand shot out from the darkened doorway. He grabbed </a:t>
            </a:r>
            <a:r>
              <a:rPr lang="en-NZ" sz="1200" kern="1200" dirty="0" err="1">
                <a:solidFill>
                  <a:schemeClr val="tx1"/>
                </a:solidFill>
                <a:effectLst/>
                <a:latin typeface="+mn-lt"/>
                <a:ea typeface="+mn-ea"/>
                <a:cs typeface="+mn-cs"/>
              </a:rPr>
              <a:t>Pramana</a:t>
            </a:r>
            <a:r>
              <a:rPr lang="en-NZ" sz="1200" kern="1200" dirty="0">
                <a:solidFill>
                  <a:schemeClr val="tx1"/>
                </a:solidFill>
                <a:effectLst/>
                <a:latin typeface="+mn-lt"/>
                <a:ea typeface="+mn-ea"/>
                <a:cs typeface="+mn-cs"/>
              </a:rPr>
              <a:t> by the shirt, dragged him into the apartment, and slammed the door behind him. The old man released his grip and exclaimed, “You Muslims must think I am a fool to fall for a trap as transparent as this!” The very startled and confused </a:t>
            </a:r>
            <a:r>
              <a:rPr lang="en-NZ" sz="1200" kern="1200" dirty="0" err="1">
                <a:solidFill>
                  <a:schemeClr val="tx1"/>
                </a:solidFill>
                <a:effectLst/>
                <a:latin typeface="+mn-lt"/>
                <a:ea typeface="+mn-ea"/>
                <a:cs typeface="+mn-cs"/>
              </a:rPr>
              <a:t>traveler</a:t>
            </a:r>
            <a:r>
              <a:rPr lang="en-NZ" sz="1200" kern="1200" dirty="0">
                <a:solidFill>
                  <a:schemeClr val="tx1"/>
                </a:solidFill>
                <a:effectLst/>
                <a:latin typeface="+mn-lt"/>
                <a:ea typeface="+mn-ea"/>
                <a:cs typeface="+mn-cs"/>
              </a:rPr>
              <a:t> replied, “I don’t know if you are a fool or not, sir. I just met you. But here is why I’ve come.” Then </a:t>
            </a:r>
            <a:r>
              <a:rPr lang="en-NZ" sz="1200" kern="1200" dirty="0" err="1">
                <a:solidFill>
                  <a:schemeClr val="tx1"/>
                </a:solidFill>
                <a:effectLst/>
                <a:latin typeface="+mn-lt"/>
                <a:ea typeface="+mn-ea"/>
                <a:cs typeface="+mn-cs"/>
              </a:rPr>
              <a:t>Pramana</a:t>
            </a:r>
            <a:r>
              <a:rPr lang="en-NZ" sz="1200" kern="1200" dirty="0">
                <a:solidFill>
                  <a:schemeClr val="tx1"/>
                </a:solidFill>
                <a:effectLst/>
                <a:latin typeface="+mn-lt"/>
                <a:ea typeface="+mn-ea"/>
                <a:cs typeface="+mn-cs"/>
              </a:rPr>
              <a:t> told the older man the story of how he had come to be there that day. </a:t>
            </a:r>
          </a:p>
          <a:p>
            <a:r>
              <a:rPr lang="en-NZ" sz="1200" kern="1200" dirty="0">
                <a:solidFill>
                  <a:schemeClr val="tx1"/>
                </a:solidFill>
                <a:effectLst/>
                <a:latin typeface="+mn-lt"/>
                <a:ea typeface="+mn-ea"/>
                <a:cs typeface="+mn-cs"/>
              </a:rPr>
              <a:t>The Holy Spirit had led this young Muslim man through his dream and vision and his obedience to the home of one of the three believers in his twenty-four million people group. Stunned, the older man explained the gospel to this young Muslim man and led him to Christ. For the next two weeks, the old man </a:t>
            </a:r>
            <a:r>
              <a:rPr lang="en-NZ" sz="1200" kern="1200" dirty="0" err="1">
                <a:solidFill>
                  <a:schemeClr val="tx1"/>
                </a:solidFill>
                <a:effectLst/>
                <a:latin typeface="+mn-lt"/>
                <a:ea typeface="+mn-ea"/>
                <a:cs typeface="+mn-cs"/>
              </a:rPr>
              <a:t>discipled</a:t>
            </a:r>
            <a:r>
              <a:rPr lang="en-NZ" sz="1200" kern="1200" dirty="0">
                <a:solidFill>
                  <a:schemeClr val="tx1"/>
                </a:solidFill>
                <a:effectLst/>
                <a:latin typeface="+mn-lt"/>
                <a:ea typeface="+mn-ea"/>
                <a:cs typeface="+mn-cs"/>
              </a:rPr>
              <a:t> this new convert in the faith. That had been five years ago. There had been blessings and trials and tribulations during the last five years, but his life had clearly been changed in startling </a:t>
            </a:r>
            <a:r>
              <a:rPr lang="en-NZ" sz="1200" kern="1200" dirty="0" err="1">
                <a:solidFill>
                  <a:schemeClr val="tx1"/>
                </a:solidFill>
                <a:effectLst/>
                <a:latin typeface="+mn-lt"/>
                <a:ea typeface="+mn-ea"/>
                <a:cs typeface="+mn-cs"/>
              </a:rPr>
              <a:t>ways.We</a:t>
            </a:r>
            <a:r>
              <a:rPr lang="en-NZ" sz="1200" kern="1200" dirty="0">
                <a:solidFill>
                  <a:schemeClr val="tx1"/>
                </a:solidFill>
                <a:effectLst/>
                <a:latin typeface="+mn-lt"/>
                <a:ea typeface="+mn-ea"/>
                <a:cs typeface="+mn-cs"/>
              </a:rPr>
              <a:t> </a:t>
            </a:r>
            <a:r>
              <a:rPr lang="en-NZ" sz="1200" kern="1200" dirty="0" err="1">
                <a:solidFill>
                  <a:schemeClr val="tx1"/>
                </a:solidFill>
                <a:effectLst/>
                <a:latin typeface="+mn-lt"/>
                <a:ea typeface="+mn-ea"/>
                <a:cs typeface="+mn-cs"/>
              </a:rPr>
              <a:t>marveled</a:t>
            </a:r>
            <a:r>
              <a:rPr lang="en-NZ" sz="1200" kern="1200" dirty="0">
                <a:solidFill>
                  <a:schemeClr val="tx1"/>
                </a:solidFill>
                <a:effectLst/>
                <a:latin typeface="+mn-lt"/>
                <a:ea typeface="+mn-ea"/>
                <a:cs typeface="+mn-cs"/>
              </a:rPr>
              <a:t> that his faith had grown in this hostile world where there had been almost no opportunity for fellowship with other followers of Jesus.</a:t>
            </a:r>
          </a:p>
          <a:p>
            <a:endParaRPr lang="en-NZ" dirty="0"/>
          </a:p>
        </p:txBody>
      </p:sp>
      <p:sp>
        <p:nvSpPr>
          <p:cNvPr id="4" name="Slide Number Placeholder 3"/>
          <p:cNvSpPr>
            <a:spLocks noGrp="1"/>
          </p:cNvSpPr>
          <p:nvPr>
            <p:ph type="sldNum" sz="quarter" idx="10"/>
          </p:nvPr>
        </p:nvSpPr>
        <p:spPr/>
        <p:txBody>
          <a:bodyPr/>
          <a:lstStyle/>
          <a:p>
            <a:fld id="{21B2AA4F-B828-4D7C-AFD3-893933DAFCB4}" type="slidenum">
              <a:rPr lang="en-US" smtClean="0"/>
              <a:t>24</a:t>
            </a:fld>
            <a:endParaRPr lang="en-US"/>
          </a:p>
        </p:txBody>
      </p:sp>
    </p:spTree>
    <p:extLst>
      <p:ext uri="{BB962C8B-B14F-4D97-AF65-F5344CB8AC3E}">
        <p14:creationId xmlns:p14="http://schemas.microsoft.com/office/powerpoint/2010/main" val="55621439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1013" y="1279525"/>
            <a:ext cx="6140450" cy="3454400"/>
          </a:xfrm>
        </p:spPr>
      </p:sp>
      <p:sp>
        <p:nvSpPr>
          <p:cNvPr id="3" name="Notes Placeholder 2"/>
          <p:cNvSpPr>
            <a:spLocks noGrp="1"/>
          </p:cNvSpPr>
          <p:nvPr>
            <p:ph type="body" idx="1"/>
          </p:nvPr>
        </p:nvSpPr>
        <p:spPr/>
        <p:txBody>
          <a:bodyPr/>
          <a:lstStyle/>
          <a:p>
            <a:r>
              <a:rPr lang="en-NZ" sz="1200" b="1" kern="1200" dirty="0">
                <a:solidFill>
                  <a:schemeClr val="tx1"/>
                </a:solidFill>
                <a:effectLst/>
                <a:latin typeface="+mn-lt"/>
                <a:ea typeface="+mn-ea"/>
                <a:cs typeface="+mn-cs"/>
              </a:rPr>
              <a:t>Realise …</a:t>
            </a:r>
            <a:r>
              <a:rPr lang="en-NZ" sz="1200" kern="1200" dirty="0">
                <a:solidFill>
                  <a:schemeClr val="tx1"/>
                </a:solidFill>
                <a:effectLst/>
                <a:latin typeface="+mn-lt"/>
                <a:ea typeface="+mn-ea"/>
                <a:cs typeface="+mn-cs"/>
              </a:rPr>
              <a:t>The crazy cross is clearly the cleverest creed ever conceived. Understand the wisdom of the world but know that it is ultimately futile without Christ. Trust in him for your righteousness, holiness and redemption.</a:t>
            </a:r>
          </a:p>
          <a:p>
            <a:r>
              <a:rPr lang="en-NZ" sz="1200" kern="1200" dirty="0">
                <a:solidFill>
                  <a:schemeClr val="tx1"/>
                </a:solidFill>
                <a:effectLst/>
                <a:latin typeface="+mn-lt"/>
                <a:ea typeface="+mn-ea"/>
                <a:cs typeface="+mn-cs"/>
              </a:rPr>
              <a:t>And </a:t>
            </a:r>
            <a:r>
              <a:rPr lang="en-NZ" sz="1200" b="1" kern="1200" dirty="0">
                <a:solidFill>
                  <a:schemeClr val="tx1"/>
                </a:solidFill>
                <a:effectLst/>
                <a:latin typeface="+mn-lt"/>
                <a:ea typeface="+mn-ea"/>
                <a:cs typeface="+mn-cs"/>
              </a:rPr>
              <a:t>keep</a:t>
            </a:r>
            <a:r>
              <a:rPr lang="en-NZ" sz="1200" kern="1200" dirty="0">
                <a:solidFill>
                  <a:schemeClr val="tx1"/>
                </a:solidFill>
                <a:effectLst/>
                <a:latin typeface="+mn-lt"/>
                <a:ea typeface="+mn-ea"/>
                <a:cs typeface="+mn-cs"/>
              </a:rPr>
              <a:t> …</a:t>
            </a:r>
          </a:p>
          <a:p>
            <a:r>
              <a:rPr lang="en-NZ" sz="1200" kern="1200" dirty="0">
                <a:solidFill>
                  <a:schemeClr val="tx1"/>
                </a:solidFill>
                <a:effectLst/>
                <a:latin typeface="+mn-lt"/>
                <a:ea typeface="+mn-ea"/>
                <a:cs typeface="+mn-cs"/>
              </a:rPr>
              <a:t>And </a:t>
            </a:r>
            <a:r>
              <a:rPr lang="en-NZ" sz="1200" b="1" kern="1200" dirty="0">
                <a:solidFill>
                  <a:schemeClr val="tx1"/>
                </a:solidFill>
                <a:effectLst/>
                <a:latin typeface="+mn-lt"/>
                <a:ea typeface="+mn-ea"/>
                <a:cs typeface="+mn-cs"/>
              </a:rPr>
              <a:t>thank</a:t>
            </a:r>
            <a:r>
              <a:rPr lang="en-NZ" sz="1200" kern="1200" dirty="0">
                <a:solidFill>
                  <a:schemeClr val="tx1"/>
                </a:solidFill>
                <a:effectLst/>
                <a:latin typeface="+mn-lt"/>
                <a:ea typeface="+mn-ea"/>
                <a:cs typeface="+mn-cs"/>
              </a:rPr>
              <a:t> …</a:t>
            </a:r>
          </a:p>
          <a:p>
            <a:r>
              <a:rPr lang="en-NZ" sz="1200" kern="1200" dirty="0">
                <a:solidFill>
                  <a:schemeClr val="tx1"/>
                </a:solidFill>
                <a:effectLst/>
                <a:latin typeface="+mn-lt"/>
                <a:ea typeface="+mn-ea"/>
                <a:cs typeface="+mn-cs"/>
              </a:rPr>
              <a:t>We will talk more about this amazing gift next week!</a:t>
            </a:r>
          </a:p>
          <a:p>
            <a:endParaRPr lang="en-NZ" dirty="0"/>
          </a:p>
        </p:txBody>
      </p:sp>
      <p:sp>
        <p:nvSpPr>
          <p:cNvPr id="4" name="Slide Number Placeholder 3"/>
          <p:cNvSpPr>
            <a:spLocks noGrp="1"/>
          </p:cNvSpPr>
          <p:nvPr>
            <p:ph type="sldNum" sz="quarter" idx="10"/>
          </p:nvPr>
        </p:nvSpPr>
        <p:spPr/>
        <p:txBody>
          <a:bodyPr/>
          <a:lstStyle/>
          <a:p>
            <a:fld id="{21B2AA4F-B828-4D7C-AFD3-893933DAFCB4}" type="slidenum">
              <a:rPr lang="en-US" smtClean="0"/>
              <a:t>25</a:t>
            </a:fld>
            <a:endParaRPr lang="en-US"/>
          </a:p>
        </p:txBody>
      </p:sp>
    </p:spTree>
    <p:extLst>
      <p:ext uri="{BB962C8B-B14F-4D97-AF65-F5344CB8AC3E}">
        <p14:creationId xmlns:p14="http://schemas.microsoft.com/office/powerpoint/2010/main" val="22404724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1013" y="1279525"/>
            <a:ext cx="6140450" cy="3454400"/>
          </a:xfrm>
        </p:spPr>
      </p:sp>
      <p:sp>
        <p:nvSpPr>
          <p:cNvPr id="3" name="Notes Placeholder 2"/>
          <p:cNvSpPr>
            <a:spLocks noGrp="1"/>
          </p:cNvSpPr>
          <p:nvPr>
            <p:ph type="body" idx="1"/>
          </p:nvPr>
        </p:nvSpPr>
        <p:spPr/>
        <p:txBody>
          <a:bodyPr/>
          <a:lstStyle/>
          <a:p>
            <a:endParaRPr lang="en-NZ"/>
          </a:p>
        </p:txBody>
      </p:sp>
      <p:sp>
        <p:nvSpPr>
          <p:cNvPr id="4" name="Slide Number Placeholder 3"/>
          <p:cNvSpPr>
            <a:spLocks noGrp="1"/>
          </p:cNvSpPr>
          <p:nvPr>
            <p:ph type="sldNum" sz="quarter" idx="10"/>
          </p:nvPr>
        </p:nvSpPr>
        <p:spPr/>
        <p:txBody>
          <a:bodyPr/>
          <a:lstStyle/>
          <a:p>
            <a:fld id="{21B2AA4F-B828-4D7C-AFD3-893933DAFCB4}" type="slidenum">
              <a:rPr lang="en-US" smtClean="0"/>
              <a:t>26</a:t>
            </a:fld>
            <a:endParaRPr lang="en-US"/>
          </a:p>
        </p:txBody>
      </p:sp>
    </p:spTree>
    <p:extLst>
      <p:ext uri="{BB962C8B-B14F-4D97-AF65-F5344CB8AC3E}">
        <p14:creationId xmlns:p14="http://schemas.microsoft.com/office/powerpoint/2010/main" val="48535100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1013" y="1279525"/>
            <a:ext cx="6140450" cy="3454400"/>
          </a:xfrm>
        </p:spPr>
      </p:sp>
      <p:sp>
        <p:nvSpPr>
          <p:cNvPr id="3" name="Notes Placeholder 2"/>
          <p:cNvSpPr>
            <a:spLocks noGrp="1"/>
          </p:cNvSpPr>
          <p:nvPr>
            <p:ph type="body" idx="1"/>
          </p:nvPr>
        </p:nvSpPr>
        <p:spPr/>
        <p:txBody>
          <a:bodyPr/>
          <a:lstStyle/>
          <a:p>
            <a:endParaRPr lang="en-NZ"/>
          </a:p>
        </p:txBody>
      </p:sp>
      <p:sp>
        <p:nvSpPr>
          <p:cNvPr id="4" name="Slide Number Placeholder 3"/>
          <p:cNvSpPr>
            <a:spLocks noGrp="1"/>
          </p:cNvSpPr>
          <p:nvPr>
            <p:ph type="sldNum" sz="quarter" idx="10"/>
          </p:nvPr>
        </p:nvSpPr>
        <p:spPr/>
        <p:txBody>
          <a:bodyPr/>
          <a:lstStyle/>
          <a:p>
            <a:fld id="{21B2AA4F-B828-4D7C-AFD3-893933DAFCB4}" type="slidenum">
              <a:rPr lang="en-US" smtClean="0"/>
              <a:t>27</a:t>
            </a:fld>
            <a:endParaRPr lang="en-US"/>
          </a:p>
        </p:txBody>
      </p:sp>
    </p:spTree>
    <p:extLst>
      <p:ext uri="{BB962C8B-B14F-4D97-AF65-F5344CB8AC3E}">
        <p14:creationId xmlns:p14="http://schemas.microsoft.com/office/powerpoint/2010/main" val="42855759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1013" y="1279525"/>
            <a:ext cx="6140450" cy="3454400"/>
          </a:xfrm>
        </p:spPr>
      </p:sp>
      <p:sp>
        <p:nvSpPr>
          <p:cNvPr id="3" name="Notes Placeholder 2"/>
          <p:cNvSpPr>
            <a:spLocks noGrp="1"/>
          </p:cNvSpPr>
          <p:nvPr>
            <p:ph type="body" idx="1"/>
          </p:nvPr>
        </p:nvSpPr>
        <p:spPr/>
        <p:txBody>
          <a:bodyPr/>
          <a:lstStyle/>
          <a:p>
            <a:r>
              <a:rPr lang="en-NZ" sz="1200" kern="1200" dirty="0">
                <a:solidFill>
                  <a:schemeClr val="tx1"/>
                </a:solidFill>
                <a:effectLst/>
                <a:latin typeface="+mn-lt"/>
                <a:ea typeface="+mn-ea"/>
                <a:cs typeface="+mn-cs"/>
              </a:rPr>
              <a:t> Corinth - geography - a number of issues ..</a:t>
            </a:r>
          </a:p>
        </p:txBody>
      </p:sp>
      <p:sp>
        <p:nvSpPr>
          <p:cNvPr id="4" name="Slide Number Placeholder 3"/>
          <p:cNvSpPr>
            <a:spLocks noGrp="1"/>
          </p:cNvSpPr>
          <p:nvPr>
            <p:ph type="sldNum" sz="quarter" idx="10"/>
          </p:nvPr>
        </p:nvSpPr>
        <p:spPr/>
        <p:txBody>
          <a:bodyPr/>
          <a:lstStyle/>
          <a:p>
            <a:fld id="{21B2AA4F-B828-4D7C-AFD3-893933DAFCB4}" type="slidenum">
              <a:rPr lang="en-US" smtClean="0"/>
              <a:t>3</a:t>
            </a:fld>
            <a:endParaRPr lang="en-US"/>
          </a:p>
        </p:txBody>
      </p:sp>
    </p:spTree>
    <p:extLst>
      <p:ext uri="{BB962C8B-B14F-4D97-AF65-F5344CB8AC3E}">
        <p14:creationId xmlns:p14="http://schemas.microsoft.com/office/powerpoint/2010/main" val="34997250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1013" y="1279525"/>
            <a:ext cx="6140450" cy="34544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Z" sz="1200" kern="1200" dirty="0">
                <a:solidFill>
                  <a:schemeClr val="tx1"/>
                </a:solidFill>
                <a:effectLst/>
                <a:latin typeface="+mn-lt"/>
                <a:ea typeface="+mn-ea"/>
                <a:cs typeface="+mn-cs"/>
              </a:rPr>
              <a:t>True/ False quiz answers: FTTFTFTFFF</a:t>
            </a:r>
          </a:p>
          <a:p>
            <a:endParaRPr lang="en-NZ" dirty="0"/>
          </a:p>
        </p:txBody>
      </p:sp>
      <p:sp>
        <p:nvSpPr>
          <p:cNvPr id="4" name="Slide Number Placeholder 3"/>
          <p:cNvSpPr>
            <a:spLocks noGrp="1"/>
          </p:cNvSpPr>
          <p:nvPr>
            <p:ph type="sldNum" sz="quarter" idx="10"/>
          </p:nvPr>
        </p:nvSpPr>
        <p:spPr/>
        <p:txBody>
          <a:bodyPr/>
          <a:lstStyle/>
          <a:p>
            <a:fld id="{21B2AA4F-B828-4D7C-AFD3-893933DAFCB4}" type="slidenum">
              <a:rPr lang="en-US" smtClean="0"/>
              <a:t>4</a:t>
            </a:fld>
            <a:endParaRPr lang="en-US"/>
          </a:p>
        </p:txBody>
      </p:sp>
    </p:spTree>
    <p:extLst>
      <p:ext uri="{BB962C8B-B14F-4D97-AF65-F5344CB8AC3E}">
        <p14:creationId xmlns:p14="http://schemas.microsoft.com/office/powerpoint/2010/main" val="25810457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1013" y="1279525"/>
            <a:ext cx="6140450" cy="3454400"/>
          </a:xfrm>
        </p:spPr>
      </p:sp>
      <p:sp>
        <p:nvSpPr>
          <p:cNvPr id="3" name="Notes Placeholder 2"/>
          <p:cNvSpPr>
            <a:spLocks noGrp="1"/>
          </p:cNvSpPr>
          <p:nvPr>
            <p:ph type="body" idx="1"/>
          </p:nvPr>
        </p:nvSpPr>
        <p:spPr/>
        <p:txBody>
          <a:bodyPr/>
          <a:lstStyle/>
          <a:p>
            <a:r>
              <a:rPr lang="en-NZ" sz="1200" kern="1200" dirty="0">
                <a:solidFill>
                  <a:schemeClr val="tx1"/>
                </a:solidFill>
                <a:effectLst/>
                <a:latin typeface="+mn-lt"/>
                <a:ea typeface="+mn-ea"/>
                <a:cs typeface="+mn-cs"/>
              </a:rPr>
              <a:t>Paul’s letters: Like a one-sided phone call - we only get to hear Paul’s side - we glean from his responses what the issues were.</a:t>
            </a:r>
          </a:p>
          <a:p>
            <a:r>
              <a:rPr lang="en-NZ" sz="1200" kern="1200" dirty="0">
                <a:solidFill>
                  <a:schemeClr val="tx1"/>
                </a:solidFill>
                <a:effectLst/>
                <a:latin typeface="+mn-lt"/>
                <a:ea typeface="+mn-ea"/>
                <a:cs typeface="+mn-cs"/>
              </a:rPr>
              <a:t>The first big issue was divisions. </a:t>
            </a:r>
          </a:p>
          <a:p>
            <a:r>
              <a:rPr lang="en-NZ" sz="1200" kern="1200" dirty="0">
                <a:solidFill>
                  <a:schemeClr val="tx1"/>
                </a:solidFill>
                <a:effectLst/>
                <a:latin typeface="+mn-lt"/>
                <a:ea typeface="+mn-ea"/>
                <a:cs typeface="+mn-cs"/>
              </a:rPr>
              <a:t>Last week: Is Christ divided? No! </a:t>
            </a:r>
          </a:p>
          <a:p>
            <a:r>
              <a:rPr lang="en-NZ" sz="1200" kern="1200" dirty="0">
                <a:solidFill>
                  <a:schemeClr val="tx1"/>
                </a:solidFill>
                <a:effectLst/>
                <a:latin typeface="+mn-lt"/>
                <a:ea typeface="+mn-ea"/>
                <a:cs typeface="+mn-cs"/>
              </a:rPr>
              <a:t>This week: it’s not about being the best or the brainiest speaker anyway. The real power lies in the message itself.</a:t>
            </a:r>
          </a:p>
          <a:p>
            <a:r>
              <a:rPr lang="en-NZ" sz="1200" kern="1200" dirty="0">
                <a:solidFill>
                  <a:schemeClr val="tx1"/>
                </a:solidFill>
                <a:effectLst/>
                <a:latin typeface="+mn-lt"/>
                <a:ea typeface="+mn-ea"/>
                <a:cs typeface="+mn-cs"/>
              </a:rPr>
              <a:t>Today’s big idea: </a:t>
            </a:r>
            <a:r>
              <a:rPr lang="en-NZ" sz="1200" b="1" kern="1200" dirty="0">
                <a:solidFill>
                  <a:schemeClr val="tx1"/>
                </a:solidFill>
                <a:effectLst/>
                <a:latin typeface="+mn-lt"/>
                <a:ea typeface="+mn-ea"/>
                <a:cs typeface="+mn-cs"/>
              </a:rPr>
              <a:t>The crazy cross is clearly the cleverest creed ever conceived!</a:t>
            </a:r>
            <a:endParaRPr lang="en-NZ" sz="1200" kern="1200" dirty="0">
              <a:solidFill>
                <a:schemeClr val="tx1"/>
              </a:solidFill>
              <a:effectLst/>
              <a:latin typeface="+mn-lt"/>
              <a:ea typeface="+mn-ea"/>
              <a:cs typeface="+mn-cs"/>
            </a:endParaRPr>
          </a:p>
          <a:p>
            <a:r>
              <a:rPr lang="en-NZ" sz="1200" kern="1200" dirty="0">
                <a:solidFill>
                  <a:schemeClr val="tx1"/>
                </a:solidFill>
                <a:effectLst/>
                <a:latin typeface="+mn-lt"/>
                <a:ea typeface="+mn-ea"/>
                <a:cs typeface="+mn-cs"/>
              </a:rPr>
              <a:t>But not everybody thinks so ...</a:t>
            </a:r>
          </a:p>
          <a:p>
            <a:pPr marL="0" marR="0" lvl="0" indent="0" algn="l" defTabSz="914400" rtl="0" eaLnBrk="1" fontAlgn="auto" latinLnBrk="0" hangingPunct="1">
              <a:lnSpc>
                <a:spcPct val="100000"/>
              </a:lnSpc>
              <a:spcBef>
                <a:spcPts val="0"/>
              </a:spcBef>
              <a:spcAft>
                <a:spcPts val="0"/>
              </a:spcAft>
              <a:buClrTx/>
              <a:buSzTx/>
              <a:buFontTx/>
              <a:buNone/>
              <a:tabLst/>
              <a:defRPr/>
            </a:pPr>
            <a:r>
              <a:rPr lang="en-NZ" sz="1200" b="1" kern="1200" dirty="0">
                <a:solidFill>
                  <a:schemeClr val="tx1"/>
                </a:solidFill>
                <a:effectLst/>
                <a:latin typeface="+mn-lt"/>
                <a:ea typeface="+mn-ea"/>
                <a:cs typeface="+mn-cs"/>
              </a:rPr>
              <a:t>[verse/quote]</a:t>
            </a:r>
          </a:p>
          <a:p>
            <a:endParaRPr lang="en-NZ" dirty="0"/>
          </a:p>
        </p:txBody>
      </p:sp>
      <p:sp>
        <p:nvSpPr>
          <p:cNvPr id="4" name="Slide Number Placeholder 3"/>
          <p:cNvSpPr>
            <a:spLocks noGrp="1"/>
          </p:cNvSpPr>
          <p:nvPr>
            <p:ph type="sldNum" sz="quarter" idx="10"/>
          </p:nvPr>
        </p:nvSpPr>
        <p:spPr/>
        <p:txBody>
          <a:bodyPr/>
          <a:lstStyle/>
          <a:p>
            <a:fld id="{21B2AA4F-B828-4D7C-AFD3-893933DAFCB4}" type="slidenum">
              <a:rPr lang="en-US" smtClean="0"/>
              <a:t>5</a:t>
            </a:fld>
            <a:endParaRPr lang="en-US"/>
          </a:p>
        </p:txBody>
      </p:sp>
    </p:spTree>
    <p:extLst>
      <p:ext uri="{BB962C8B-B14F-4D97-AF65-F5344CB8AC3E}">
        <p14:creationId xmlns:p14="http://schemas.microsoft.com/office/powerpoint/2010/main" val="7020502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1013" y="1279525"/>
            <a:ext cx="6140450" cy="3454400"/>
          </a:xfrm>
        </p:spPr>
      </p:sp>
      <p:sp>
        <p:nvSpPr>
          <p:cNvPr id="3" name="Notes Placeholder 2"/>
          <p:cNvSpPr>
            <a:spLocks noGrp="1"/>
          </p:cNvSpPr>
          <p:nvPr>
            <p:ph type="body" idx="1"/>
          </p:nvPr>
        </p:nvSpPr>
        <p:spPr/>
        <p:txBody>
          <a:bodyPr/>
          <a:lstStyle/>
          <a:p>
            <a:r>
              <a:rPr lang="en-NZ" sz="1200" kern="1200" dirty="0">
                <a:solidFill>
                  <a:schemeClr val="tx1"/>
                </a:solidFill>
                <a:effectLst/>
                <a:latin typeface="+mn-lt"/>
                <a:ea typeface="+mn-ea"/>
                <a:cs typeface="+mn-cs"/>
              </a:rPr>
              <a:t>Now, signs and wisdom are OK - and Jesus showed them both. But his sign-filled, wise-worded ministry finished on an embarrassing - actually scandalous note - a bloody Roman cross.</a:t>
            </a:r>
          </a:p>
          <a:p>
            <a:r>
              <a:rPr lang="en-NZ" sz="1200" kern="1200" dirty="0">
                <a:solidFill>
                  <a:schemeClr val="tx1"/>
                </a:solidFill>
                <a:effectLst/>
                <a:latin typeface="+mn-lt"/>
                <a:ea typeface="+mn-ea"/>
                <a:cs typeface="+mn-cs"/>
              </a:rPr>
              <a:t>Now the Corinthians were mainly Gentile believers. Their culture was </a:t>
            </a:r>
            <a:r>
              <a:rPr lang="en-NZ" sz="1200" kern="1200" dirty="0" err="1">
                <a:solidFill>
                  <a:schemeClr val="tx1"/>
                </a:solidFill>
                <a:effectLst/>
                <a:latin typeface="+mn-lt"/>
                <a:ea typeface="+mn-ea"/>
                <a:cs typeface="+mn-cs"/>
              </a:rPr>
              <a:t>Graeco</a:t>
            </a:r>
            <a:r>
              <a:rPr lang="en-NZ" sz="1200" kern="1200" dirty="0">
                <a:solidFill>
                  <a:schemeClr val="tx1"/>
                </a:solidFill>
                <a:effectLst/>
                <a:latin typeface="+mn-lt"/>
                <a:ea typeface="+mn-ea"/>
                <a:cs typeface="+mn-cs"/>
              </a:rPr>
              <a:t>-Roman more than Jewish. And one of the things the Greeks were known for (and still are) is philosophy.</a:t>
            </a:r>
          </a:p>
          <a:p>
            <a:r>
              <a:rPr lang="en-NZ" sz="1200" kern="1200" dirty="0">
                <a:solidFill>
                  <a:schemeClr val="tx1"/>
                </a:solidFill>
                <a:effectLst/>
                <a:latin typeface="+mn-lt"/>
                <a:ea typeface="+mn-ea"/>
                <a:cs typeface="+mn-cs"/>
              </a:rPr>
              <a:t>When Paul went to Athens and encountered Greek philosophers, there’s this lovely description of the people in Acts 17:21: </a:t>
            </a:r>
            <a:r>
              <a:rPr lang="en-NZ" sz="1200" b="1" kern="1200" dirty="0">
                <a:solidFill>
                  <a:schemeClr val="tx1"/>
                </a:solidFill>
                <a:effectLst/>
                <a:latin typeface="+mn-lt"/>
                <a:ea typeface="+mn-ea"/>
                <a:cs typeface="+mn-cs"/>
              </a:rPr>
              <a:t>[verse/quote]</a:t>
            </a:r>
          </a:p>
          <a:p>
            <a:pPr marL="0" marR="0" lvl="0" indent="0" algn="l" defTabSz="914400" rtl="0" eaLnBrk="1" fontAlgn="auto" latinLnBrk="0" hangingPunct="1">
              <a:lnSpc>
                <a:spcPct val="100000"/>
              </a:lnSpc>
              <a:spcBef>
                <a:spcPts val="0"/>
              </a:spcBef>
              <a:spcAft>
                <a:spcPts val="0"/>
              </a:spcAft>
              <a:buClrTx/>
              <a:buSzTx/>
              <a:buFontTx/>
              <a:buNone/>
              <a:tabLst/>
              <a:defRPr/>
            </a:pPr>
            <a:r>
              <a:rPr lang="en-NZ" sz="1200" kern="1200" dirty="0">
                <a:solidFill>
                  <a:schemeClr val="tx1"/>
                </a:solidFill>
                <a:effectLst/>
                <a:latin typeface="+mn-lt"/>
                <a:ea typeface="+mn-ea"/>
                <a:cs typeface="+mn-cs"/>
              </a:rPr>
              <a:t>William Barclay says </a:t>
            </a:r>
            <a:r>
              <a:rPr lang="en-NZ" sz="1200" b="1" kern="1200" dirty="0">
                <a:solidFill>
                  <a:schemeClr val="tx1"/>
                </a:solidFill>
                <a:effectLst/>
                <a:latin typeface="+mn-lt"/>
                <a:ea typeface="+mn-ea"/>
                <a:cs typeface="+mn-cs"/>
              </a:rPr>
              <a:t>[verse/quote]</a:t>
            </a:r>
          </a:p>
          <a:p>
            <a:r>
              <a:rPr lang="en-NZ" sz="1200" kern="1200" dirty="0">
                <a:solidFill>
                  <a:schemeClr val="tx1"/>
                </a:solidFill>
                <a:effectLst/>
                <a:latin typeface="+mn-lt"/>
                <a:ea typeface="+mn-ea"/>
                <a:cs typeface="+mn-cs"/>
              </a:rPr>
              <a:t>They loved to toss around the big questions - to speculate their way towards God through reasoning and argument. </a:t>
            </a:r>
          </a:p>
          <a:p>
            <a:r>
              <a:rPr lang="en-NZ" sz="1200" kern="1200" dirty="0">
                <a:solidFill>
                  <a:schemeClr val="tx1"/>
                </a:solidFill>
                <a:effectLst/>
                <a:latin typeface="+mn-lt"/>
                <a:ea typeface="+mn-ea"/>
                <a:cs typeface="+mn-cs"/>
              </a:rPr>
              <a:t>Does this sounds familiar?</a:t>
            </a:r>
          </a:p>
          <a:p>
            <a:r>
              <a:rPr lang="en-NZ" sz="1200" kern="1200" dirty="0">
                <a:solidFill>
                  <a:schemeClr val="tx1"/>
                </a:solidFill>
                <a:effectLst/>
                <a:latin typeface="+mn-lt"/>
                <a:ea typeface="+mn-ea"/>
                <a:cs typeface="+mn-cs"/>
              </a:rPr>
              <a:t>Wasn’t it </a:t>
            </a:r>
            <a:r>
              <a:rPr lang="en-NZ" sz="1200" kern="1200" dirty="0" err="1">
                <a:solidFill>
                  <a:schemeClr val="tx1"/>
                </a:solidFill>
                <a:effectLst/>
                <a:latin typeface="+mn-lt"/>
                <a:ea typeface="+mn-ea"/>
                <a:cs typeface="+mn-cs"/>
              </a:rPr>
              <a:t>Decartes</a:t>
            </a:r>
            <a:r>
              <a:rPr lang="en-NZ" sz="1200" kern="1200" dirty="0">
                <a:solidFill>
                  <a:schemeClr val="tx1"/>
                </a:solidFill>
                <a:effectLst/>
                <a:latin typeface="+mn-lt"/>
                <a:ea typeface="+mn-ea"/>
                <a:cs typeface="+mn-cs"/>
              </a:rPr>
              <a:t> who said, </a:t>
            </a:r>
            <a:r>
              <a:rPr lang="en-NZ" sz="1200" b="1" kern="1200" dirty="0">
                <a:solidFill>
                  <a:schemeClr val="tx1"/>
                </a:solidFill>
                <a:effectLst/>
                <a:latin typeface="+mn-lt"/>
                <a:ea typeface="+mn-ea"/>
                <a:cs typeface="+mn-cs"/>
              </a:rPr>
              <a:t>[verse/quote]</a:t>
            </a:r>
          </a:p>
          <a:p>
            <a:pPr marL="0" marR="0" lvl="0" indent="0" algn="l" defTabSz="914400" rtl="0" eaLnBrk="1" fontAlgn="auto" latinLnBrk="0" hangingPunct="1">
              <a:lnSpc>
                <a:spcPct val="100000"/>
              </a:lnSpc>
              <a:spcBef>
                <a:spcPts val="0"/>
              </a:spcBef>
              <a:spcAft>
                <a:spcPts val="0"/>
              </a:spcAft>
              <a:buClrTx/>
              <a:buSzTx/>
              <a:buFontTx/>
              <a:buNone/>
              <a:tabLst/>
              <a:defRPr/>
            </a:pPr>
            <a:r>
              <a:rPr lang="en-NZ" sz="1200" b="1" kern="1200" dirty="0">
                <a:solidFill>
                  <a:schemeClr val="tx1"/>
                </a:solidFill>
                <a:effectLst/>
                <a:latin typeface="+mn-lt"/>
                <a:ea typeface="+mn-ea"/>
                <a:cs typeface="+mn-cs"/>
              </a:rPr>
              <a:t>[verse/quote:] </a:t>
            </a:r>
            <a:r>
              <a:rPr lang="en-NZ" sz="1200" kern="1200" dirty="0">
                <a:solidFill>
                  <a:schemeClr val="tx1"/>
                </a:solidFill>
                <a:effectLst/>
                <a:latin typeface="+mn-lt"/>
                <a:ea typeface="+mn-ea"/>
                <a:cs typeface="+mn-cs"/>
              </a:rPr>
              <a:t>The Greeks argued that God by his very nature is completely removed from human suffering. He cannot feel in the way that we feel. So how did they respond to the preaching of the cross, a suffering God, a criminal Messiah and salvation not based on human speculation but the grace and love of a Holy God who bridges the impossible gap and comes to us? </a:t>
            </a:r>
          </a:p>
          <a:p>
            <a:r>
              <a:rPr lang="en-NZ" sz="1200" kern="1200" dirty="0">
                <a:solidFill>
                  <a:schemeClr val="tx1"/>
                </a:solidFill>
                <a:effectLst/>
                <a:latin typeface="+mn-lt"/>
                <a:ea typeface="+mn-ea"/>
                <a:cs typeface="+mn-cs"/>
              </a:rPr>
              <a:t>Now the gospel got a lot of traction among </a:t>
            </a:r>
            <a:r>
              <a:rPr lang="en-NZ" sz="1200" kern="1200" dirty="0" err="1">
                <a:solidFill>
                  <a:schemeClr val="tx1"/>
                </a:solidFill>
                <a:effectLst/>
                <a:latin typeface="+mn-lt"/>
                <a:ea typeface="+mn-ea"/>
                <a:cs typeface="+mn-cs"/>
              </a:rPr>
              <a:t>Gaeco</a:t>
            </a:r>
            <a:r>
              <a:rPr lang="en-NZ" sz="1200" kern="1200" dirty="0">
                <a:solidFill>
                  <a:schemeClr val="tx1"/>
                </a:solidFill>
                <a:effectLst/>
                <a:latin typeface="+mn-lt"/>
                <a:ea typeface="+mn-ea"/>
                <a:cs typeface="+mn-cs"/>
              </a:rPr>
              <a:t>-Roman people, but philosophers and wise people of the time really struggled to accept this message. </a:t>
            </a:r>
          </a:p>
          <a:p>
            <a:pPr marL="0" marR="0" lvl="0" indent="0" algn="l" defTabSz="914400" rtl="0" eaLnBrk="1" fontAlgn="auto" latinLnBrk="0" hangingPunct="1">
              <a:lnSpc>
                <a:spcPct val="100000"/>
              </a:lnSpc>
              <a:spcBef>
                <a:spcPts val="0"/>
              </a:spcBef>
              <a:spcAft>
                <a:spcPts val="0"/>
              </a:spcAft>
              <a:buClrTx/>
              <a:buSzTx/>
              <a:buFontTx/>
              <a:buNone/>
              <a:tabLst/>
              <a:defRPr/>
            </a:pPr>
            <a:r>
              <a:rPr lang="en-NZ" sz="1200" b="1" kern="1200" dirty="0">
                <a:solidFill>
                  <a:schemeClr val="tx1"/>
                </a:solidFill>
                <a:effectLst/>
                <a:latin typeface="+mn-lt"/>
                <a:ea typeface="+mn-ea"/>
                <a:cs typeface="+mn-cs"/>
              </a:rPr>
              <a:t>[verse/quote:]</a:t>
            </a:r>
            <a:r>
              <a:rPr lang="en-NZ" sz="1200" b="1" kern="1200" baseline="0" dirty="0">
                <a:solidFill>
                  <a:schemeClr val="tx1"/>
                </a:solidFill>
                <a:effectLst/>
                <a:latin typeface="+mn-lt"/>
                <a:ea typeface="+mn-ea"/>
                <a:cs typeface="+mn-cs"/>
              </a:rPr>
              <a:t> </a:t>
            </a:r>
            <a:r>
              <a:rPr lang="en-NZ" sz="1200" kern="1200" dirty="0">
                <a:solidFill>
                  <a:schemeClr val="tx1"/>
                </a:solidFill>
                <a:effectLst/>
                <a:latin typeface="+mn-lt"/>
                <a:ea typeface="+mn-ea"/>
                <a:cs typeface="+mn-cs"/>
              </a:rPr>
              <a:t>It seemed ridiculous.</a:t>
            </a:r>
          </a:p>
          <a:p>
            <a:endParaRPr lang="en-NZ" dirty="0"/>
          </a:p>
        </p:txBody>
      </p:sp>
      <p:sp>
        <p:nvSpPr>
          <p:cNvPr id="4" name="Slide Number Placeholder 3"/>
          <p:cNvSpPr>
            <a:spLocks noGrp="1"/>
          </p:cNvSpPr>
          <p:nvPr>
            <p:ph type="sldNum" sz="quarter" idx="10"/>
          </p:nvPr>
        </p:nvSpPr>
        <p:spPr/>
        <p:txBody>
          <a:bodyPr/>
          <a:lstStyle/>
          <a:p>
            <a:fld id="{21B2AA4F-B828-4D7C-AFD3-893933DAFCB4}" type="slidenum">
              <a:rPr lang="en-US" smtClean="0"/>
              <a:t>6</a:t>
            </a:fld>
            <a:endParaRPr lang="en-US"/>
          </a:p>
        </p:txBody>
      </p:sp>
    </p:spTree>
    <p:extLst>
      <p:ext uri="{BB962C8B-B14F-4D97-AF65-F5344CB8AC3E}">
        <p14:creationId xmlns:p14="http://schemas.microsoft.com/office/powerpoint/2010/main" val="32118882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1013" y="1279525"/>
            <a:ext cx="6140450" cy="34544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Z" sz="1200" kern="1200" dirty="0">
                <a:solidFill>
                  <a:schemeClr val="tx1"/>
                </a:solidFill>
                <a:effectLst/>
                <a:latin typeface="+mn-lt"/>
                <a:ea typeface="+mn-ea"/>
                <a:cs typeface="+mn-cs"/>
              </a:rPr>
              <a:t>Listen to Paul’s words again:</a:t>
            </a:r>
          </a:p>
          <a:p>
            <a:pPr marL="0" marR="0" lvl="0" indent="0" algn="l" defTabSz="914400" rtl="0" eaLnBrk="1" fontAlgn="auto" latinLnBrk="0" hangingPunct="1">
              <a:lnSpc>
                <a:spcPct val="100000"/>
              </a:lnSpc>
              <a:spcBef>
                <a:spcPts val="0"/>
              </a:spcBef>
              <a:spcAft>
                <a:spcPts val="0"/>
              </a:spcAft>
              <a:buClrTx/>
              <a:buSzTx/>
              <a:buFontTx/>
              <a:buNone/>
              <a:tabLst/>
              <a:defRPr/>
            </a:pPr>
            <a:r>
              <a:rPr lang="en-NZ" sz="1200" b="1" kern="1200" dirty="0">
                <a:solidFill>
                  <a:schemeClr val="tx1"/>
                </a:solidFill>
                <a:effectLst/>
                <a:latin typeface="+mn-lt"/>
                <a:ea typeface="+mn-ea"/>
                <a:cs typeface="+mn-cs"/>
              </a:rPr>
              <a:t>[verse/quote]</a:t>
            </a:r>
            <a:endParaRPr lang="en-NZ" dirty="0">
              <a:effectLst/>
            </a:endParaRPr>
          </a:p>
          <a:p>
            <a:r>
              <a:rPr lang="en-NZ" sz="1200" kern="1200" dirty="0">
                <a:solidFill>
                  <a:schemeClr val="tx1"/>
                </a:solidFill>
                <a:effectLst/>
                <a:latin typeface="+mn-lt"/>
                <a:ea typeface="+mn-ea"/>
                <a:cs typeface="+mn-cs"/>
              </a:rPr>
              <a:t>The first century was a time of religious upheaval, not just because of the preaching of the early church.</a:t>
            </a:r>
          </a:p>
          <a:p>
            <a:r>
              <a:rPr lang="en-NZ" sz="1200" kern="1200" dirty="0">
                <a:solidFill>
                  <a:schemeClr val="tx1"/>
                </a:solidFill>
                <a:effectLst/>
                <a:latin typeface="+mn-lt"/>
                <a:ea typeface="+mn-ea"/>
                <a:cs typeface="+mn-cs"/>
              </a:rPr>
              <a:t>So called mystery religious were popping up everywhere, with their promise of some secret which unravel the mysteries of life. </a:t>
            </a:r>
          </a:p>
          <a:p>
            <a:pPr marL="0" marR="0" lvl="0" indent="0" algn="l" defTabSz="914400" rtl="0" eaLnBrk="1" fontAlgn="auto" latinLnBrk="0" hangingPunct="1">
              <a:lnSpc>
                <a:spcPct val="100000"/>
              </a:lnSpc>
              <a:spcBef>
                <a:spcPts val="0"/>
              </a:spcBef>
              <a:spcAft>
                <a:spcPts val="0"/>
              </a:spcAft>
              <a:buClrTx/>
              <a:buSzTx/>
              <a:buFontTx/>
              <a:buNone/>
              <a:tabLst/>
              <a:defRPr/>
            </a:pPr>
            <a:r>
              <a:rPr lang="en-NZ" sz="1200" b="1" kern="1200" dirty="0">
                <a:solidFill>
                  <a:schemeClr val="tx1"/>
                </a:solidFill>
                <a:effectLst/>
                <a:latin typeface="+mn-lt"/>
                <a:ea typeface="+mn-ea"/>
                <a:cs typeface="+mn-cs"/>
              </a:rPr>
              <a:t>[verse/quote:]</a:t>
            </a:r>
            <a:r>
              <a:rPr lang="en-NZ" sz="1200" b="1" kern="1200" baseline="0" dirty="0">
                <a:solidFill>
                  <a:schemeClr val="tx1"/>
                </a:solidFill>
                <a:effectLst/>
                <a:latin typeface="+mn-lt"/>
                <a:ea typeface="+mn-ea"/>
                <a:cs typeface="+mn-cs"/>
              </a:rPr>
              <a:t> </a:t>
            </a:r>
            <a:r>
              <a:rPr lang="en-NZ" sz="1200" kern="1200" dirty="0">
                <a:solidFill>
                  <a:schemeClr val="tx1"/>
                </a:solidFill>
                <a:effectLst/>
                <a:latin typeface="+mn-lt"/>
                <a:ea typeface="+mn-ea"/>
                <a:cs typeface="+mn-cs"/>
              </a:rPr>
              <a:t>Only special knowledge and special rituals and special people could unlock these mysteries.</a:t>
            </a:r>
          </a:p>
        </p:txBody>
      </p:sp>
      <p:sp>
        <p:nvSpPr>
          <p:cNvPr id="4" name="Slide Number Placeholder 3"/>
          <p:cNvSpPr>
            <a:spLocks noGrp="1"/>
          </p:cNvSpPr>
          <p:nvPr>
            <p:ph type="sldNum" sz="quarter" idx="10"/>
          </p:nvPr>
        </p:nvSpPr>
        <p:spPr/>
        <p:txBody>
          <a:bodyPr/>
          <a:lstStyle/>
          <a:p>
            <a:fld id="{21B2AA4F-B828-4D7C-AFD3-893933DAFCB4}" type="slidenum">
              <a:rPr lang="en-US" smtClean="0"/>
              <a:t>7</a:t>
            </a:fld>
            <a:endParaRPr lang="en-US"/>
          </a:p>
        </p:txBody>
      </p:sp>
    </p:spTree>
    <p:extLst>
      <p:ext uri="{BB962C8B-B14F-4D97-AF65-F5344CB8AC3E}">
        <p14:creationId xmlns:p14="http://schemas.microsoft.com/office/powerpoint/2010/main" val="28662900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1013" y="1279525"/>
            <a:ext cx="6140450" cy="3454400"/>
          </a:xfrm>
        </p:spPr>
      </p:sp>
      <p:sp>
        <p:nvSpPr>
          <p:cNvPr id="3" name="Notes Placeholder 2"/>
          <p:cNvSpPr>
            <a:spLocks noGrp="1"/>
          </p:cNvSpPr>
          <p:nvPr>
            <p:ph type="body" idx="1"/>
          </p:nvPr>
        </p:nvSpPr>
        <p:spPr/>
        <p:txBody>
          <a:bodyPr/>
          <a:lstStyle/>
          <a:p>
            <a:r>
              <a:rPr lang="en-NZ" sz="1200" kern="1200" dirty="0">
                <a:solidFill>
                  <a:schemeClr val="tx1"/>
                </a:solidFill>
                <a:effectLst/>
                <a:latin typeface="+mn-lt"/>
                <a:ea typeface="+mn-ea"/>
                <a:cs typeface="+mn-cs"/>
              </a:rPr>
              <a:t>You can see now the Corinthians, who had been enriched with knowledge and speaking (verse 5), might stray into over-valuing human ideas and rhetoric and even shunning the message of the cross because it didn’t make sense.</a:t>
            </a:r>
          </a:p>
          <a:p>
            <a:r>
              <a:rPr lang="en-NZ" sz="1200" kern="1200" dirty="0">
                <a:solidFill>
                  <a:schemeClr val="tx1"/>
                </a:solidFill>
                <a:effectLst/>
                <a:latin typeface="+mn-lt"/>
                <a:ea typeface="+mn-ea"/>
                <a:cs typeface="+mn-cs"/>
              </a:rPr>
              <a:t>Can we do that? You bet. But the results are frustrating.</a:t>
            </a:r>
          </a:p>
          <a:p>
            <a:endParaRPr lang="en-NZ" dirty="0"/>
          </a:p>
          <a:p>
            <a:pPr marL="0" marR="0" lvl="0" indent="0" algn="l" defTabSz="914400" rtl="0" eaLnBrk="1" fontAlgn="auto" latinLnBrk="0" hangingPunct="1">
              <a:lnSpc>
                <a:spcPct val="100000"/>
              </a:lnSpc>
              <a:spcBef>
                <a:spcPts val="0"/>
              </a:spcBef>
              <a:spcAft>
                <a:spcPts val="0"/>
              </a:spcAft>
              <a:buClrTx/>
              <a:buSzTx/>
              <a:buFontTx/>
              <a:buNone/>
              <a:tabLst/>
              <a:defRPr/>
            </a:pPr>
            <a:r>
              <a:rPr lang="en-NZ" sz="1200" kern="1200" dirty="0">
                <a:solidFill>
                  <a:schemeClr val="tx1"/>
                </a:solidFill>
                <a:effectLst/>
                <a:latin typeface="+mn-lt"/>
                <a:ea typeface="+mn-ea"/>
                <a:cs typeface="+mn-cs"/>
              </a:rPr>
              <a:t>As the poet, T. S. Eliot wrote:</a:t>
            </a:r>
          </a:p>
          <a:p>
            <a:pPr marL="0" marR="0" lvl="0" indent="0" algn="l" defTabSz="914400" rtl="0" eaLnBrk="1" fontAlgn="auto" latinLnBrk="0" hangingPunct="1">
              <a:lnSpc>
                <a:spcPct val="100000"/>
              </a:lnSpc>
              <a:spcBef>
                <a:spcPts val="0"/>
              </a:spcBef>
              <a:spcAft>
                <a:spcPts val="0"/>
              </a:spcAft>
              <a:buClrTx/>
              <a:buSzTx/>
              <a:buFontTx/>
              <a:buNone/>
              <a:tabLst/>
              <a:defRPr/>
            </a:pPr>
            <a:r>
              <a:rPr lang="en-NZ" sz="1200" b="1" kern="1200" dirty="0">
                <a:solidFill>
                  <a:schemeClr val="tx1"/>
                </a:solidFill>
                <a:effectLst/>
                <a:latin typeface="+mn-lt"/>
                <a:ea typeface="+mn-ea"/>
                <a:cs typeface="+mn-cs"/>
              </a:rPr>
              <a:t>[verse/quote]</a:t>
            </a:r>
            <a:endParaRPr lang="en-NZ" dirty="0">
              <a:effectLst/>
            </a:endParaRPr>
          </a:p>
          <a:p>
            <a:endParaRPr lang="en-NZ" dirty="0"/>
          </a:p>
        </p:txBody>
      </p:sp>
      <p:sp>
        <p:nvSpPr>
          <p:cNvPr id="4" name="Slide Number Placeholder 3"/>
          <p:cNvSpPr>
            <a:spLocks noGrp="1"/>
          </p:cNvSpPr>
          <p:nvPr>
            <p:ph type="sldNum" sz="quarter" idx="10"/>
          </p:nvPr>
        </p:nvSpPr>
        <p:spPr/>
        <p:txBody>
          <a:bodyPr/>
          <a:lstStyle/>
          <a:p>
            <a:fld id="{21B2AA4F-B828-4D7C-AFD3-893933DAFCB4}" type="slidenum">
              <a:rPr lang="en-US" smtClean="0"/>
              <a:t>8</a:t>
            </a:fld>
            <a:endParaRPr lang="en-US"/>
          </a:p>
        </p:txBody>
      </p:sp>
    </p:spTree>
    <p:extLst>
      <p:ext uri="{BB962C8B-B14F-4D97-AF65-F5344CB8AC3E}">
        <p14:creationId xmlns:p14="http://schemas.microsoft.com/office/powerpoint/2010/main" val="21947059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1013" y="1279525"/>
            <a:ext cx="6140450" cy="3454400"/>
          </a:xfrm>
        </p:spPr>
      </p:sp>
      <p:sp>
        <p:nvSpPr>
          <p:cNvPr id="3" name="Notes Placeholder 2"/>
          <p:cNvSpPr>
            <a:spLocks noGrp="1"/>
          </p:cNvSpPr>
          <p:nvPr>
            <p:ph type="body" idx="1"/>
          </p:nvPr>
        </p:nvSpPr>
        <p:spPr/>
        <p:txBody>
          <a:bodyPr/>
          <a:lstStyle/>
          <a:p>
            <a:r>
              <a:rPr lang="en-NZ" sz="1200" kern="1200" dirty="0">
                <a:solidFill>
                  <a:schemeClr val="tx1"/>
                </a:solidFill>
                <a:effectLst/>
                <a:latin typeface="+mn-lt"/>
                <a:ea typeface="+mn-ea"/>
                <a:cs typeface="+mn-cs"/>
              </a:rPr>
              <a:t>So what is true wisdom, and what is the real so-called mystery according to Paul?</a:t>
            </a:r>
          </a:p>
          <a:p>
            <a:pPr marL="0" marR="0" lvl="0" indent="0" algn="l" defTabSz="914400" rtl="0" eaLnBrk="1" fontAlgn="auto" latinLnBrk="0" hangingPunct="1">
              <a:lnSpc>
                <a:spcPct val="100000"/>
              </a:lnSpc>
              <a:spcBef>
                <a:spcPts val="0"/>
              </a:spcBef>
              <a:spcAft>
                <a:spcPts val="0"/>
              </a:spcAft>
              <a:buClrTx/>
              <a:buSzTx/>
              <a:buFontTx/>
              <a:buNone/>
              <a:tabLst/>
              <a:defRPr/>
            </a:pPr>
            <a:r>
              <a:rPr lang="en-NZ" sz="1200" b="1" kern="1200" dirty="0">
                <a:solidFill>
                  <a:schemeClr val="tx1"/>
                </a:solidFill>
                <a:effectLst/>
                <a:latin typeface="+mn-lt"/>
                <a:ea typeface="+mn-ea"/>
                <a:cs typeface="+mn-cs"/>
              </a:rPr>
              <a:t>[verse/quote]</a:t>
            </a:r>
            <a:endParaRPr lang="en-NZ" sz="1200" kern="1200" dirty="0">
              <a:solidFill>
                <a:schemeClr val="tx1"/>
              </a:solidFill>
              <a:effectLst/>
              <a:latin typeface="+mn-lt"/>
              <a:ea typeface="+mn-ea"/>
              <a:cs typeface="+mn-cs"/>
            </a:endParaRPr>
          </a:p>
          <a:p>
            <a:r>
              <a:rPr lang="en-NZ" sz="1200" kern="1200" dirty="0">
                <a:solidFill>
                  <a:schemeClr val="tx1"/>
                </a:solidFill>
                <a:effectLst/>
                <a:latin typeface="+mn-lt"/>
                <a:ea typeface="+mn-ea"/>
                <a:cs typeface="+mn-cs"/>
              </a:rPr>
              <a:t>The cross of Jesus Christ - crazy as it seems - is clearly the cleverest creed ever conceived!</a:t>
            </a:r>
          </a:p>
          <a:p>
            <a:r>
              <a:rPr lang="en-NZ" sz="1200" b="1" kern="1200" dirty="0">
                <a:solidFill>
                  <a:schemeClr val="tx1"/>
                </a:solidFill>
                <a:effectLst/>
                <a:latin typeface="+mn-lt"/>
                <a:ea typeface="+mn-ea"/>
                <a:cs typeface="+mn-cs"/>
              </a:rPr>
              <a:t>[Question:} </a:t>
            </a:r>
            <a:r>
              <a:rPr lang="en-NZ" sz="1200" kern="1200" dirty="0">
                <a:solidFill>
                  <a:schemeClr val="tx1"/>
                </a:solidFill>
                <a:effectLst/>
                <a:latin typeface="+mn-lt"/>
                <a:ea typeface="+mn-ea"/>
                <a:cs typeface="+mn-cs"/>
              </a:rPr>
              <a:t>So what are some of the barriers to people accepting the message of the cross today?</a:t>
            </a:r>
          </a:p>
          <a:p>
            <a:endParaRPr lang="en-NZ" dirty="0"/>
          </a:p>
        </p:txBody>
      </p:sp>
      <p:sp>
        <p:nvSpPr>
          <p:cNvPr id="4" name="Slide Number Placeholder 3"/>
          <p:cNvSpPr>
            <a:spLocks noGrp="1"/>
          </p:cNvSpPr>
          <p:nvPr>
            <p:ph type="sldNum" sz="quarter" idx="10"/>
          </p:nvPr>
        </p:nvSpPr>
        <p:spPr/>
        <p:txBody>
          <a:bodyPr/>
          <a:lstStyle/>
          <a:p>
            <a:fld id="{21B2AA4F-B828-4D7C-AFD3-893933DAFCB4}" type="slidenum">
              <a:rPr lang="en-US" smtClean="0"/>
              <a:t>9</a:t>
            </a:fld>
            <a:endParaRPr lang="en-US"/>
          </a:p>
        </p:txBody>
      </p:sp>
    </p:spTree>
    <p:extLst>
      <p:ext uri="{BB962C8B-B14F-4D97-AF65-F5344CB8AC3E}">
        <p14:creationId xmlns:p14="http://schemas.microsoft.com/office/powerpoint/2010/main" val="10386059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FDE934FF-F4E1-47C5-9CA5-30A81DDE2BE4}" type="datetimeFigureOut">
              <a:rPr lang="en-US" smtClean="0"/>
              <a:t>6/9/2019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561BA9-CDCF-4958-B8AB-66F3BF063E13}" type="slidenum">
              <a:rPr lang="en-US" smtClean="0"/>
              <a:t>‹#›</a:t>
            </a:fld>
            <a:endParaRPr lang="en-US"/>
          </a:p>
        </p:txBody>
      </p:sp>
    </p:spTree>
    <p:extLst>
      <p:ext uri="{BB962C8B-B14F-4D97-AF65-F5344CB8AC3E}">
        <p14:creationId xmlns:p14="http://schemas.microsoft.com/office/powerpoint/2010/main" val="4309356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DE934FF-F4E1-47C5-9CA5-30A81DDE2BE4}" type="datetimeFigureOut">
              <a:rPr lang="en-US" smtClean="0"/>
              <a:t>6/9/2019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561BA9-CDCF-4958-B8AB-66F3BF063E13}" type="slidenum">
              <a:rPr lang="en-US" smtClean="0"/>
              <a:t>‹#›</a:t>
            </a:fld>
            <a:endParaRPr lang="en-US"/>
          </a:p>
        </p:txBody>
      </p:sp>
    </p:spTree>
    <p:extLst>
      <p:ext uri="{BB962C8B-B14F-4D97-AF65-F5344CB8AC3E}">
        <p14:creationId xmlns:p14="http://schemas.microsoft.com/office/powerpoint/2010/main" val="2796595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DE934FF-F4E1-47C5-9CA5-30A81DDE2BE4}" type="datetimeFigureOut">
              <a:rPr lang="en-US" smtClean="0"/>
              <a:t>6/9/2019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561BA9-CDCF-4958-B8AB-66F3BF063E13}" type="slidenum">
              <a:rPr lang="en-US" smtClean="0"/>
              <a:t>‹#›</a:t>
            </a:fld>
            <a:endParaRPr lang="en-US"/>
          </a:p>
        </p:txBody>
      </p:sp>
    </p:spTree>
    <p:extLst>
      <p:ext uri="{BB962C8B-B14F-4D97-AF65-F5344CB8AC3E}">
        <p14:creationId xmlns:p14="http://schemas.microsoft.com/office/powerpoint/2010/main" val="26338812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DE934FF-F4E1-47C5-9CA5-30A81DDE2BE4}" type="datetimeFigureOut">
              <a:rPr lang="en-US" smtClean="0"/>
              <a:t>6/9/2019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561BA9-CDCF-4958-B8AB-66F3BF063E13}" type="slidenum">
              <a:rPr lang="en-US" smtClean="0"/>
              <a:t>‹#›</a:t>
            </a:fld>
            <a:endParaRPr lang="en-US"/>
          </a:p>
        </p:txBody>
      </p:sp>
    </p:spTree>
    <p:extLst>
      <p:ext uri="{BB962C8B-B14F-4D97-AF65-F5344CB8AC3E}">
        <p14:creationId xmlns:p14="http://schemas.microsoft.com/office/powerpoint/2010/main" val="4296534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DE934FF-F4E1-47C5-9CA5-30A81DDE2BE4}" type="datetimeFigureOut">
              <a:rPr lang="en-US" smtClean="0"/>
              <a:t>6/9/2019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561BA9-CDCF-4958-B8AB-66F3BF063E13}" type="slidenum">
              <a:rPr lang="en-US" smtClean="0"/>
              <a:t>‹#›</a:t>
            </a:fld>
            <a:endParaRPr lang="en-US"/>
          </a:p>
        </p:txBody>
      </p:sp>
    </p:spTree>
    <p:extLst>
      <p:ext uri="{BB962C8B-B14F-4D97-AF65-F5344CB8AC3E}">
        <p14:creationId xmlns:p14="http://schemas.microsoft.com/office/powerpoint/2010/main" val="29997690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FDE934FF-F4E1-47C5-9CA5-30A81DDE2BE4}" type="datetimeFigureOut">
              <a:rPr lang="en-US" smtClean="0"/>
              <a:t>6/9/2019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3561BA9-CDCF-4958-B8AB-66F3BF063E13}" type="slidenum">
              <a:rPr lang="en-US" smtClean="0"/>
              <a:t>‹#›</a:t>
            </a:fld>
            <a:endParaRPr lang="en-US"/>
          </a:p>
        </p:txBody>
      </p:sp>
    </p:spTree>
    <p:extLst>
      <p:ext uri="{BB962C8B-B14F-4D97-AF65-F5344CB8AC3E}">
        <p14:creationId xmlns:p14="http://schemas.microsoft.com/office/powerpoint/2010/main" val="37390216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DE934FF-F4E1-47C5-9CA5-30A81DDE2BE4}" type="datetimeFigureOut">
              <a:rPr lang="en-US" smtClean="0"/>
              <a:t>6/9/2019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3561BA9-CDCF-4958-B8AB-66F3BF063E13}" type="slidenum">
              <a:rPr lang="en-US" smtClean="0"/>
              <a:t>‹#›</a:t>
            </a:fld>
            <a:endParaRPr lang="en-US"/>
          </a:p>
        </p:txBody>
      </p:sp>
    </p:spTree>
    <p:extLst>
      <p:ext uri="{BB962C8B-B14F-4D97-AF65-F5344CB8AC3E}">
        <p14:creationId xmlns:p14="http://schemas.microsoft.com/office/powerpoint/2010/main" val="26453771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DE934FF-F4E1-47C5-9CA5-30A81DDE2BE4}" type="datetimeFigureOut">
              <a:rPr lang="en-US" smtClean="0"/>
              <a:t>6/9/2019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3561BA9-CDCF-4958-B8AB-66F3BF063E13}" type="slidenum">
              <a:rPr lang="en-US" smtClean="0"/>
              <a:t>‹#›</a:t>
            </a:fld>
            <a:endParaRPr lang="en-US"/>
          </a:p>
        </p:txBody>
      </p:sp>
    </p:spTree>
    <p:extLst>
      <p:ext uri="{BB962C8B-B14F-4D97-AF65-F5344CB8AC3E}">
        <p14:creationId xmlns:p14="http://schemas.microsoft.com/office/powerpoint/2010/main" val="19967525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DE934FF-F4E1-47C5-9CA5-30A81DDE2BE4}" type="datetimeFigureOut">
              <a:rPr lang="en-US" smtClean="0"/>
              <a:t>6/9/2019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3561BA9-CDCF-4958-B8AB-66F3BF063E13}" type="slidenum">
              <a:rPr lang="en-US" smtClean="0"/>
              <a:t>‹#›</a:t>
            </a:fld>
            <a:endParaRPr lang="en-US"/>
          </a:p>
        </p:txBody>
      </p:sp>
    </p:spTree>
    <p:extLst>
      <p:ext uri="{BB962C8B-B14F-4D97-AF65-F5344CB8AC3E}">
        <p14:creationId xmlns:p14="http://schemas.microsoft.com/office/powerpoint/2010/main" val="17829743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DE934FF-F4E1-47C5-9CA5-30A81DDE2BE4}" type="datetimeFigureOut">
              <a:rPr lang="en-US" smtClean="0"/>
              <a:t>6/9/2019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3561BA9-CDCF-4958-B8AB-66F3BF063E13}" type="slidenum">
              <a:rPr lang="en-US" smtClean="0"/>
              <a:t>‹#›</a:t>
            </a:fld>
            <a:endParaRPr lang="en-US"/>
          </a:p>
        </p:txBody>
      </p:sp>
    </p:spTree>
    <p:extLst>
      <p:ext uri="{BB962C8B-B14F-4D97-AF65-F5344CB8AC3E}">
        <p14:creationId xmlns:p14="http://schemas.microsoft.com/office/powerpoint/2010/main" val="36170669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DE934FF-F4E1-47C5-9CA5-30A81DDE2BE4}" type="datetimeFigureOut">
              <a:rPr lang="en-US" smtClean="0"/>
              <a:t>6/9/2019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3561BA9-CDCF-4958-B8AB-66F3BF063E13}" type="slidenum">
              <a:rPr lang="en-US" smtClean="0"/>
              <a:t>‹#›</a:t>
            </a:fld>
            <a:endParaRPr lang="en-US"/>
          </a:p>
        </p:txBody>
      </p:sp>
    </p:spTree>
    <p:extLst>
      <p:ext uri="{BB962C8B-B14F-4D97-AF65-F5344CB8AC3E}">
        <p14:creationId xmlns:p14="http://schemas.microsoft.com/office/powerpoint/2010/main" val="29793528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DE934FF-F4E1-47C5-9CA5-30A81DDE2BE4}" type="datetimeFigureOut">
              <a:rPr lang="en-US" smtClean="0"/>
              <a:t>6/9/2019</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3561BA9-CDCF-4958-B8AB-66F3BF063E13}" type="slidenum">
              <a:rPr lang="en-US" smtClean="0"/>
              <a:t>‹#›</a:t>
            </a:fld>
            <a:endParaRPr lang="en-US"/>
          </a:p>
        </p:txBody>
      </p:sp>
    </p:spTree>
    <p:extLst>
      <p:ext uri="{BB962C8B-B14F-4D97-AF65-F5344CB8AC3E}">
        <p14:creationId xmlns:p14="http://schemas.microsoft.com/office/powerpoint/2010/main" val="1988931994"/>
      </p:ext>
    </p:extLst>
  </p:cSld>
  <p:clrMap bg1="dk1" tx1="lt1" bg2="dk2" tx2="lt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1.emf"/><Relationship Id="rId13" Type="http://schemas.openxmlformats.org/officeDocument/2006/relationships/image" Target="../media/image16.emf"/><Relationship Id="rId3" Type="http://schemas.openxmlformats.org/officeDocument/2006/relationships/image" Target="../media/image6.png"/><Relationship Id="rId7" Type="http://schemas.openxmlformats.org/officeDocument/2006/relationships/image" Target="../media/image10.emf"/><Relationship Id="rId12" Type="http://schemas.openxmlformats.org/officeDocument/2006/relationships/image" Target="../media/image15.emf"/><Relationship Id="rId17" Type="http://schemas.openxmlformats.org/officeDocument/2006/relationships/image" Target="../media/image20.emf"/><Relationship Id="rId2" Type="http://schemas.openxmlformats.org/officeDocument/2006/relationships/notesSlide" Target="../notesSlides/notesSlide10.xml"/><Relationship Id="rId16" Type="http://schemas.openxmlformats.org/officeDocument/2006/relationships/image" Target="../media/image19.emf"/><Relationship Id="rId1" Type="http://schemas.openxmlformats.org/officeDocument/2006/relationships/slideLayout" Target="../slideLayouts/slideLayout1.xml"/><Relationship Id="rId6" Type="http://schemas.openxmlformats.org/officeDocument/2006/relationships/image" Target="../media/image9.emf"/><Relationship Id="rId11" Type="http://schemas.openxmlformats.org/officeDocument/2006/relationships/image" Target="../media/image14.emf"/><Relationship Id="rId5" Type="http://schemas.openxmlformats.org/officeDocument/2006/relationships/image" Target="../media/image8.emf"/><Relationship Id="rId15" Type="http://schemas.openxmlformats.org/officeDocument/2006/relationships/image" Target="../media/image18.emf"/><Relationship Id="rId10" Type="http://schemas.openxmlformats.org/officeDocument/2006/relationships/image" Target="../media/image13.emf"/><Relationship Id="rId4" Type="http://schemas.openxmlformats.org/officeDocument/2006/relationships/image" Target="../media/image7.emf"/><Relationship Id="rId9" Type="http://schemas.openxmlformats.org/officeDocument/2006/relationships/image" Target="../media/image12.emf"/><Relationship Id="rId14" Type="http://schemas.openxmlformats.org/officeDocument/2006/relationships/image" Target="../media/image17.emf"/></Relationships>
</file>

<file path=ppt/slides/_rels/slide11.xml.rels><?xml version="1.0" encoding="UTF-8" standalone="yes"?>
<Relationships xmlns="http://schemas.openxmlformats.org/package/2006/relationships"><Relationship Id="rId8" Type="http://schemas.openxmlformats.org/officeDocument/2006/relationships/image" Target="../media/image24.emf"/><Relationship Id="rId3" Type="http://schemas.openxmlformats.org/officeDocument/2006/relationships/image" Target="../media/image21.emf"/><Relationship Id="rId7" Type="http://schemas.openxmlformats.org/officeDocument/2006/relationships/image" Target="../media/image19.emf"/><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18.emf"/><Relationship Id="rId5" Type="http://schemas.openxmlformats.org/officeDocument/2006/relationships/image" Target="../media/image23.emf"/><Relationship Id="rId4" Type="http://schemas.openxmlformats.org/officeDocument/2006/relationships/image" Target="../media/image22.emf"/></Relationships>
</file>

<file path=ppt/slides/_rels/slide12.xml.rels><?xml version="1.0" encoding="UTF-8" standalone="yes"?>
<Relationships xmlns="http://schemas.openxmlformats.org/package/2006/relationships"><Relationship Id="rId8" Type="http://schemas.openxmlformats.org/officeDocument/2006/relationships/image" Target="../media/image19.emf"/><Relationship Id="rId3" Type="http://schemas.openxmlformats.org/officeDocument/2006/relationships/image" Target="../media/image25.emf"/><Relationship Id="rId7" Type="http://schemas.openxmlformats.org/officeDocument/2006/relationships/image" Target="../media/image18.emf"/><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28.emf"/><Relationship Id="rId5" Type="http://schemas.openxmlformats.org/officeDocument/2006/relationships/image" Target="../media/image27.emf"/><Relationship Id="rId4" Type="http://schemas.openxmlformats.org/officeDocument/2006/relationships/image" Target="../media/image26.emf"/></Relationships>
</file>

<file path=ppt/slides/_rels/slide13.xml.rels><?xml version="1.0" encoding="UTF-8" standalone="yes"?>
<Relationships xmlns="http://schemas.openxmlformats.org/package/2006/relationships"><Relationship Id="rId8" Type="http://schemas.openxmlformats.org/officeDocument/2006/relationships/chart" Target="../charts/chart2.xml"/><Relationship Id="rId3" Type="http://schemas.openxmlformats.org/officeDocument/2006/relationships/image" Target="../media/image29.png"/><Relationship Id="rId7" Type="http://schemas.openxmlformats.org/officeDocument/2006/relationships/chart" Target="../charts/chart1.xml"/><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30.png"/><Relationship Id="rId5" Type="http://schemas.openxmlformats.org/officeDocument/2006/relationships/image" Target="../media/image19.emf"/><Relationship Id="rId4" Type="http://schemas.openxmlformats.org/officeDocument/2006/relationships/image" Target="../media/image18.emf"/></Relationships>
</file>

<file path=ppt/slides/_rels/slide14.xml.rels><?xml version="1.0" encoding="UTF-8" standalone="yes"?>
<Relationships xmlns="http://schemas.openxmlformats.org/package/2006/relationships"><Relationship Id="rId8" Type="http://schemas.openxmlformats.org/officeDocument/2006/relationships/image" Target="../media/image36.emf"/><Relationship Id="rId3" Type="http://schemas.openxmlformats.org/officeDocument/2006/relationships/image" Target="../media/image31.emf"/><Relationship Id="rId7" Type="http://schemas.openxmlformats.org/officeDocument/2006/relationships/image" Target="../media/image35.emf"/><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34.emf"/><Relationship Id="rId5" Type="http://schemas.openxmlformats.org/officeDocument/2006/relationships/image" Target="../media/image33.emf"/><Relationship Id="rId10" Type="http://schemas.openxmlformats.org/officeDocument/2006/relationships/image" Target="../media/image19.emf"/><Relationship Id="rId4" Type="http://schemas.openxmlformats.org/officeDocument/2006/relationships/image" Target="../media/image32.emf"/><Relationship Id="rId9" Type="http://schemas.openxmlformats.org/officeDocument/2006/relationships/image" Target="../media/image18.emf"/></Relationships>
</file>

<file path=ppt/slides/_rels/slide15.xml.rels><?xml version="1.0" encoding="UTF-8" standalone="yes"?>
<Relationships xmlns="http://schemas.openxmlformats.org/package/2006/relationships"><Relationship Id="rId8" Type="http://schemas.openxmlformats.org/officeDocument/2006/relationships/image" Target="../media/image42.emf"/><Relationship Id="rId3" Type="http://schemas.openxmlformats.org/officeDocument/2006/relationships/image" Target="../media/image37.emf"/><Relationship Id="rId7" Type="http://schemas.openxmlformats.org/officeDocument/2006/relationships/image" Target="../media/image41.emf"/><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40.emf"/><Relationship Id="rId5" Type="http://schemas.openxmlformats.org/officeDocument/2006/relationships/image" Target="../media/image39.emf"/><Relationship Id="rId10" Type="http://schemas.openxmlformats.org/officeDocument/2006/relationships/image" Target="../media/image19.emf"/><Relationship Id="rId4" Type="http://schemas.openxmlformats.org/officeDocument/2006/relationships/image" Target="../media/image38.emf"/><Relationship Id="rId9" Type="http://schemas.openxmlformats.org/officeDocument/2006/relationships/image" Target="../media/image18.emf"/></Relationships>
</file>

<file path=ppt/slides/_rels/slide16.xml.rels><?xml version="1.0" encoding="UTF-8" standalone="yes"?>
<Relationships xmlns="http://schemas.openxmlformats.org/package/2006/relationships"><Relationship Id="rId8" Type="http://schemas.openxmlformats.org/officeDocument/2006/relationships/image" Target="../media/image46.emf"/><Relationship Id="rId13" Type="http://schemas.openxmlformats.org/officeDocument/2006/relationships/image" Target="../media/image51.emf"/><Relationship Id="rId3" Type="http://schemas.openxmlformats.org/officeDocument/2006/relationships/image" Target="../media/image18.emf"/><Relationship Id="rId7" Type="http://schemas.openxmlformats.org/officeDocument/2006/relationships/image" Target="../media/image45.emf"/><Relationship Id="rId12" Type="http://schemas.openxmlformats.org/officeDocument/2006/relationships/image" Target="../media/image50.emf"/><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44.emf"/><Relationship Id="rId11" Type="http://schemas.openxmlformats.org/officeDocument/2006/relationships/image" Target="../media/image49.emf"/><Relationship Id="rId5" Type="http://schemas.openxmlformats.org/officeDocument/2006/relationships/image" Target="../media/image43.emf"/><Relationship Id="rId15" Type="http://schemas.openxmlformats.org/officeDocument/2006/relationships/image" Target="../media/image53.emf"/><Relationship Id="rId10" Type="http://schemas.openxmlformats.org/officeDocument/2006/relationships/image" Target="../media/image48.emf"/><Relationship Id="rId4" Type="http://schemas.openxmlformats.org/officeDocument/2006/relationships/image" Target="../media/image19.emf"/><Relationship Id="rId9" Type="http://schemas.openxmlformats.org/officeDocument/2006/relationships/image" Target="../media/image47.emf"/><Relationship Id="rId14" Type="http://schemas.openxmlformats.org/officeDocument/2006/relationships/image" Target="../media/image52.emf"/></Relationships>
</file>

<file path=ppt/slides/_rels/slide17.xml.rels><?xml version="1.0" encoding="UTF-8" standalone="yes"?>
<Relationships xmlns="http://schemas.openxmlformats.org/package/2006/relationships"><Relationship Id="rId8" Type="http://schemas.openxmlformats.org/officeDocument/2006/relationships/image" Target="../media/image58.emf"/><Relationship Id="rId3" Type="http://schemas.openxmlformats.org/officeDocument/2006/relationships/image" Target="../media/image19.emf"/><Relationship Id="rId7" Type="http://schemas.openxmlformats.org/officeDocument/2006/relationships/image" Target="../media/image57.emf"/><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56.emf"/><Relationship Id="rId11" Type="http://schemas.openxmlformats.org/officeDocument/2006/relationships/image" Target="../media/image61.emf"/><Relationship Id="rId5" Type="http://schemas.openxmlformats.org/officeDocument/2006/relationships/image" Target="../media/image55.emf"/><Relationship Id="rId10" Type="http://schemas.openxmlformats.org/officeDocument/2006/relationships/image" Target="../media/image60.emf"/><Relationship Id="rId4" Type="http://schemas.openxmlformats.org/officeDocument/2006/relationships/image" Target="../media/image54.emf"/><Relationship Id="rId9" Type="http://schemas.openxmlformats.org/officeDocument/2006/relationships/image" Target="../media/image59.emf"/></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286828"/>
            <a:ext cx="9144000" cy="2387600"/>
          </a:xfrm>
        </p:spPr>
        <p:txBody>
          <a:bodyPr>
            <a:normAutofit/>
          </a:bodyPr>
          <a:lstStyle/>
          <a:p>
            <a:r>
              <a:rPr lang="en-US" sz="6600" dirty="0">
                <a:solidFill>
                  <a:srgbClr val="DAC2ED"/>
                </a:solidFill>
                <a:latin typeface="Arial Rounded MT Bold" panose="020F0704030504030204" charset="0"/>
                <a:cs typeface="Arial Rounded MT Bold" panose="020F0704030504030204" charset="0"/>
              </a:rPr>
              <a:t>That Crazy Cross?!</a:t>
            </a:r>
          </a:p>
        </p:txBody>
      </p:sp>
      <p:sp>
        <p:nvSpPr>
          <p:cNvPr id="3" name="Subtitle 2"/>
          <p:cNvSpPr>
            <a:spLocks noGrp="1"/>
          </p:cNvSpPr>
          <p:nvPr>
            <p:ph type="subTitle" idx="1"/>
          </p:nvPr>
        </p:nvSpPr>
        <p:spPr>
          <a:xfrm>
            <a:off x="1524000" y="3674428"/>
            <a:ext cx="9144000" cy="1655762"/>
          </a:xfrm>
        </p:spPr>
        <p:txBody>
          <a:bodyPr/>
          <a:lstStyle/>
          <a:p>
            <a:r>
              <a:rPr lang="en-NZ" altLang="en-US" sz="4000">
                <a:solidFill>
                  <a:srgbClr val="FFFE8B"/>
                </a:solidFill>
              </a:rPr>
              <a:t>1 Corinthians 1:18-2:5</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 name="Picture 59"/>
          <p:cNvPicPr>
            <a:picLocks noChangeAspect="1"/>
          </p:cNvPicPr>
          <p:nvPr/>
        </p:nvPicPr>
        <p:blipFill>
          <a:blip r:embed="rId3"/>
          <a:stretch>
            <a:fillRect/>
          </a:stretch>
        </p:blipFill>
        <p:spPr>
          <a:xfrm>
            <a:off x="-198471" y="0"/>
            <a:ext cx="12192000" cy="6858000"/>
          </a:xfrm>
          <a:prstGeom prst="rect">
            <a:avLst/>
          </a:prstGeom>
        </p:spPr>
      </p:pic>
      <p:pic>
        <p:nvPicPr>
          <p:cNvPr id="14" name="Picture 13"/>
          <p:cNvPicPr>
            <a:picLocks noChangeAspect="1"/>
          </p:cNvPicPr>
          <p:nvPr/>
        </p:nvPicPr>
        <p:blipFill>
          <a:blip r:embed="rId4"/>
          <a:stretch>
            <a:fillRect/>
          </a:stretch>
        </p:blipFill>
        <p:spPr>
          <a:xfrm>
            <a:off x="904101" y="644193"/>
            <a:ext cx="623147" cy="358987"/>
          </a:xfrm>
          <a:prstGeom prst="rect">
            <a:avLst/>
          </a:prstGeom>
        </p:spPr>
      </p:pic>
      <p:pic>
        <p:nvPicPr>
          <p:cNvPr id="16" name="Picture 15"/>
          <p:cNvPicPr>
            <a:picLocks noChangeAspect="1"/>
          </p:cNvPicPr>
          <p:nvPr/>
        </p:nvPicPr>
        <p:blipFill>
          <a:blip r:embed="rId5"/>
          <a:stretch>
            <a:fillRect/>
          </a:stretch>
        </p:blipFill>
        <p:spPr>
          <a:xfrm>
            <a:off x="904101" y="1181052"/>
            <a:ext cx="623147" cy="358987"/>
          </a:xfrm>
          <a:prstGeom prst="rect">
            <a:avLst/>
          </a:prstGeom>
        </p:spPr>
      </p:pic>
      <p:pic>
        <p:nvPicPr>
          <p:cNvPr id="18" name="Picture 17"/>
          <p:cNvPicPr>
            <a:picLocks noChangeAspect="1"/>
          </p:cNvPicPr>
          <p:nvPr/>
        </p:nvPicPr>
        <p:blipFill>
          <a:blip r:embed="rId6"/>
          <a:stretch>
            <a:fillRect/>
          </a:stretch>
        </p:blipFill>
        <p:spPr>
          <a:xfrm>
            <a:off x="911491" y="1711724"/>
            <a:ext cx="623147" cy="358987"/>
          </a:xfrm>
          <a:prstGeom prst="rect">
            <a:avLst/>
          </a:prstGeom>
        </p:spPr>
      </p:pic>
      <p:pic>
        <p:nvPicPr>
          <p:cNvPr id="19" name="Picture 18"/>
          <p:cNvPicPr>
            <a:picLocks noChangeAspect="1"/>
          </p:cNvPicPr>
          <p:nvPr/>
        </p:nvPicPr>
        <p:blipFill>
          <a:blip r:embed="rId7"/>
          <a:stretch>
            <a:fillRect/>
          </a:stretch>
        </p:blipFill>
        <p:spPr>
          <a:xfrm>
            <a:off x="918880" y="2234707"/>
            <a:ext cx="623147" cy="358987"/>
          </a:xfrm>
          <a:prstGeom prst="rect">
            <a:avLst/>
          </a:prstGeom>
        </p:spPr>
      </p:pic>
      <p:cxnSp>
        <p:nvCxnSpPr>
          <p:cNvPr id="21" name="Straight Connector 20"/>
          <p:cNvCxnSpPr/>
          <p:nvPr/>
        </p:nvCxnSpPr>
        <p:spPr>
          <a:xfrm>
            <a:off x="1672328" y="831076"/>
            <a:ext cx="4560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1672328" y="1384571"/>
            <a:ext cx="4560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1672328" y="1909712"/>
            <a:ext cx="4560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1672328" y="2433047"/>
            <a:ext cx="4560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3643423" y="3198592"/>
            <a:ext cx="255493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3771009" y="4049196"/>
            <a:ext cx="242734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31" name="Picture 30"/>
          <p:cNvPicPr>
            <a:picLocks noChangeAspect="1"/>
          </p:cNvPicPr>
          <p:nvPr/>
        </p:nvPicPr>
        <p:blipFill>
          <a:blip r:embed="rId8"/>
          <a:stretch>
            <a:fillRect/>
          </a:stretch>
        </p:blipFill>
        <p:spPr>
          <a:xfrm>
            <a:off x="6469427" y="604692"/>
            <a:ext cx="2384213" cy="596053"/>
          </a:xfrm>
          <a:prstGeom prst="rect">
            <a:avLst/>
          </a:prstGeom>
        </p:spPr>
      </p:pic>
      <p:pic>
        <p:nvPicPr>
          <p:cNvPr id="32" name="Picture 31"/>
          <p:cNvPicPr>
            <a:picLocks noChangeAspect="1"/>
          </p:cNvPicPr>
          <p:nvPr/>
        </p:nvPicPr>
        <p:blipFill>
          <a:blip r:embed="rId9"/>
          <a:stretch>
            <a:fillRect/>
          </a:stretch>
        </p:blipFill>
        <p:spPr>
          <a:xfrm>
            <a:off x="6469427" y="1234608"/>
            <a:ext cx="2309707" cy="291253"/>
          </a:xfrm>
          <a:prstGeom prst="rect">
            <a:avLst/>
          </a:prstGeom>
        </p:spPr>
      </p:pic>
      <p:pic>
        <p:nvPicPr>
          <p:cNvPr id="33" name="Picture 32"/>
          <p:cNvPicPr>
            <a:picLocks noChangeAspect="1"/>
          </p:cNvPicPr>
          <p:nvPr/>
        </p:nvPicPr>
        <p:blipFill>
          <a:blip r:embed="rId10"/>
          <a:stretch>
            <a:fillRect/>
          </a:stretch>
        </p:blipFill>
        <p:spPr>
          <a:xfrm>
            <a:off x="6469427" y="1594317"/>
            <a:ext cx="2221653" cy="596053"/>
          </a:xfrm>
          <a:prstGeom prst="rect">
            <a:avLst/>
          </a:prstGeom>
        </p:spPr>
      </p:pic>
      <p:pic>
        <p:nvPicPr>
          <p:cNvPr id="34" name="Picture 33"/>
          <p:cNvPicPr>
            <a:picLocks noChangeAspect="1"/>
          </p:cNvPicPr>
          <p:nvPr/>
        </p:nvPicPr>
        <p:blipFill>
          <a:blip r:embed="rId11"/>
          <a:stretch>
            <a:fillRect/>
          </a:stretch>
        </p:blipFill>
        <p:spPr>
          <a:xfrm>
            <a:off x="6469427" y="2190371"/>
            <a:ext cx="2390987" cy="596053"/>
          </a:xfrm>
          <a:prstGeom prst="rect">
            <a:avLst/>
          </a:prstGeom>
        </p:spPr>
      </p:pic>
      <p:pic>
        <p:nvPicPr>
          <p:cNvPr id="35" name="Picture 34"/>
          <p:cNvPicPr>
            <a:picLocks noChangeAspect="1"/>
          </p:cNvPicPr>
          <p:nvPr/>
        </p:nvPicPr>
        <p:blipFill>
          <a:blip r:embed="rId12"/>
          <a:stretch>
            <a:fillRect/>
          </a:stretch>
        </p:blipFill>
        <p:spPr>
          <a:xfrm>
            <a:off x="6469427" y="3005949"/>
            <a:ext cx="2838027" cy="555413"/>
          </a:xfrm>
          <a:prstGeom prst="rect">
            <a:avLst/>
          </a:prstGeom>
        </p:spPr>
      </p:pic>
      <p:pic>
        <p:nvPicPr>
          <p:cNvPr id="36" name="Picture 35"/>
          <p:cNvPicPr>
            <a:picLocks noChangeAspect="1"/>
          </p:cNvPicPr>
          <p:nvPr/>
        </p:nvPicPr>
        <p:blipFill>
          <a:blip r:embed="rId13"/>
          <a:stretch>
            <a:fillRect/>
          </a:stretch>
        </p:blipFill>
        <p:spPr>
          <a:xfrm>
            <a:off x="6469427" y="3868265"/>
            <a:ext cx="2838027" cy="1286935"/>
          </a:xfrm>
          <a:prstGeom prst="rect">
            <a:avLst/>
          </a:prstGeom>
        </p:spPr>
      </p:pic>
      <p:pic>
        <p:nvPicPr>
          <p:cNvPr id="38" name="Picture 37"/>
          <p:cNvPicPr>
            <a:picLocks noChangeAspect="1"/>
          </p:cNvPicPr>
          <p:nvPr/>
        </p:nvPicPr>
        <p:blipFill>
          <a:blip r:embed="rId14"/>
          <a:stretch>
            <a:fillRect/>
          </a:stretch>
        </p:blipFill>
        <p:spPr>
          <a:xfrm>
            <a:off x="6480611" y="4880548"/>
            <a:ext cx="4944533" cy="1341120"/>
          </a:xfrm>
          <a:prstGeom prst="rect">
            <a:avLst/>
          </a:prstGeom>
        </p:spPr>
      </p:pic>
      <p:sp>
        <p:nvSpPr>
          <p:cNvPr id="27" name="Rectangle 26"/>
          <p:cNvSpPr/>
          <p:nvPr/>
        </p:nvSpPr>
        <p:spPr>
          <a:xfrm>
            <a:off x="-1" y="53"/>
            <a:ext cx="12192001" cy="180157"/>
          </a:xfrm>
          <a:prstGeom prst="rect">
            <a:avLst/>
          </a:prstGeom>
          <a:solidFill>
            <a:srgbClr val="0089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165">
              <a:defRPr/>
            </a:pPr>
            <a:endParaRPr lang="en-AU" sz="2400">
              <a:solidFill>
                <a:prstClr val="white"/>
              </a:solidFill>
              <a:latin typeface="Calibri" panose="020F0502020204030204"/>
            </a:endParaRPr>
          </a:p>
        </p:txBody>
      </p:sp>
      <p:pic>
        <p:nvPicPr>
          <p:cNvPr id="29" name="Picture 28"/>
          <p:cNvPicPr>
            <a:picLocks noChangeAspect="1"/>
          </p:cNvPicPr>
          <p:nvPr/>
        </p:nvPicPr>
        <p:blipFill>
          <a:blip r:embed="rId15"/>
          <a:stretch>
            <a:fillRect/>
          </a:stretch>
        </p:blipFill>
        <p:spPr>
          <a:xfrm>
            <a:off x="10320867" y="6310485"/>
            <a:ext cx="1533271" cy="316539"/>
          </a:xfrm>
          <a:prstGeom prst="rect">
            <a:avLst/>
          </a:prstGeom>
        </p:spPr>
      </p:pic>
      <p:pic>
        <p:nvPicPr>
          <p:cNvPr id="30" name="Picture 29"/>
          <p:cNvPicPr>
            <a:picLocks noChangeAspect="1"/>
          </p:cNvPicPr>
          <p:nvPr/>
        </p:nvPicPr>
        <p:blipFill>
          <a:blip r:embed="rId16"/>
          <a:stretch>
            <a:fillRect/>
          </a:stretch>
        </p:blipFill>
        <p:spPr>
          <a:xfrm>
            <a:off x="335929" y="6461081"/>
            <a:ext cx="1692631" cy="160412"/>
          </a:xfrm>
          <a:prstGeom prst="rect">
            <a:avLst/>
          </a:prstGeom>
        </p:spPr>
      </p:pic>
      <p:sp>
        <p:nvSpPr>
          <p:cNvPr id="2" name="Rectangle 1"/>
          <p:cNvSpPr/>
          <p:nvPr/>
        </p:nvSpPr>
        <p:spPr>
          <a:xfrm>
            <a:off x="9796561" y="618501"/>
            <a:ext cx="658495" cy="378460"/>
          </a:xfrm>
          <a:prstGeom prst="rect">
            <a:avLst/>
          </a:prstGeom>
        </p:spPr>
        <p:txBody>
          <a:bodyPr wrap="none">
            <a:spAutoFit/>
          </a:bodyPr>
          <a:lstStyle/>
          <a:p>
            <a:r>
              <a:rPr lang="en-AU" sz="1865" b="1" dirty="0">
                <a:solidFill>
                  <a:srgbClr val="EB008B"/>
                </a:solidFill>
                <a:latin typeface="Arial" panose="020B0604020202020204" pitchFamily="34" charset="0"/>
                <a:ea typeface="Proxima Nova Rg" panose="02000506030000020004" pitchFamily="2" charset="0"/>
                <a:cs typeface="Times New Roman" panose="02020603050405020304" pitchFamily="18" charset="0"/>
              </a:rPr>
              <a:t>32%</a:t>
            </a:r>
            <a:endParaRPr lang="en-AU" sz="2400" dirty="0">
              <a:solidFill>
                <a:srgbClr val="EB008B"/>
              </a:solidFill>
            </a:endParaRPr>
          </a:p>
        </p:txBody>
      </p:sp>
      <p:sp>
        <p:nvSpPr>
          <p:cNvPr id="37" name="Rectangle 36"/>
          <p:cNvSpPr/>
          <p:nvPr/>
        </p:nvSpPr>
        <p:spPr>
          <a:xfrm>
            <a:off x="9796560" y="1155360"/>
            <a:ext cx="658495" cy="378460"/>
          </a:xfrm>
          <a:prstGeom prst="rect">
            <a:avLst/>
          </a:prstGeom>
        </p:spPr>
        <p:txBody>
          <a:bodyPr wrap="none">
            <a:spAutoFit/>
          </a:bodyPr>
          <a:lstStyle/>
          <a:p>
            <a:r>
              <a:rPr lang="en-AU" sz="1865" b="1" dirty="0">
                <a:solidFill>
                  <a:srgbClr val="40BB73"/>
                </a:solidFill>
                <a:latin typeface="Arial" panose="020B0604020202020204" pitchFamily="34" charset="0"/>
                <a:ea typeface="Proxima Nova Rg" panose="02000506030000020004" pitchFamily="2" charset="0"/>
                <a:cs typeface="Times New Roman" panose="02020603050405020304" pitchFamily="18" charset="0"/>
              </a:rPr>
              <a:t>45%</a:t>
            </a:r>
            <a:endParaRPr lang="en-AU" sz="2400" dirty="0">
              <a:solidFill>
                <a:srgbClr val="40BB73"/>
              </a:solidFill>
            </a:endParaRPr>
          </a:p>
        </p:txBody>
      </p:sp>
      <p:sp>
        <p:nvSpPr>
          <p:cNvPr id="39" name="Rectangle 38"/>
          <p:cNvSpPr/>
          <p:nvPr/>
        </p:nvSpPr>
        <p:spPr>
          <a:xfrm>
            <a:off x="9796561" y="1654547"/>
            <a:ext cx="658495" cy="378460"/>
          </a:xfrm>
          <a:prstGeom prst="rect">
            <a:avLst/>
          </a:prstGeom>
        </p:spPr>
        <p:txBody>
          <a:bodyPr wrap="none">
            <a:spAutoFit/>
          </a:bodyPr>
          <a:lstStyle/>
          <a:p>
            <a:r>
              <a:rPr lang="en-AU" sz="1865" b="1" dirty="0">
                <a:solidFill>
                  <a:srgbClr val="8A359E"/>
                </a:solidFill>
                <a:latin typeface="Arial" panose="020B0604020202020204" pitchFamily="34" charset="0"/>
                <a:ea typeface="Proxima Nova Rg" panose="02000506030000020004" pitchFamily="2" charset="0"/>
                <a:cs typeface="Times New Roman" panose="02020603050405020304" pitchFamily="18" charset="0"/>
              </a:rPr>
              <a:t>14%</a:t>
            </a:r>
            <a:endParaRPr lang="en-AU" sz="2400" dirty="0">
              <a:solidFill>
                <a:srgbClr val="8A359E"/>
              </a:solidFill>
            </a:endParaRPr>
          </a:p>
        </p:txBody>
      </p:sp>
      <p:sp>
        <p:nvSpPr>
          <p:cNvPr id="41" name="Rectangle 40"/>
          <p:cNvSpPr/>
          <p:nvPr/>
        </p:nvSpPr>
        <p:spPr>
          <a:xfrm>
            <a:off x="9862817" y="2227861"/>
            <a:ext cx="526415" cy="378460"/>
          </a:xfrm>
          <a:prstGeom prst="rect">
            <a:avLst/>
          </a:prstGeom>
        </p:spPr>
        <p:txBody>
          <a:bodyPr wrap="none">
            <a:spAutoFit/>
          </a:bodyPr>
          <a:lstStyle/>
          <a:p>
            <a:r>
              <a:rPr lang="en-AU" sz="1865" b="1" dirty="0">
                <a:solidFill>
                  <a:srgbClr val="00ADEE"/>
                </a:solidFill>
                <a:latin typeface="Arial" panose="020B0604020202020204" pitchFamily="34" charset="0"/>
                <a:ea typeface="Proxima Nova Rg" panose="02000506030000020004" pitchFamily="2" charset="0"/>
                <a:cs typeface="Times New Roman" panose="02020603050405020304" pitchFamily="18" charset="0"/>
              </a:rPr>
              <a:t>9%</a:t>
            </a:r>
            <a:endParaRPr lang="en-AU" sz="2400" dirty="0">
              <a:solidFill>
                <a:srgbClr val="00ADEE"/>
              </a:solidFill>
            </a:endParaRPr>
          </a:p>
        </p:txBody>
      </p:sp>
      <p:sp>
        <p:nvSpPr>
          <p:cNvPr id="42" name="Rectangle 41"/>
          <p:cNvSpPr/>
          <p:nvPr/>
        </p:nvSpPr>
        <p:spPr>
          <a:xfrm>
            <a:off x="9828088" y="3096752"/>
            <a:ext cx="658495" cy="378460"/>
          </a:xfrm>
          <a:prstGeom prst="rect">
            <a:avLst/>
          </a:prstGeom>
        </p:spPr>
        <p:txBody>
          <a:bodyPr wrap="none">
            <a:spAutoFit/>
          </a:bodyPr>
          <a:lstStyle/>
          <a:p>
            <a:r>
              <a:rPr lang="en-AU" sz="1865" b="1" dirty="0">
                <a:solidFill>
                  <a:srgbClr val="93CBA5"/>
                </a:solidFill>
                <a:latin typeface="Arial" panose="020B0604020202020204" pitchFamily="34" charset="0"/>
                <a:ea typeface="Proxima Nova Rg" panose="02000506030000020004" pitchFamily="2" charset="0"/>
                <a:cs typeface="Times New Roman" panose="02020603050405020304" pitchFamily="18" charset="0"/>
              </a:rPr>
              <a:t>15%</a:t>
            </a:r>
            <a:endParaRPr lang="en-AU" sz="2400" dirty="0">
              <a:solidFill>
                <a:srgbClr val="93CBA5"/>
              </a:solidFill>
            </a:endParaRPr>
          </a:p>
        </p:txBody>
      </p:sp>
      <p:sp>
        <p:nvSpPr>
          <p:cNvPr id="43" name="Rectangle 42"/>
          <p:cNvSpPr/>
          <p:nvPr/>
        </p:nvSpPr>
        <p:spPr>
          <a:xfrm>
            <a:off x="9894345" y="3796684"/>
            <a:ext cx="526415" cy="378460"/>
          </a:xfrm>
          <a:prstGeom prst="rect">
            <a:avLst/>
          </a:prstGeom>
        </p:spPr>
        <p:txBody>
          <a:bodyPr wrap="none">
            <a:spAutoFit/>
          </a:bodyPr>
          <a:lstStyle/>
          <a:p>
            <a:r>
              <a:rPr lang="en-AU" sz="1865" b="1" dirty="0">
                <a:solidFill>
                  <a:srgbClr val="E0F3E1"/>
                </a:solidFill>
                <a:latin typeface="Arial" panose="020B0604020202020204" pitchFamily="34" charset="0"/>
                <a:ea typeface="Proxima Nova Rg" panose="02000506030000020004" pitchFamily="2" charset="0"/>
                <a:cs typeface="Times New Roman" panose="02020603050405020304" pitchFamily="18" charset="0"/>
              </a:rPr>
              <a:t>7%</a:t>
            </a:r>
            <a:endParaRPr lang="en-AU" sz="2400" dirty="0">
              <a:solidFill>
                <a:srgbClr val="E0F3E1"/>
              </a:solidFill>
            </a:endParaRPr>
          </a:p>
        </p:txBody>
      </p:sp>
      <p:pic>
        <p:nvPicPr>
          <p:cNvPr id="44" name="Picture 43"/>
          <p:cNvPicPr>
            <a:picLocks noChangeAspect="1"/>
          </p:cNvPicPr>
          <p:nvPr/>
        </p:nvPicPr>
        <p:blipFill>
          <a:blip r:embed="rId17">
            <a:duotone>
              <a:schemeClr val="bg2">
                <a:shade val="45000"/>
                <a:satMod val="135000"/>
              </a:schemeClr>
              <a:prstClr val="white"/>
            </a:duotone>
          </a:blip>
          <a:stretch>
            <a:fillRect/>
          </a:stretch>
        </p:blipFill>
        <p:spPr>
          <a:xfrm>
            <a:off x="10685923" y="1350356"/>
            <a:ext cx="1307607" cy="1283799"/>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2738705" y="1375144"/>
            <a:ext cx="6597227" cy="4362027"/>
          </a:xfrm>
          <a:prstGeom prst="rect">
            <a:avLst/>
          </a:prstGeom>
        </p:spPr>
      </p:pic>
      <p:pic>
        <p:nvPicPr>
          <p:cNvPr id="9" name="Picture 8"/>
          <p:cNvPicPr>
            <a:picLocks noChangeAspect="1"/>
          </p:cNvPicPr>
          <p:nvPr/>
        </p:nvPicPr>
        <p:blipFill>
          <a:blip r:embed="rId4"/>
          <a:stretch>
            <a:fillRect/>
          </a:stretch>
        </p:blipFill>
        <p:spPr>
          <a:xfrm>
            <a:off x="2989319" y="2539647"/>
            <a:ext cx="6096000" cy="690880"/>
          </a:xfrm>
          <a:prstGeom prst="rect">
            <a:avLst/>
          </a:prstGeom>
        </p:spPr>
      </p:pic>
      <p:pic>
        <p:nvPicPr>
          <p:cNvPr id="10" name="Picture 9"/>
          <p:cNvPicPr>
            <a:picLocks noChangeAspect="1"/>
          </p:cNvPicPr>
          <p:nvPr/>
        </p:nvPicPr>
        <p:blipFill>
          <a:blip r:embed="rId5"/>
          <a:stretch>
            <a:fillRect/>
          </a:stretch>
        </p:blipFill>
        <p:spPr>
          <a:xfrm>
            <a:off x="2760133" y="3438219"/>
            <a:ext cx="6556587" cy="955040"/>
          </a:xfrm>
          <a:prstGeom prst="rect">
            <a:avLst/>
          </a:prstGeom>
        </p:spPr>
      </p:pic>
      <p:sp>
        <p:nvSpPr>
          <p:cNvPr id="6" name="Rectangle 5"/>
          <p:cNvSpPr/>
          <p:nvPr/>
        </p:nvSpPr>
        <p:spPr>
          <a:xfrm>
            <a:off x="-1" y="53"/>
            <a:ext cx="12192001" cy="180157"/>
          </a:xfrm>
          <a:prstGeom prst="rect">
            <a:avLst/>
          </a:prstGeom>
          <a:solidFill>
            <a:srgbClr val="0089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165">
              <a:defRPr/>
            </a:pPr>
            <a:endParaRPr lang="en-AU" sz="2400">
              <a:solidFill>
                <a:prstClr val="white"/>
              </a:solidFill>
              <a:latin typeface="Calibri" panose="020F0502020204030204"/>
            </a:endParaRPr>
          </a:p>
        </p:txBody>
      </p:sp>
      <p:pic>
        <p:nvPicPr>
          <p:cNvPr id="7" name="Picture 6"/>
          <p:cNvPicPr>
            <a:picLocks noChangeAspect="1"/>
          </p:cNvPicPr>
          <p:nvPr/>
        </p:nvPicPr>
        <p:blipFill>
          <a:blip r:embed="rId6"/>
          <a:stretch>
            <a:fillRect/>
          </a:stretch>
        </p:blipFill>
        <p:spPr>
          <a:xfrm>
            <a:off x="10320867" y="6310485"/>
            <a:ext cx="1533271" cy="316539"/>
          </a:xfrm>
          <a:prstGeom prst="rect">
            <a:avLst/>
          </a:prstGeom>
        </p:spPr>
      </p:pic>
      <p:pic>
        <p:nvPicPr>
          <p:cNvPr id="12" name="Picture 11"/>
          <p:cNvPicPr>
            <a:picLocks noChangeAspect="1"/>
          </p:cNvPicPr>
          <p:nvPr/>
        </p:nvPicPr>
        <p:blipFill>
          <a:blip r:embed="rId7"/>
          <a:stretch>
            <a:fillRect/>
          </a:stretch>
        </p:blipFill>
        <p:spPr>
          <a:xfrm>
            <a:off x="335929" y="6461081"/>
            <a:ext cx="1692631" cy="160412"/>
          </a:xfrm>
          <a:prstGeom prst="rect">
            <a:avLst/>
          </a:prstGeom>
        </p:spPr>
      </p:pic>
      <p:pic>
        <p:nvPicPr>
          <p:cNvPr id="13" name="Picture 12"/>
          <p:cNvPicPr>
            <a:picLocks noChangeAspect="1"/>
          </p:cNvPicPr>
          <p:nvPr/>
        </p:nvPicPr>
        <p:blipFill>
          <a:blip r:embed="rId8"/>
          <a:stretch>
            <a:fillRect/>
          </a:stretch>
        </p:blipFill>
        <p:spPr>
          <a:xfrm>
            <a:off x="2989319" y="4626259"/>
            <a:ext cx="5932128" cy="580623"/>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2136627" y="1450696"/>
            <a:ext cx="7526867" cy="4249420"/>
          </a:xfrm>
          <a:prstGeom prst="rect">
            <a:avLst/>
          </a:prstGeom>
        </p:spPr>
      </p:pic>
      <p:pic>
        <p:nvPicPr>
          <p:cNvPr id="4" name="Picture 3"/>
          <p:cNvPicPr>
            <a:picLocks noChangeAspect="1"/>
          </p:cNvPicPr>
          <p:nvPr/>
        </p:nvPicPr>
        <p:blipFill>
          <a:blip r:embed="rId4"/>
          <a:stretch>
            <a:fillRect/>
          </a:stretch>
        </p:blipFill>
        <p:spPr>
          <a:xfrm>
            <a:off x="2495307" y="3052823"/>
            <a:ext cx="2293620" cy="2240280"/>
          </a:xfrm>
          <a:prstGeom prst="rect">
            <a:avLst/>
          </a:prstGeom>
        </p:spPr>
      </p:pic>
      <p:pic>
        <p:nvPicPr>
          <p:cNvPr id="8" name="Picture 7"/>
          <p:cNvPicPr>
            <a:picLocks noChangeAspect="1"/>
          </p:cNvPicPr>
          <p:nvPr/>
        </p:nvPicPr>
        <p:blipFill>
          <a:blip r:embed="rId5"/>
          <a:stretch>
            <a:fillRect/>
          </a:stretch>
        </p:blipFill>
        <p:spPr>
          <a:xfrm>
            <a:off x="4840300" y="3052823"/>
            <a:ext cx="2026920" cy="2240280"/>
          </a:xfrm>
          <a:prstGeom prst="rect">
            <a:avLst/>
          </a:prstGeom>
        </p:spPr>
      </p:pic>
      <p:pic>
        <p:nvPicPr>
          <p:cNvPr id="13" name="Picture 12"/>
          <p:cNvPicPr>
            <a:picLocks noChangeAspect="1"/>
          </p:cNvPicPr>
          <p:nvPr/>
        </p:nvPicPr>
        <p:blipFill>
          <a:blip r:embed="rId6"/>
          <a:stretch>
            <a:fillRect/>
          </a:stretch>
        </p:blipFill>
        <p:spPr>
          <a:xfrm>
            <a:off x="6913519" y="3052823"/>
            <a:ext cx="2317327" cy="2240280"/>
          </a:xfrm>
          <a:prstGeom prst="rect">
            <a:avLst/>
          </a:prstGeom>
        </p:spPr>
      </p:pic>
      <p:sp>
        <p:nvSpPr>
          <p:cNvPr id="6" name="Rectangle 5"/>
          <p:cNvSpPr/>
          <p:nvPr/>
        </p:nvSpPr>
        <p:spPr>
          <a:xfrm>
            <a:off x="-1" y="53"/>
            <a:ext cx="12192001" cy="180157"/>
          </a:xfrm>
          <a:prstGeom prst="rect">
            <a:avLst/>
          </a:prstGeom>
          <a:solidFill>
            <a:srgbClr val="0089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165">
              <a:defRPr/>
            </a:pPr>
            <a:endParaRPr lang="en-AU" sz="2400">
              <a:solidFill>
                <a:prstClr val="white"/>
              </a:solidFill>
              <a:latin typeface="Calibri" panose="020F0502020204030204"/>
            </a:endParaRPr>
          </a:p>
        </p:txBody>
      </p:sp>
      <p:pic>
        <p:nvPicPr>
          <p:cNvPr id="7" name="Picture 6"/>
          <p:cNvPicPr>
            <a:picLocks noChangeAspect="1"/>
          </p:cNvPicPr>
          <p:nvPr/>
        </p:nvPicPr>
        <p:blipFill>
          <a:blip r:embed="rId7"/>
          <a:stretch>
            <a:fillRect/>
          </a:stretch>
        </p:blipFill>
        <p:spPr>
          <a:xfrm>
            <a:off x="10320867" y="6310485"/>
            <a:ext cx="1533271" cy="316539"/>
          </a:xfrm>
          <a:prstGeom prst="rect">
            <a:avLst/>
          </a:prstGeom>
        </p:spPr>
      </p:pic>
      <p:pic>
        <p:nvPicPr>
          <p:cNvPr id="9" name="Picture 8"/>
          <p:cNvPicPr>
            <a:picLocks noChangeAspect="1"/>
          </p:cNvPicPr>
          <p:nvPr/>
        </p:nvPicPr>
        <p:blipFill>
          <a:blip r:embed="rId8"/>
          <a:stretch>
            <a:fillRect/>
          </a:stretch>
        </p:blipFill>
        <p:spPr>
          <a:xfrm>
            <a:off x="335929" y="6461081"/>
            <a:ext cx="1692631" cy="160412"/>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3"/>
          <a:stretch>
            <a:fillRect/>
          </a:stretch>
        </p:blipFill>
        <p:spPr>
          <a:xfrm>
            <a:off x="7333560" y="1662653"/>
            <a:ext cx="2385953" cy="2385953"/>
          </a:xfrm>
          <a:prstGeom prst="rect">
            <a:avLst/>
          </a:prstGeom>
        </p:spPr>
      </p:pic>
      <p:sp>
        <p:nvSpPr>
          <p:cNvPr id="6" name="Rectangle 5"/>
          <p:cNvSpPr/>
          <p:nvPr/>
        </p:nvSpPr>
        <p:spPr>
          <a:xfrm>
            <a:off x="-1" y="3001"/>
            <a:ext cx="12192001" cy="180157"/>
          </a:xfrm>
          <a:prstGeom prst="rect">
            <a:avLst/>
          </a:prstGeom>
          <a:solidFill>
            <a:srgbClr val="0089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165">
              <a:defRPr/>
            </a:pPr>
            <a:endParaRPr lang="en-AU" sz="2400">
              <a:solidFill>
                <a:srgbClr val="FFFE8B"/>
              </a:solidFill>
              <a:latin typeface="Calibri" panose="020F0502020204030204"/>
            </a:endParaRPr>
          </a:p>
        </p:txBody>
      </p:sp>
      <p:pic>
        <p:nvPicPr>
          <p:cNvPr id="8" name="Picture 7"/>
          <p:cNvPicPr>
            <a:picLocks noChangeAspect="1"/>
          </p:cNvPicPr>
          <p:nvPr/>
        </p:nvPicPr>
        <p:blipFill>
          <a:blip r:embed="rId4"/>
          <a:stretch>
            <a:fillRect/>
          </a:stretch>
        </p:blipFill>
        <p:spPr>
          <a:xfrm>
            <a:off x="10320867" y="6310485"/>
            <a:ext cx="1533271" cy="316539"/>
          </a:xfrm>
          <a:prstGeom prst="rect">
            <a:avLst/>
          </a:prstGeom>
        </p:spPr>
      </p:pic>
      <p:pic>
        <p:nvPicPr>
          <p:cNvPr id="9" name="Picture 8"/>
          <p:cNvPicPr>
            <a:picLocks noChangeAspect="1"/>
          </p:cNvPicPr>
          <p:nvPr/>
        </p:nvPicPr>
        <p:blipFill>
          <a:blip r:embed="rId5"/>
          <a:stretch>
            <a:fillRect/>
          </a:stretch>
        </p:blipFill>
        <p:spPr>
          <a:xfrm>
            <a:off x="335929" y="6461081"/>
            <a:ext cx="1692631" cy="160412"/>
          </a:xfrm>
          <a:prstGeom prst="rect">
            <a:avLst/>
          </a:prstGeom>
        </p:spPr>
      </p:pic>
      <p:sp>
        <p:nvSpPr>
          <p:cNvPr id="13" name="Rectangle 12"/>
          <p:cNvSpPr/>
          <p:nvPr/>
        </p:nvSpPr>
        <p:spPr>
          <a:xfrm>
            <a:off x="1774047" y="4643191"/>
            <a:ext cx="2793160" cy="1076325"/>
          </a:xfrm>
          <a:prstGeom prst="rect">
            <a:avLst/>
          </a:prstGeom>
        </p:spPr>
        <p:txBody>
          <a:bodyPr wrap="square">
            <a:spAutoFit/>
          </a:bodyPr>
          <a:lstStyle/>
          <a:p>
            <a:pPr algn="ctr"/>
            <a:r>
              <a:rPr lang="en-AU" sz="3200" b="1" dirty="0">
                <a:solidFill>
                  <a:srgbClr val="FFFE8B"/>
                </a:solidFill>
                <a:latin typeface="Arial" panose="020B0604020202020204" pitchFamily="34" charset="0"/>
                <a:cs typeface="Arial" panose="020B0604020202020204" pitchFamily="34" charset="0"/>
              </a:rPr>
              <a:t>69% </a:t>
            </a:r>
          </a:p>
          <a:p>
            <a:pPr algn="ctr"/>
            <a:r>
              <a:rPr lang="en-AU" sz="3200" b="1" dirty="0">
                <a:solidFill>
                  <a:srgbClr val="FFFE8B"/>
                </a:solidFill>
                <a:latin typeface="Arial" panose="020B0604020202020204" pitchFamily="34" charset="0"/>
                <a:cs typeface="Arial" panose="020B0604020202020204" pitchFamily="34" charset="0"/>
              </a:rPr>
              <a:t>Generation Y</a:t>
            </a:r>
          </a:p>
        </p:txBody>
      </p:sp>
      <p:pic>
        <p:nvPicPr>
          <p:cNvPr id="14" name="Picture 13"/>
          <p:cNvPicPr>
            <a:picLocks noChangeAspect="1"/>
          </p:cNvPicPr>
          <p:nvPr/>
        </p:nvPicPr>
        <p:blipFill>
          <a:blip r:embed="rId6"/>
          <a:stretch>
            <a:fillRect/>
          </a:stretch>
        </p:blipFill>
        <p:spPr>
          <a:xfrm>
            <a:off x="2101441" y="1707907"/>
            <a:ext cx="2340744" cy="2340744"/>
          </a:xfrm>
          <a:prstGeom prst="rect">
            <a:avLst/>
          </a:prstGeom>
        </p:spPr>
      </p:pic>
      <p:graphicFrame>
        <p:nvGraphicFramePr>
          <p:cNvPr id="17" name="Chart 16"/>
          <p:cNvGraphicFramePr/>
          <p:nvPr>
            <p:extLst>
              <p:ext uri="{D42A27DB-BD31-4B8C-83A1-F6EECF244321}">
                <p14:modId xmlns:p14="http://schemas.microsoft.com/office/powerpoint/2010/main" val="2738510722"/>
              </p:ext>
            </p:extLst>
          </p:nvPr>
        </p:nvGraphicFramePr>
        <p:xfrm>
          <a:off x="1680249" y="535688"/>
          <a:ext cx="3180828" cy="4685181"/>
        </p:xfrm>
        <a:graphic>
          <a:graphicData uri="http://schemas.openxmlformats.org/drawingml/2006/chart">
            <c:chart xmlns:c="http://schemas.openxmlformats.org/drawingml/2006/chart" xmlns:r="http://schemas.openxmlformats.org/officeDocument/2006/relationships" r:id="rId7"/>
          </a:graphicData>
        </a:graphic>
      </p:graphicFrame>
      <p:sp>
        <p:nvSpPr>
          <p:cNvPr id="10" name="Rectangle 9"/>
          <p:cNvSpPr/>
          <p:nvPr/>
        </p:nvSpPr>
        <p:spPr>
          <a:xfrm>
            <a:off x="6742096" y="4635932"/>
            <a:ext cx="3471436" cy="1076325"/>
          </a:xfrm>
          <a:prstGeom prst="rect">
            <a:avLst/>
          </a:prstGeom>
        </p:spPr>
        <p:txBody>
          <a:bodyPr wrap="square">
            <a:spAutoFit/>
          </a:bodyPr>
          <a:lstStyle/>
          <a:p>
            <a:pPr algn="ctr"/>
            <a:r>
              <a:rPr lang="en-AU" sz="3200" b="1" dirty="0">
                <a:solidFill>
                  <a:srgbClr val="FFFE8B"/>
                </a:solidFill>
                <a:latin typeface="Arial" panose="020B0604020202020204" pitchFamily="34" charset="0"/>
                <a:cs typeface="Arial" panose="020B0604020202020204" pitchFamily="34" charset="0"/>
              </a:rPr>
              <a:t>50%</a:t>
            </a:r>
          </a:p>
          <a:p>
            <a:pPr algn="ctr"/>
            <a:r>
              <a:rPr lang="en-AU" sz="3200" b="1" dirty="0">
                <a:solidFill>
                  <a:srgbClr val="FFFE8B"/>
                </a:solidFill>
                <a:latin typeface="Arial" panose="020B0604020202020204" pitchFamily="34" charset="0"/>
                <a:cs typeface="Arial" panose="020B0604020202020204" pitchFamily="34" charset="0"/>
              </a:rPr>
              <a:t>Baby Boomers</a:t>
            </a:r>
          </a:p>
        </p:txBody>
      </p:sp>
      <p:graphicFrame>
        <p:nvGraphicFramePr>
          <p:cNvPr id="11" name="Chart 10"/>
          <p:cNvGraphicFramePr/>
          <p:nvPr>
            <p:extLst>
              <p:ext uri="{D42A27DB-BD31-4B8C-83A1-F6EECF244321}">
                <p14:modId xmlns:p14="http://schemas.microsoft.com/office/powerpoint/2010/main" val="761050157"/>
              </p:ext>
            </p:extLst>
          </p:nvPr>
        </p:nvGraphicFramePr>
        <p:xfrm>
          <a:off x="6936124" y="554601"/>
          <a:ext cx="3180828" cy="4685181"/>
        </p:xfrm>
        <a:graphic>
          <a:graphicData uri="http://schemas.openxmlformats.org/drawingml/2006/chart">
            <c:chart xmlns:c="http://schemas.openxmlformats.org/drawingml/2006/chart" xmlns:r="http://schemas.openxmlformats.org/officeDocument/2006/relationships" r:id="rId8"/>
          </a:graphicData>
        </a:graphic>
      </p:graphicFrame>
      <p:sp>
        <p:nvSpPr>
          <p:cNvPr id="16" name="Rectangle 15"/>
          <p:cNvSpPr/>
          <p:nvPr/>
        </p:nvSpPr>
        <p:spPr>
          <a:xfrm>
            <a:off x="116353" y="349137"/>
            <a:ext cx="11959291" cy="460375"/>
          </a:xfrm>
          <a:prstGeom prst="rect">
            <a:avLst/>
          </a:prstGeom>
        </p:spPr>
        <p:txBody>
          <a:bodyPr wrap="square">
            <a:spAutoFit/>
          </a:bodyPr>
          <a:lstStyle/>
          <a:p>
            <a:pPr algn="ctr"/>
            <a:r>
              <a:rPr lang="en-AU" sz="2400" dirty="0">
                <a:solidFill>
                  <a:srgbClr val="FFFE8B"/>
                </a:solidFill>
                <a:latin typeface="Arial" panose="020B0604020202020204" pitchFamily="34" charset="0"/>
                <a:cs typeface="Arial" panose="020B0604020202020204" pitchFamily="34" charset="0"/>
              </a:rPr>
              <a:t>THOSE WHO OFTEN OR OCCASIONALLY DISCUSS SPIRITUALITY AND RELGION</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2291397" y="1337187"/>
            <a:ext cx="7645400" cy="4326467"/>
          </a:xfrm>
          <a:prstGeom prst="rect">
            <a:avLst/>
          </a:prstGeom>
        </p:spPr>
      </p:pic>
      <p:pic>
        <p:nvPicPr>
          <p:cNvPr id="5" name="Picture 4"/>
          <p:cNvPicPr>
            <a:picLocks noChangeAspect="1"/>
          </p:cNvPicPr>
          <p:nvPr/>
        </p:nvPicPr>
        <p:blipFill>
          <a:blip r:embed="rId4"/>
          <a:stretch>
            <a:fillRect/>
          </a:stretch>
        </p:blipFill>
        <p:spPr>
          <a:xfrm>
            <a:off x="2611029" y="2805472"/>
            <a:ext cx="1380913" cy="2678853"/>
          </a:xfrm>
          <a:prstGeom prst="rect">
            <a:avLst/>
          </a:prstGeom>
        </p:spPr>
      </p:pic>
      <p:pic>
        <p:nvPicPr>
          <p:cNvPr id="7" name="Picture 6"/>
          <p:cNvPicPr>
            <a:picLocks noChangeAspect="1"/>
          </p:cNvPicPr>
          <p:nvPr/>
        </p:nvPicPr>
        <p:blipFill>
          <a:blip r:embed="rId5"/>
          <a:stretch>
            <a:fillRect/>
          </a:stretch>
        </p:blipFill>
        <p:spPr>
          <a:xfrm>
            <a:off x="4104120" y="2906225"/>
            <a:ext cx="1238673" cy="2578100"/>
          </a:xfrm>
          <a:prstGeom prst="rect">
            <a:avLst/>
          </a:prstGeom>
        </p:spPr>
      </p:pic>
      <p:pic>
        <p:nvPicPr>
          <p:cNvPr id="8" name="Picture 7"/>
          <p:cNvPicPr>
            <a:picLocks noChangeAspect="1"/>
          </p:cNvPicPr>
          <p:nvPr/>
        </p:nvPicPr>
        <p:blipFill>
          <a:blip r:embed="rId6"/>
          <a:stretch>
            <a:fillRect/>
          </a:stretch>
        </p:blipFill>
        <p:spPr>
          <a:xfrm>
            <a:off x="5454971" y="3131439"/>
            <a:ext cx="1214967" cy="2352887"/>
          </a:xfrm>
          <a:prstGeom prst="rect">
            <a:avLst/>
          </a:prstGeom>
        </p:spPr>
      </p:pic>
      <p:pic>
        <p:nvPicPr>
          <p:cNvPr id="9" name="Picture 8"/>
          <p:cNvPicPr>
            <a:picLocks noChangeAspect="1"/>
          </p:cNvPicPr>
          <p:nvPr/>
        </p:nvPicPr>
        <p:blipFill>
          <a:blip r:embed="rId7"/>
          <a:stretch>
            <a:fillRect/>
          </a:stretch>
        </p:blipFill>
        <p:spPr>
          <a:xfrm>
            <a:off x="6782115" y="3012905"/>
            <a:ext cx="1274233" cy="2471420"/>
          </a:xfrm>
          <a:prstGeom prst="rect">
            <a:avLst/>
          </a:prstGeom>
        </p:spPr>
      </p:pic>
      <p:pic>
        <p:nvPicPr>
          <p:cNvPr id="10" name="Picture 9"/>
          <p:cNvPicPr>
            <a:picLocks noChangeAspect="1"/>
          </p:cNvPicPr>
          <p:nvPr/>
        </p:nvPicPr>
        <p:blipFill>
          <a:blip r:embed="rId8"/>
          <a:stretch>
            <a:fillRect/>
          </a:stretch>
        </p:blipFill>
        <p:spPr>
          <a:xfrm>
            <a:off x="8168524" y="3190705"/>
            <a:ext cx="1226820" cy="2293620"/>
          </a:xfrm>
          <a:prstGeom prst="rect">
            <a:avLst/>
          </a:prstGeom>
        </p:spPr>
      </p:pic>
      <p:sp>
        <p:nvSpPr>
          <p:cNvPr id="11" name="Rectangle 10"/>
          <p:cNvSpPr/>
          <p:nvPr/>
        </p:nvSpPr>
        <p:spPr>
          <a:xfrm>
            <a:off x="-1" y="53"/>
            <a:ext cx="12192001" cy="180157"/>
          </a:xfrm>
          <a:prstGeom prst="rect">
            <a:avLst/>
          </a:prstGeom>
          <a:solidFill>
            <a:srgbClr val="0089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165">
              <a:defRPr/>
            </a:pPr>
            <a:endParaRPr lang="en-AU" sz="2400">
              <a:solidFill>
                <a:prstClr val="white"/>
              </a:solidFill>
              <a:latin typeface="Calibri" panose="020F0502020204030204"/>
            </a:endParaRPr>
          </a:p>
        </p:txBody>
      </p:sp>
      <p:pic>
        <p:nvPicPr>
          <p:cNvPr id="12" name="Picture 11"/>
          <p:cNvPicPr>
            <a:picLocks noChangeAspect="1"/>
          </p:cNvPicPr>
          <p:nvPr/>
        </p:nvPicPr>
        <p:blipFill>
          <a:blip r:embed="rId9"/>
          <a:stretch>
            <a:fillRect/>
          </a:stretch>
        </p:blipFill>
        <p:spPr>
          <a:xfrm>
            <a:off x="10320867" y="6310485"/>
            <a:ext cx="1533271" cy="316539"/>
          </a:xfrm>
          <a:prstGeom prst="rect">
            <a:avLst/>
          </a:prstGeom>
        </p:spPr>
      </p:pic>
      <p:pic>
        <p:nvPicPr>
          <p:cNvPr id="13" name="Picture 12"/>
          <p:cNvPicPr>
            <a:picLocks noChangeAspect="1"/>
          </p:cNvPicPr>
          <p:nvPr/>
        </p:nvPicPr>
        <p:blipFill>
          <a:blip r:embed="rId10"/>
          <a:stretch>
            <a:fillRect/>
          </a:stretch>
        </p:blipFill>
        <p:spPr>
          <a:xfrm>
            <a:off x="335929" y="6461081"/>
            <a:ext cx="1692631" cy="160412"/>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186620" y="1245420"/>
            <a:ext cx="7686887" cy="4397587"/>
          </a:xfrm>
          <a:prstGeom prst="rect">
            <a:avLst/>
          </a:prstGeom>
        </p:spPr>
      </p:pic>
      <p:pic>
        <p:nvPicPr>
          <p:cNvPr id="11" name="Picture 10"/>
          <p:cNvPicPr>
            <a:picLocks noChangeAspect="1"/>
          </p:cNvPicPr>
          <p:nvPr/>
        </p:nvPicPr>
        <p:blipFill>
          <a:blip r:embed="rId4"/>
          <a:stretch>
            <a:fillRect/>
          </a:stretch>
        </p:blipFill>
        <p:spPr>
          <a:xfrm>
            <a:off x="2562544" y="2766141"/>
            <a:ext cx="1209040" cy="2690707"/>
          </a:xfrm>
          <a:prstGeom prst="rect">
            <a:avLst/>
          </a:prstGeom>
        </p:spPr>
      </p:pic>
      <p:pic>
        <p:nvPicPr>
          <p:cNvPr id="12" name="Picture 11"/>
          <p:cNvPicPr>
            <a:picLocks noChangeAspect="1"/>
          </p:cNvPicPr>
          <p:nvPr/>
        </p:nvPicPr>
        <p:blipFill>
          <a:blip r:embed="rId5"/>
          <a:stretch>
            <a:fillRect/>
          </a:stretch>
        </p:blipFill>
        <p:spPr>
          <a:xfrm>
            <a:off x="3936027" y="2766141"/>
            <a:ext cx="1209040" cy="2690707"/>
          </a:xfrm>
          <a:prstGeom prst="rect">
            <a:avLst/>
          </a:prstGeom>
        </p:spPr>
      </p:pic>
      <p:pic>
        <p:nvPicPr>
          <p:cNvPr id="13" name="Picture 12"/>
          <p:cNvPicPr>
            <a:picLocks noChangeAspect="1"/>
          </p:cNvPicPr>
          <p:nvPr/>
        </p:nvPicPr>
        <p:blipFill>
          <a:blip r:embed="rId6"/>
          <a:stretch>
            <a:fillRect/>
          </a:stretch>
        </p:blipFill>
        <p:spPr>
          <a:xfrm>
            <a:off x="5309509" y="2766141"/>
            <a:ext cx="1209040" cy="2690707"/>
          </a:xfrm>
          <a:prstGeom prst="rect">
            <a:avLst/>
          </a:prstGeom>
        </p:spPr>
      </p:pic>
      <p:pic>
        <p:nvPicPr>
          <p:cNvPr id="14" name="Picture 13"/>
          <p:cNvPicPr>
            <a:picLocks noChangeAspect="1"/>
          </p:cNvPicPr>
          <p:nvPr/>
        </p:nvPicPr>
        <p:blipFill>
          <a:blip r:embed="rId7"/>
          <a:stretch>
            <a:fillRect/>
          </a:stretch>
        </p:blipFill>
        <p:spPr>
          <a:xfrm>
            <a:off x="6682992" y="2766141"/>
            <a:ext cx="1209040" cy="2690707"/>
          </a:xfrm>
          <a:prstGeom prst="rect">
            <a:avLst/>
          </a:prstGeom>
        </p:spPr>
      </p:pic>
      <p:pic>
        <p:nvPicPr>
          <p:cNvPr id="15" name="Picture 14"/>
          <p:cNvPicPr>
            <a:picLocks noChangeAspect="1"/>
          </p:cNvPicPr>
          <p:nvPr/>
        </p:nvPicPr>
        <p:blipFill>
          <a:blip r:embed="rId8"/>
          <a:stretch>
            <a:fillRect/>
          </a:stretch>
        </p:blipFill>
        <p:spPr>
          <a:xfrm>
            <a:off x="8056475" y="2766141"/>
            <a:ext cx="1209040" cy="2690707"/>
          </a:xfrm>
          <a:prstGeom prst="rect">
            <a:avLst/>
          </a:prstGeom>
        </p:spPr>
      </p:pic>
      <p:sp>
        <p:nvSpPr>
          <p:cNvPr id="8" name="Rectangle 7"/>
          <p:cNvSpPr/>
          <p:nvPr/>
        </p:nvSpPr>
        <p:spPr>
          <a:xfrm>
            <a:off x="-1" y="53"/>
            <a:ext cx="12192001" cy="180157"/>
          </a:xfrm>
          <a:prstGeom prst="rect">
            <a:avLst/>
          </a:prstGeom>
          <a:solidFill>
            <a:srgbClr val="0089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165">
              <a:defRPr/>
            </a:pPr>
            <a:endParaRPr lang="en-AU" sz="2400">
              <a:solidFill>
                <a:prstClr val="white"/>
              </a:solidFill>
              <a:latin typeface="Calibri" panose="020F0502020204030204"/>
            </a:endParaRPr>
          </a:p>
        </p:txBody>
      </p:sp>
      <p:pic>
        <p:nvPicPr>
          <p:cNvPr id="9" name="Picture 8"/>
          <p:cNvPicPr>
            <a:picLocks noChangeAspect="1"/>
          </p:cNvPicPr>
          <p:nvPr/>
        </p:nvPicPr>
        <p:blipFill>
          <a:blip r:embed="rId9"/>
          <a:stretch>
            <a:fillRect/>
          </a:stretch>
        </p:blipFill>
        <p:spPr>
          <a:xfrm>
            <a:off x="10320867" y="6310485"/>
            <a:ext cx="1533271" cy="316539"/>
          </a:xfrm>
          <a:prstGeom prst="rect">
            <a:avLst/>
          </a:prstGeom>
        </p:spPr>
      </p:pic>
      <p:pic>
        <p:nvPicPr>
          <p:cNvPr id="10" name="Picture 9"/>
          <p:cNvPicPr>
            <a:picLocks noChangeAspect="1"/>
          </p:cNvPicPr>
          <p:nvPr/>
        </p:nvPicPr>
        <p:blipFill>
          <a:blip r:embed="rId10"/>
          <a:stretch>
            <a:fillRect/>
          </a:stretch>
        </p:blipFill>
        <p:spPr>
          <a:xfrm>
            <a:off x="335929" y="6461081"/>
            <a:ext cx="1692631" cy="160412"/>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1" y="53"/>
            <a:ext cx="12192001" cy="180157"/>
          </a:xfrm>
          <a:prstGeom prst="rect">
            <a:avLst/>
          </a:prstGeom>
          <a:solidFill>
            <a:srgbClr val="0089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165">
              <a:defRPr/>
            </a:pPr>
            <a:endParaRPr lang="en-AU" sz="2400">
              <a:solidFill>
                <a:prstClr val="white"/>
              </a:solidFill>
              <a:latin typeface="Calibri" panose="020F0502020204030204"/>
            </a:endParaRPr>
          </a:p>
        </p:txBody>
      </p:sp>
      <p:pic>
        <p:nvPicPr>
          <p:cNvPr id="14" name="Picture 13"/>
          <p:cNvPicPr>
            <a:picLocks noChangeAspect="1"/>
          </p:cNvPicPr>
          <p:nvPr/>
        </p:nvPicPr>
        <p:blipFill>
          <a:blip r:embed="rId3"/>
          <a:stretch>
            <a:fillRect/>
          </a:stretch>
        </p:blipFill>
        <p:spPr>
          <a:xfrm>
            <a:off x="10320867" y="6310485"/>
            <a:ext cx="1533271" cy="316539"/>
          </a:xfrm>
          <a:prstGeom prst="rect">
            <a:avLst/>
          </a:prstGeom>
        </p:spPr>
      </p:pic>
      <p:pic>
        <p:nvPicPr>
          <p:cNvPr id="15" name="Picture 14"/>
          <p:cNvPicPr>
            <a:picLocks noChangeAspect="1"/>
          </p:cNvPicPr>
          <p:nvPr/>
        </p:nvPicPr>
        <p:blipFill>
          <a:blip r:embed="rId4"/>
          <a:stretch>
            <a:fillRect/>
          </a:stretch>
        </p:blipFill>
        <p:spPr>
          <a:xfrm>
            <a:off x="335929" y="6461081"/>
            <a:ext cx="1692631" cy="160412"/>
          </a:xfrm>
          <a:prstGeom prst="rect">
            <a:avLst/>
          </a:prstGeom>
        </p:spPr>
      </p:pic>
      <p:pic>
        <p:nvPicPr>
          <p:cNvPr id="18" name="Picture 17"/>
          <p:cNvPicPr>
            <a:picLocks noChangeAspect="1"/>
          </p:cNvPicPr>
          <p:nvPr/>
        </p:nvPicPr>
        <p:blipFill>
          <a:blip r:embed="rId5"/>
          <a:stretch>
            <a:fillRect/>
          </a:stretch>
        </p:blipFill>
        <p:spPr>
          <a:xfrm>
            <a:off x="1676781" y="852128"/>
            <a:ext cx="7947660" cy="5144347"/>
          </a:xfrm>
          <a:prstGeom prst="rect">
            <a:avLst/>
          </a:prstGeom>
        </p:spPr>
      </p:pic>
      <p:pic>
        <p:nvPicPr>
          <p:cNvPr id="22" name="Picture 21"/>
          <p:cNvPicPr>
            <a:picLocks noChangeAspect="1"/>
          </p:cNvPicPr>
          <p:nvPr/>
        </p:nvPicPr>
        <p:blipFill>
          <a:blip r:embed="rId6"/>
          <a:stretch>
            <a:fillRect/>
          </a:stretch>
        </p:blipFill>
        <p:spPr>
          <a:xfrm>
            <a:off x="5034137" y="1064043"/>
            <a:ext cx="4320000" cy="310276"/>
          </a:xfrm>
          <a:prstGeom prst="rect">
            <a:avLst/>
          </a:prstGeom>
        </p:spPr>
      </p:pic>
      <p:pic>
        <p:nvPicPr>
          <p:cNvPr id="23" name="Picture 22"/>
          <p:cNvPicPr>
            <a:picLocks noChangeAspect="1"/>
          </p:cNvPicPr>
          <p:nvPr/>
        </p:nvPicPr>
        <p:blipFill>
          <a:blip r:embed="rId7"/>
          <a:stretch>
            <a:fillRect/>
          </a:stretch>
        </p:blipFill>
        <p:spPr>
          <a:xfrm>
            <a:off x="5034137" y="4523592"/>
            <a:ext cx="4320000" cy="310276"/>
          </a:xfrm>
          <a:prstGeom prst="rect">
            <a:avLst/>
          </a:prstGeom>
        </p:spPr>
      </p:pic>
      <p:pic>
        <p:nvPicPr>
          <p:cNvPr id="24" name="Picture 23"/>
          <p:cNvPicPr>
            <a:picLocks noChangeAspect="1"/>
          </p:cNvPicPr>
          <p:nvPr/>
        </p:nvPicPr>
        <p:blipFill>
          <a:blip r:embed="rId8"/>
          <a:stretch>
            <a:fillRect/>
          </a:stretch>
        </p:blipFill>
        <p:spPr>
          <a:xfrm>
            <a:off x="5034137" y="4998909"/>
            <a:ext cx="4320000" cy="310276"/>
          </a:xfrm>
          <a:prstGeom prst="rect">
            <a:avLst/>
          </a:prstGeom>
        </p:spPr>
      </p:pic>
      <p:pic>
        <p:nvPicPr>
          <p:cNvPr id="25" name="Picture 24"/>
          <p:cNvPicPr>
            <a:picLocks noChangeAspect="1"/>
          </p:cNvPicPr>
          <p:nvPr/>
        </p:nvPicPr>
        <p:blipFill>
          <a:blip r:embed="rId9"/>
          <a:stretch>
            <a:fillRect/>
          </a:stretch>
        </p:blipFill>
        <p:spPr>
          <a:xfrm>
            <a:off x="5034137" y="5474223"/>
            <a:ext cx="4320000" cy="310276"/>
          </a:xfrm>
          <a:prstGeom prst="rect">
            <a:avLst/>
          </a:prstGeom>
        </p:spPr>
      </p:pic>
      <p:pic>
        <p:nvPicPr>
          <p:cNvPr id="26" name="Picture 25"/>
          <p:cNvPicPr>
            <a:picLocks noChangeAspect="1"/>
          </p:cNvPicPr>
          <p:nvPr/>
        </p:nvPicPr>
        <p:blipFill>
          <a:blip r:embed="rId10"/>
          <a:stretch>
            <a:fillRect/>
          </a:stretch>
        </p:blipFill>
        <p:spPr>
          <a:xfrm>
            <a:off x="5034137" y="1539360"/>
            <a:ext cx="4320000" cy="333872"/>
          </a:xfrm>
          <a:prstGeom prst="rect">
            <a:avLst/>
          </a:prstGeom>
        </p:spPr>
      </p:pic>
      <p:pic>
        <p:nvPicPr>
          <p:cNvPr id="27" name="Picture 26"/>
          <p:cNvPicPr>
            <a:picLocks noChangeAspect="1"/>
          </p:cNvPicPr>
          <p:nvPr/>
        </p:nvPicPr>
        <p:blipFill>
          <a:blip r:embed="rId11"/>
          <a:stretch>
            <a:fillRect/>
          </a:stretch>
        </p:blipFill>
        <p:spPr>
          <a:xfrm>
            <a:off x="5034137" y="2038273"/>
            <a:ext cx="4320000" cy="333872"/>
          </a:xfrm>
          <a:prstGeom prst="rect">
            <a:avLst/>
          </a:prstGeom>
        </p:spPr>
      </p:pic>
      <p:pic>
        <p:nvPicPr>
          <p:cNvPr id="28" name="Picture 27"/>
          <p:cNvPicPr>
            <a:picLocks noChangeAspect="1"/>
          </p:cNvPicPr>
          <p:nvPr/>
        </p:nvPicPr>
        <p:blipFill>
          <a:blip r:embed="rId12"/>
          <a:stretch>
            <a:fillRect/>
          </a:stretch>
        </p:blipFill>
        <p:spPr>
          <a:xfrm>
            <a:off x="5034137" y="2537187"/>
            <a:ext cx="4320000" cy="333872"/>
          </a:xfrm>
          <a:prstGeom prst="rect">
            <a:avLst/>
          </a:prstGeom>
        </p:spPr>
      </p:pic>
      <p:pic>
        <p:nvPicPr>
          <p:cNvPr id="29" name="Picture 28"/>
          <p:cNvPicPr>
            <a:picLocks noChangeAspect="1"/>
          </p:cNvPicPr>
          <p:nvPr/>
        </p:nvPicPr>
        <p:blipFill>
          <a:blip r:embed="rId13"/>
          <a:stretch>
            <a:fillRect/>
          </a:stretch>
        </p:blipFill>
        <p:spPr>
          <a:xfrm>
            <a:off x="5034137" y="3036100"/>
            <a:ext cx="4320000" cy="329420"/>
          </a:xfrm>
          <a:prstGeom prst="rect">
            <a:avLst/>
          </a:prstGeom>
        </p:spPr>
      </p:pic>
      <p:pic>
        <p:nvPicPr>
          <p:cNvPr id="30" name="Picture 29"/>
          <p:cNvPicPr>
            <a:picLocks noChangeAspect="1"/>
          </p:cNvPicPr>
          <p:nvPr/>
        </p:nvPicPr>
        <p:blipFill>
          <a:blip r:embed="rId14"/>
          <a:stretch>
            <a:fillRect/>
          </a:stretch>
        </p:blipFill>
        <p:spPr>
          <a:xfrm>
            <a:off x="5034137" y="3530561"/>
            <a:ext cx="4320000" cy="333528"/>
          </a:xfrm>
          <a:prstGeom prst="rect">
            <a:avLst/>
          </a:prstGeom>
        </p:spPr>
      </p:pic>
      <p:pic>
        <p:nvPicPr>
          <p:cNvPr id="31" name="Picture 30"/>
          <p:cNvPicPr>
            <a:picLocks noChangeAspect="1"/>
          </p:cNvPicPr>
          <p:nvPr/>
        </p:nvPicPr>
        <p:blipFill>
          <a:blip r:embed="rId15"/>
          <a:stretch>
            <a:fillRect/>
          </a:stretch>
        </p:blipFill>
        <p:spPr>
          <a:xfrm>
            <a:off x="5034137" y="4029131"/>
            <a:ext cx="4320000" cy="329420"/>
          </a:xfrm>
          <a:prstGeom prst="rect">
            <a:avLst/>
          </a:prstGeom>
        </p:spPr>
      </p:pic>
      <p:sp>
        <p:nvSpPr>
          <p:cNvPr id="32" name="TextBox 31"/>
          <p:cNvSpPr txBox="1"/>
          <p:nvPr/>
        </p:nvSpPr>
        <p:spPr>
          <a:xfrm>
            <a:off x="163667" y="260645"/>
            <a:ext cx="11690644" cy="546100"/>
          </a:xfrm>
          <a:prstGeom prst="rect">
            <a:avLst/>
          </a:prstGeom>
          <a:noFill/>
        </p:spPr>
        <p:txBody>
          <a:bodyPr wrap="square" rtlCol="0">
            <a:spAutoFit/>
          </a:bodyPr>
          <a:lstStyle/>
          <a:p>
            <a:pPr algn="ctr" defTabSz="685165">
              <a:defRPr/>
            </a:pPr>
            <a:r>
              <a:rPr lang="en-AU" sz="2960" cap="all" spc="238" dirty="0">
                <a:solidFill>
                  <a:srgbClr val="FFFE8B"/>
                </a:solidFill>
                <a:latin typeface="Arial" panose="020B0604020202020204" pitchFamily="34" charset="0"/>
                <a:cs typeface="Arial" panose="020B0604020202020204" pitchFamily="34" charset="0"/>
              </a:rPr>
              <a:t>Top 10 perceptions of Christians </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 y="53"/>
            <a:ext cx="12192001" cy="180157"/>
          </a:xfrm>
          <a:prstGeom prst="rect">
            <a:avLst/>
          </a:prstGeom>
          <a:solidFill>
            <a:srgbClr val="0089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165">
              <a:defRPr/>
            </a:pPr>
            <a:endParaRPr lang="en-AU" sz="2400">
              <a:solidFill>
                <a:prstClr val="white"/>
              </a:solidFill>
              <a:latin typeface="Calibri" panose="020F0502020204030204"/>
            </a:endParaRPr>
          </a:p>
        </p:txBody>
      </p:sp>
      <p:pic>
        <p:nvPicPr>
          <p:cNvPr id="10" name="Picture 9"/>
          <p:cNvPicPr>
            <a:picLocks noChangeAspect="1"/>
          </p:cNvPicPr>
          <p:nvPr/>
        </p:nvPicPr>
        <p:blipFill>
          <a:blip r:embed="rId3"/>
          <a:stretch>
            <a:fillRect/>
          </a:stretch>
        </p:blipFill>
        <p:spPr>
          <a:xfrm>
            <a:off x="335929" y="6461081"/>
            <a:ext cx="1692631" cy="160412"/>
          </a:xfrm>
          <a:prstGeom prst="rect">
            <a:avLst/>
          </a:prstGeom>
        </p:spPr>
      </p:pic>
      <p:pic>
        <p:nvPicPr>
          <p:cNvPr id="23" name="Picture 22"/>
          <p:cNvPicPr>
            <a:picLocks noChangeAspect="1"/>
          </p:cNvPicPr>
          <p:nvPr/>
        </p:nvPicPr>
        <p:blipFill>
          <a:blip r:embed="rId4"/>
          <a:stretch>
            <a:fillRect/>
          </a:stretch>
        </p:blipFill>
        <p:spPr>
          <a:xfrm>
            <a:off x="1415845" y="1683568"/>
            <a:ext cx="9204960" cy="3368040"/>
          </a:xfrm>
          <a:prstGeom prst="rect">
            <a:avLst/>
          </a:prstGeom>
        </p:spPr>
      </p:pic>
      <p:pic>
        <p:nvPicPr>
          <p:cNvPr id="24" name="Picture 23"/>
          <p:cNvPicPr>
            <a:picLocks noChangeAspect="1"/>
          </p:cNvPicPr>
          <p:nvPr/>
        </p:nvPicPr>
        <p:blipFill>
          <a:blip r:embed="rId5"/>
          <a:stretch>
            <a:fillRect/>
          </a:stretch>
        </p:blipFill>
        <p:spPr>
          <a:xfrm>
            <a:off x="1638985" y="3367588"/>
            <a:ext cx="4152900" cy="373380"/>
          </a:xfrm>
          <a:prstGeom prst="rect">
            <a:avLst/>
          </a:prstGeom>
        </p:spPr>
      </p:pic>
      <p:pic>
        <p:nvPicPr>
          <p:cNvPr id="25" name="Picture 24"/>
          <p:cNvPicPr>
            <a:picLocks noChangeAspect="1"/>
          </p:cNvPicPr>
          <p:nvPr/>
        </p:nvPicPr>
        <p:blipFill>
          <a:blip r:embed="rId6"/>
          <a:stretch>
            <a:fillRect/>
          </a:stretch>
        </p:blipFill>
        <p:spPr>
          <a:xfrm>
            <a:off x="1638984" y="3905749"/>
            <a:ext cx="4152900" cy="373380"/>
          </a:xfrm>
          <a:prstGeom prst="rect">
            <a:avLst/>
          </a:prstGeom>
        </p:spPr>
      </p:pic>
      <p:pic>
        <p:nvPicPr>
          <p:cNvPr id="26" name="Picture 25"/>
          <p:cNvPicPr>
            <a:picLocks noChangeAspect="1"/>
          </p:cNvPicPr>
          <p:nvPr/>
        </p:nvPicPr>
        <p:blipFill>
          <a:blip r:embed="rId7"/>
          <a:stretch>
            <a:fillRect/>
          </a:stretch>
        </p:blipFill>
        <p:spPr>
          <a:xfrm>
            <a:off x="1638985" y="4443912"/>
            <a:ext cx="4152900" cy="373380"/>
          </a:xfrm>
          <a:prstGeom prst="rect">
            <a:avLst/>
          </a:prstGeom>
        </p:spPr>
      </p:pic>
      <p:grpSp>
        <p:nvGrpSpPr>
          <p:cNvPr id="27" name="Group 26"/>
          <p:cNvGrpSpPr/>
          <p:nvPr/>
        </p:nvGrpSpPr>
        <p:grpSpPr>
          <a:xfrm>
            <a:off x="6129895" y="3367588"/>
            <a:ext cx="4152900" cy="373380"/>
            <a:chOff x="4597421" y="2525691"/>
            <a:chExt cx="3114675" cy="280035"/>
          </a:xfrm>
        </p:grpSpPr>
        <p:pic>
          <p:nvPicPr>
            <p:cNvPr id="28" name="Picture 27"/>
            <p:cNvPicPr>
              <a:picLocks noChangeAspect="1"/>
            </p:cNvPicPr>
            <p:nvPr/>
          </p:nvPicPr>
          <p:blipFill>
            <a:blip r:embed="rId8"/>
            <a:stretch>
              <a:fillRect/>
            </a:stretch>
          </p:blipFill>
          <p:spPr>
            <a:xfrm>
              <a:off x="4597421" y="2525691"/>
              <a:ext cx="3114675" cy="280035"/>
            </a:xfrm>
            <a:prstGeom prst="rect">
              <a:avLst/>
            </a:prstGeom>
          </p:spPr>
        </p:pic>
        <p:pic>
          <p:nvPicPr>
            <p:cNvPr id="29" name="Picture 28"/>
            <p:cNvPicPr>
              <a:picLocks noChangeAspect="1"/>
            </p:cNvPicPr>
            <p:nvPr/>
          </p:nvPicPr>
          <p:blipFill>
            <a:blip r:embed="rId9"/>
            <a:stretch>
              <a:fillRect/>
            </a:stretch>
          </p:blipFill>
          <p:spPr>
            <a:xfrm>
              <a:off x="7219743" y="2600542"/>
              <a:ext cx="375651" cy="122314"/>
            </a:xfrm>
            <a:prstGeom prst="rect">
              <a:avLst/>
            </a:prstGeom>
          </p:spPr>
        </p:pic>
      </p:grpSp>
      <p:grpSp>
        <p:nvGrpSpPr>
          <p:cNvPr id="30" name="Group 29"/>
          <p:cNvGrpSpPr/>
          <p:nvPr/>
        </p:nvGrpSpPr>
        <p:grpSpPr>
          <a:xfrm>
            <a:off x="6129893" y="3905748"/>
            <a:ext cx="4152900" cy="373380"/>
            <a:chOff x="4597420" y="2929311"/>
            <a:chExt cx="3114675" cy="280035"/>
          </a:xfrm>
        </p:grpSpPr>
        <p:pic>
          <p:nvPicPr>
            <p:cNvPr id="31" name="Picture 30"/>
            <p:cNvPicPr>
              <a:picLocks noChangeAspect="1"/>
            </p:cNvPicPr>
            <p:nvPr/>
          </p:nvPicPr>
          <p:blipFill>
            <a:blip r:embed="rId10"/>
            <a:stretch>
              <a:fillRect/>
            </a:stretch>
          </p:blipFill>
          <p:spPr>
            <a:xfrm>
              <a:off x="4597420" y="2929311"/>
              <a:ext cx="3114675" cy="280035"/>
            </a:xfrm>
            <a:prstGeom prst="rect">
              <a:avLst/>
            </a:prstGeom>
          </p:spPr>
        </p:pic>
        <p:pic>
          <p:nvPicPr>
            <p:cNvPr id="32" name="Picture 31"/>
            <p:cNvPicPr>
              <a:picLocks noChangeAspect="1"/>
            </p:cNvPicPr>
            <p:nvPr/>
          </p:nvPicPr>
          <p:blipFill>
            <a:blip r:embed="rId11"/>
            <a:stretch>
              <a:fillRect/>
            </a:stretch>
          </p:blipFill>
          <p:spPr>
            <a:xfrm>
              <a:off x="6934266" y="2998139"/>
              <a:ext cx="690055" cy="171240"/>
            </a:xfrm>
            <a:prstGeom prst="rect">
              <a:avLst/>
            </a:prstGeom>
          </p:spPr>
        </p:pic>
      </p:grpSp>
      <p:sp>
        <p:nvSpPr>
          <p:cNvPr id="33" name="TextBox 32"/>
          <p:cNvSpPr txBox="1"/>
          <p:nvPr/>
        </p:nvSpPr>
        <p:spPr>
          <a:xfrm>
            <a:off x="163667" y="260645"/>
            <a:ext cx="11690644" cy="546100"/>
          </a:xfrm>
          <a:prstGeom prst="rect">
            <a:avLst/>
          </a:prstGeom>
          <a:noFill/>
        </p:spPr>
        <p:txBody>
          <a:bodyPr wrap="square" rtlCol="0">
            <a:spAutoFit/>
          </a:bodyPr>
          <a:lstStyle/>
          <a:p>
            <a:pPr algn="ctr" defTabSz="685165">
              <a:defRPr/>
            </a:pPr>
            <a:r>
              <a:rPr lang="en-AU" sz="2960" cap="all" spc="238" dirty="0">
                <a:solidFill>
                  <a:srgbClr val="FFFE8B"/>
                </a:solidFill>
                <a:latin typeface="Arial" panose="020B0604020202020204" pitchFamily="34" charset="0"/>
                <a:cs typeface="Arial" panose="020B0604020202020204" pitchFamily="34" charset="0"/>
              </a:rPr>
              <a:t>Perceptions of </a:t>
            </a:r>
            <a:r>
              <a:rPr lang="en-AU" sz="2960" cap="all" spc="238" dirty="0" err="1">
                <a:solidFill>
                  <a:srgbClr val="FFFE8B"/>
                </a:solidFill>
                <a:latin typeface="Arial" panose="020B0604020202020204" pitchFamily="34" charset="0"/>
                <a:cs typeface="Arial" panose="020B0604020202020204" pitchFamily="34" charset="0"/>
              </a:rPr>
              <a:t>jesus</a:t>
            </a:r>
            <a:endParaRPr lang="en-AU" sz="2960" cap="all" spc="238" dirty="0">
              <a:solidFill>
                <a:srgbClr val="FFFE8B"/>
              </a:solidFill>
              <a:latin typeface="Arial" panose="020B0604020202020204" pitchFamily="34" charset="0"/>
              <a:cs typeface="Arial" panose="020B0604020202020204" pitchFamily="34" charset="0"/>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NZ" dirty="0">
                <a:solidFill>
                  <a:srgbClr val="DAC2ED"/>
                </a:solidFill>
                <a:latin typeface="Arial Rounded MT Bold" panose="020F0704030504030204" charset="0"/>
                <a:cs typeface="Arial Rounded MT Bold" panose="020F0704030504030204" charset="0"/>
              </a:rPr>
              <a:t>FAITH AND BELIEF SURVEY 2018</a:t>
            </a:r>
          </a:p>
        </p:txBody>
      </p:sp>
      <p:sp>
        <p:nvSpPr>
          <p:cNvPr id="3" name="Content Placeholder 2"/>
          <p:cNvSpPr>
            <a:spLocks noGrp="1"/>
          </p:cNvSpPr>
          <p:nvPr>
            <p:ph idx="1"/>
          </p:nvPr>
        </p:nvSpPr>
        <p:spPr>
          <a:xfrm>
            <a:off x="838200" y="1825624"/>
            <a:ext cx="10515600" cy="4808143"/>
          </a:xfrm>
        </p:spPr>
        <p:txBody>
          <a:bodyPr>
            <a:normAutofit fontScale="92500" lnSpcReduction="10000"/>
          </a:bodyPr>
          <a:lstStyle/>
          <a:p>
            <a:pPr lvl="0"/>
            <a:r>
              <a:rPr lang="en-NZ" dirty="0"/>
              <a:t>A significant decline in adherence to Christianity (but await census figures)</a:t>
            </a:r>
          </a:p>
          <a:p>
            <a:pPr lvl="0"/>
            <a:r>
              <a:rPr lang="en-NZ" dirty="0"/>
              <a:t>43% of those who state “no religion” prefer a scientific and evidence-based approach</a:t>
            </a:r>
          </a:p>
          <a:p>
            <a:pPr lvl="0"/>
            <a:r>
              <a:rPr lang="en-NZ" dirty="0"/>
              <a:t>25% would be open to exploring religion to some degree</a:t>
            </a:r>
          </a:p>
          <a:p>
            <a:pPr lvl="0"/>
            <a:r>
              <a:rPr lang="en-NZ" dirty="0"/>
              <a:t>Gen Y seems comfortable discussing religion and spirituality a lot more than baby boomers</a:t>
            </a:r>
          </a:p>
          <a:p>
            <a:pPr lvl="0"/>
            <a:r>
              <a:rPr lang="en-NZ" dirty="0"/>
              <a:t>Top 5 issue blockers: teaching on homosexuality, hell and condemnation, suffering, role of women, supernatural aspects.</a:t>
            </a:r>
          </a:p>
          <a:p>
            <a:pPr lvl="0"/>
            <a:r>
              <a:rPr lang="en-NZ" dirty="0"/>
              <a:t>Top 5 behaviour blockers: church abuse, hypocrisy, religious wars, judging others, issues around money</a:t>
            </a:r>
          </a:p>
          <a:p>
            <a:pPr lvl="0"/>
            <a:r>
              <a:rPr lang="en-NZ" dirty="0"/>
              <a:t>91% of people know at least one Christian and have generally positive views about them</a:t>
            </a:r>
          </a:p>
          <a:p>
            <a:endParaRPr lang="en-NZ" dirty="0"/>
          </a:p>
        </p:txBody>
      </p:sp>
    </p:spTree>
    <p:extLst>
      <p:ext uri="{BB962C8B-B14F-4D97-AF65-F5344CB8AC3E}">
        <p14:creationId xmlns:p14="http://schemas.microsoft.com/office/powerpoint/2010/main" val="34255381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NZ" dirty="0">
                <a:solidFill>
                  <a:srgbClr val="DAC2ED"/>
                </a:solidFill>
                <a:latin typeface="Arial Rounded MT Bold" panose="020F0704030504030204" charset="0"/>
                <a:cs typeface="Arial Rounded MT Bold" panose="020F0704030504030204" charset="0"/>
              </a:rPr>
              <a:t>Responding to people today</a:t>
            </a:r>
          </a:p>
        </p:txBody>
      </p:sp>
      <p:sp>
        <p:nvSpPr>
          <p:cNvPr id="3" name="Content Placeholder 2"/>
          <p:cNvSpPr>
            <a:spLocks noGrp="1"/>
          </p:cNvSpPr>
          <p:nvPr>
            <p:ph idx="1"/>
          </p:nvPr>
        </p:nvSpPr>
        <p:spPr>
          <a:xfrm>
            <a:off x="838200" y="1825625"/>
            <a:ext cx="5370401" cy="4351338"/>
          </a:xfrm>
        </p:spPr>
        <p:txBody>
          <a:bodyPr/>
          <a:lstStyle/>
          <a:p>
            <a:r>
              <a:rPr lang="en-NZ" dirty="0"/>
              <a:t>Issues e.g. ”I prefer a scientific and evidence-based approach”</a:t>
            </a:r>
          </a:p>
          <a:p>
            <a:r>
              <a:rPr lang="en-NZ" dirty="0"/>
              <a:t>Behaviour</a:t>
            </a:r>
          </a:p>
          <a:p>
            <a:pPr lvl="1"/>
            <a:r>
              <a:rPr lang="en-NZ" dirty="0"/>
              <a:t>Love: hospitality, acts of generosity and genuine friendship</a:t>
            </a:r>
          </a:p>
          <a:p>
            <a:pPr lvl="1"/>
            <a:r>
              <a:rPr lang="en-NZ" u="sng" dirty="0"/>
              <a:t>Be</a:t>
            </a:r>
            <a:r>
              <a:rPr lang="en-NZ" dirty="0"/>
              <a:t> the church - messy but growing, sound theology that is hopeful but also realistic about life and love that is supreme. </a:t>
            </a:r>
          </a:p>
          <a:p>
            <a:pPr lvl="1"/>
            <a:endParaRPr lang="en-NZ" dirty="0"/>
          </a:p>
          <a:p>
            <a:endParaRPr lang="en-NZ" dirty="0"/>
          </a:p>
          <a:p>
            <a:endParaRPr lang="en-NZ" dirty="0"/>
          </a:p>
          <a:p>
            <a:endParaRPr lang="en-NZ" dirty="0"/>
          </a:p>
        </p:txBody>
      </p:sp>
      <p:pic>
        <p:nvPicPr>
          <p:cNvPr id="3074" name="Picture 2" descr="Image result for this little lif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45019" y="1716818"/>
            <a:ext cx="2993823" cy="45689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6407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07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Picture 1" descr="IMG_256"/>
          <p:cNvPicPr>
            <a:picLocks noGrp="1" noChangeAspect="1"/>
          </p:cNvPicPr>
          <p:nvPr>
            <p:ph idx="1"/>
          </p:nvPr>
        </p:nvPicPr>
        <p:blipFill>
          <a:blip r:embed="rId3"/>
          <a:stretch>
            <a:fillRect/>
          </a:stretch>
        </p:blipFill>
        <p:spPr>
          <a:xfrm>
            <a:off x="997585" y="-20955"/>
            <a:ext cx="10196830" cy="6899910"/>
          </a:xfrm>
          <a:prstGeom prst="rect">
            <a:avLst/>
          </a:prstGeom>
          <a:noFill/>
          <a:ln w="9525">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3150870" cy="1670050"/>
          </a:xfrm>
        </p:spPr>
        <p:txBody>
          <a:bodyPr>
            <a:normAutofit/>
          </a:bodyPr>
          <a:lstStyle/>
          <a:p>
            <a:r>
              <a:rPr lang="en-NZ" altLang="en-US">
                <a:solidFill>
                  <a:srgbClr val="DAC2ED"/>
                </a:solidFill>
                <a:latin typeface="Arial Rounded MT Bold" panose="020F0704030504030204" charset="0"/>
                <a:cs typeface="Arial Rounded MT Bold" panose="020F0704030504030204" charset="0"/>
                <a:sym typeface="+mn-ea"/>
              </a:rPr>
              <a:t>What I'd emphasise</a:t>
            </a:r>
            <a:endParaRPr lang="en-NZ" altLang="en-US">
              <a:solidFill>
                <a:srgbClr val="DAC2ED"/>
              </a:solidFill>
            </a:endParaRPr>
          </a:p>
        </p:txBody>
      </p:sp>
      <p:cxnSp>
        <p:nvCxnSpPr>
          <p:cNvPr id="7" name="Straight Arrow Connector 6"/>
          <p:cNvCxnSpPr/>
          <p:nvPr/>
        </p:nvCxnSpPr>
        <p:spPr>
          <a:xfrm>
            <a:off x="7216140" y="1420495"/>
            <a:ext cx="0" cy="4780280"/>
          </a:xfrm>
          <a:prstGeom prst="straightConnector1">
            <a:avLst/>
          </a:prstGeom>
          <a:ln w="57150">
            <a:solidFill>
              <a:srgbClr val="97E6FF"/>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rot="16200000">
            <a:off x="7274560" y="1415415"/>
            <a:ext cx="0" cy="4780280"/>
          </a:xfrm>
          <a:prstGeom prst="straightConnector1">
            <a:avLst/>
          </a:prstGeom>
          <a:ln w="57150">
            <a:solidFill>
              <a:srgbClr val="97E6FF"/>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9" name="Text Box 8"/>
          <p:cNvSpPr txBox="1"/>
          <p:nvPr/>
        </p:nvSpPr>
        <p:spPr>
          <a:xfrm>
            <a:off x="5887720" y="788670"/>
            <a:ext cx="2532380" cy="706755"/>
          </a:xfrm>
          <a:prstGeom prst="rect">
            <a:avLst/>
          </a:prstGeom>
          <a:noFill/>
        </p:spPr>
        <p:txBody>
          <a:bodyPr wrap="square" rtlCol="0">
            <a:spAutoFit/>
          </a:bodyPr>
          <a:lstStyle/>
          <a:p>
            <a:pPr algn="ctr"/>
            <a:r>
              <a:rPr lang="en-NZ" altLang="en-US" sz="4000">
                <a:solidFill>
                  <a:srgbClr val="97E6FF"/>
                </a:solidFill>
              </a:rPr>
              <a:t>Behaviour</a:t>
            </a:r>
          </a:p>
        </p:txBody>
      </p:sp>
      <p:sp>
        <p:nvSpPr>
          <p:cNvPr id="10" name="Text Box 9"/>
          <p:cNvSpPr txBox="1"/>
          <p:nvPr/>
        </p:nvSpPr>
        <p:spPr>
          <a:xfrm>
            <a:off x="9664700" y="3374390"/>
            <a:ext cx="2532380" cy="706755"/>
          </a:xfrm>
          <a:prstGeom prst="rect">
            <a:avLst/>
          </a:prstGeom>
          <a:noFill/>
        </p:spPr>
        <p:txBody>
          <a:bodyPr wrap="square" rtlCol="0">
            <a:spAutoFit/>
          </a:bodyPr>
          <a:lstStyle/>
          <a:p>
            <a:pPr algn="l"/>
            <a:r>
              <a:rPr lang="en-NZ" altLang="en-US" sz="4000">
                <a:solidFill>
                  <a:srgbClr val="97E6FF"/>
                </a:solidFill>
              </a:rPr>
              <a:t>Issues</a:t>
            </a:r>
          </a:p>
        </p:txBody>
      </p:sp>
      <p:sp>
        <p:nvSpPr>
          <p:cNvPr id="11" name="Text Box 10"/>
          <p:cNvSpPr txBox="1"/>
          <p:nvPr/>
        </p:nvSpPr>
        <p:spPr>
          <a:xfrm>
            <a:off x="7374890" y="1495425"/>
            <a:ext cx="2532380" cy="521970"/>
          </a:xfrm>
          <a:prstGeom prst="rect">
            <a:avLst/>
          </a:prstGeom>
          <a:noFill/>
        </p:spPr>
        <p:txBody>
          <a:bodyPr wrap="square" rtlCol="0">
            <a:spAutoFit/>
          </a:bodyPr>
          <a:lstStyle/>
          <a:p>
            <a:pPr algn="l"/>
            <a:r>
              <a:rPr lang="en-NZ" altLang="en-US" sz="2800">
                <a:solidFill>
                  <a:srgbClr val="97E6FF"/>
                </a:solidFill>
              </a:rPr>
              <a:t>Good</a:t>
            </a:r>
          </a:p>
        </p:txBody>
      </p:sp>
      <p:sp>
        <p:nvSpPr>
          <p:cNvPr id="12" name="Text Box 11"/>
          <p:cNvSpPr txBox="1"/>
          <p:nvPr/>
        </p:nvSpPr>
        <p:spPr>
          <a:xfrm>
            <a:off x="7387590" y="5678805"/>
            <a:ext cx="2532380" cy="521970"/>
          </a:xfrm>
          <a:prstGeom prst="rect">
            <a:avLst/>
          </a:prstGeom>
          <a:noFill/>
        </p:spPr>
        <p:txBody>
          <a:bodyPr wrap="square" rtlCol="0">
            <a:spAutoFit/>
          </a:bodyPr>
          <a:lstStyle/>
          <a:p>
            <a:pPr algn="l"/>
            <a:r>
              <a:rPr lang="en-NZ" altLang="en-US" sz="2800">
                <a:solidFill>
                  <a:srgbClr val="97E6FF"/>
                </a:solidFill>
              </a:rPr>
              <a:t>Bad</a:t>
            </a:r>
          </a:p>
        </p:txBody>
      </p:sp>
      <p:sp>
        <p:nvSpPr>
          <p:cNvPr id="13" name="Text Box 12"/>
          <p:cNvSpPr txBox="1"/>
          <p:nvPr/>
        </p:nvSpPr>
        <p:spPr>
          <a:xfrm>
            <a:off x="8790940" y="3898900"/>
            <a:ext cx="2532380" cy="521970"/>
          </a:xfrm>
          <a:prstGeom prst="rect">
            <a:avLst/>
          </a:prstGeom>
          <a:noFill/>
        </p:spPr>
        <p:txBody>
          <a:bodyPr wrap="square" rtlCol="0">
            <a:spAutoFit/>
          </a:bodyPr>
          <a:lstStyle/>
          <a:p>
            <a:pPr algn="l"/>
            <a:r>
              <a:rPr lang="en-NZ" altLang="en-US" sz="2800">
                <a:solidFill>
                  <a:srgbClr val="97E6FF"/>
                </a:solidFill>
              </a:rPr>
              <a:t>Few</a:t>
            </a:r>
          </a:p>
        </p:txBody>
      </p:sp>
      <p:sp>
        <p:nvSpPr>
          <p:cNvPr id="14" name="Text Box 13"/>
          <p:cNvSpPr txBox="1"/>
          <p:nvPr/>
        </p:nvSpPr>
        <p:spPr>
          <a:xfrm>
            <a:off x="5057140" y="3898900"/>
            <a:ext cx="2532380" cy="521970"/>
          </a:xfrm>
          <a:prstGeom prst="rect">
            <a:avLst/>
          </a:prstGeom>
          <a:noFill/>
        </p:spPr>
        <p:txBody>
          <a:bodyPr wrap="square" rtlCol="0">
            <a:spAutoFit/>
          </a:bodyPr>
          <a:lstStyle/>
          <a:p>
            <a:pPr algn="l"/>
            <a:r>
              <a:rPr lang="en-NZ" altLang="en-US" sz="2800">
                <a:solidFill>
                  <a:srgbClr val="97E6FF"/>
                </a:solidFill>
              </a:rPr>
              <a:t>Many</a:t>
            </a:r>
          </a:p>
        </p:txBody>
      </p:sp>
      <p:sp>
        <p:nvSpPr>
          <p:cNvPr id="15" name="Text Box 14"/>
          <p:cNvSpPr txBox="1"/>
          <p:nvPr/>
        </p:nvSpPr>
        <p:spPr>
          <a:xfrm>
            <a:off x="8108950" y="2324735"/>
            <a:ext cx="2532380" cy="645160"/>
          </a:xfrm>
          <a:prstGeom prst="rect">
            <a:avLst/>
          </a:prstGeom>
          <a:noFill/>
        </p:spPr>
        <p:txBody>
          <a:bodyPr wrap="square" rtlCol="0">
            <a:spAutoFit/>
          </a:bodyPr>
          <a:lstStyle/>
          <a:p>
            <a:pPr algn="l"/>
            <a:r>
              <a:rPr lang="en-NZ" altLang="en-US" sz="3600">
                <a:solidFill>
                  <a:srgbClr val="FFFE8B"/>
                </a:solidFill>
                <a:latin typeface="Microsoft YaHei Light" panose="020B0502040204020203" charset="-122"/>
                <a:ea typeface="Microsoft YaHei Light" panose="020B0502040204020203" charset="-122"/>
              </a:rPr>
              <a:t>Share</a:t>
            </a:r>
          </a:p>
        </p:txBody>
      </p:sp>
      <p:sp>
        <p:nvSpPr>
          <p:cNvPr id="16" name="Text Box 15"/>
          <p:cNvSpPr txBox="1"/>
          <p:nvPr/>
        </p:nvSpPr>
        <p:spPr>
          <a:xfrm>
            <a:off x="8108950" y="4825365"/>
            <a:ext cx="2532380" cy="645160"/>
          </a:xfrm>
          <a:prstGeom prst="rect">
            <a:avLst/>
          </a:prstGeom>
          <a:noFill/>
        </p:spPr>
        <p:txBody>
          <a:bodyPr wrap="square" rtlCol="0">
            <a:spAutoFit/>
          </a:bodyPr>
          <a:lstStyle/>
          <a:p>
            <a:pPr algn="l"/>
            <a:r>
              <a:rPr lang="en-NZ" altLang="en-US" sz="3600">
                <a:solidFill>
                  <a:srgbClr val="FFFE8B"/>
                </a:solidFill>
                <a:latin typeface="Microsoft YaHei Light" panose="020B0502040204020203" charset="-122"/>
                <a:ea typeface="Microsoft YaHei Light" panose="020B0502040204020203" charset="-122"/>
              </a:rPr>
              <a:t>Care</a:t>
            </a:r>
          </a:p>
        </p:txBody>
      </p:sp>
      <p:sp>
        <p:nvSpPr>
          <p:cNvPr id="17" name="Text Box 16"/>
          <p:cNvSpPr txBox="1"/>
          <p:nvPr/>
        </p:nvSpPr>
        <p:spPr>
          <a:xfrm>
            <a:off x="3738880" y="2324735"/>
            <a:ext cx="2532380" cy="645160"/>
          </a:xfrm>
          <a:prstGeom prst="rect">
            <a:avLst/>
          </a:prstGeom>
          <a:noFill/>
        </p:spPr>
        <p:txBody>
          <a:bodyPr wrap="square" rtlCol="0">
            <a:spAutoFit/>
          </a:bodyPr>
          <a:lstStyle/>
          <a:p>
            <a:pPr algn="r"/>
            <a:r>
              <a:rPr lang="en-NZ" altLang="en-US" sz="3600">
                <a:solidFill>
                  <a:srgbClr val="FFFE8B"/>
                </a:solidFill>
                <a:latin typeface="Microsoft YaHei Light" panose="020B0502040204020203" charset="-122"/>
                <a:ea typeface="Microsoft YaHei Light" panose="020B0502040204020203" charset="-122"/>
              </a:rPr>
              <a:t>Prepare</a:t>
            </a:r>
          </a:p>
        </p:txBody>
      </p:sp>
      <p:sp>
        <p:nvSpPr>
          <p:cNvPr id="18" name="Text Box 17"/>
          <p:cNvSpPr txBox="1"/>
          <p:nvPr/>
        </p:nvSpPr>
        <p:spPr>
          <a:xfrm>
            <a:off x="3738880" y="4825365"/>
            <a:ext cx="2532380" cy="645160"/>
          </a:xfrm>
          <a:prstGeom prst="rect">
            <a:avLst/>
          </a:prstGeom>
          <a:noFill/>
        </p:spPr>
        <p:txBody>
          <a:bodyPr wrap="square" rtlCol="0">
            <a:spAutoFit/>
          </a:bodyPr>
          <a:lstStyle/>
          <a:p>
            <a:pPr algn="r"/>
            <a:r>
              <a:rPr lang="en-NZ" altLang="en-US" sz="3600">
                <a:solidFill>
                  <a:srgbClr val="FFFE8B"/>
                </a:solidFill>
                <a:latin typeface="Microsoft YaHei Light" panose="020B0502040204020203" charset="-122"/>
                <a:ea typeface="Microsoft YaHei Light" panose="020B0502040204020203" charset="-122"/>
              </a:rPr>
              <a:t>Prayer</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NZ" dirty="0">
                <a:solidFill>
                  <a:srgbClr val="DAC2ED"/>
                </a:solidFill>
                <a:latin typeface="Arial Rounded MT Bold" panose="020F0704030504030204" charset="0"/>
                <a:cs typeface="Arial Rounded MT Bold" panose="020F0704030504030204" charset="0"/>
              </a:rPr>
              <a:t>Responding to people today</a:t>
            </a:r>
          </a:p>
        </p:txBody>
      </p:sp>
      <p:sp>
        <p:nvSpPr>
          <p:cNvPr id="3" name="Content Placeholder 2"/>
          <p:cNvSpPr>
            <a:spLocks noGrp="1"/>
          </p:cNvSpPr>
          <p:nvPr>
            <p:ph idx="1"/>
          </p:nvPr>
        </p:nvSpPr>
        <p:spPr>
          <a:xfrm>
            <a:off x="838200" y="1825624"/>
            <a:ext cx="5370401" cy="4796495"/>
          </a:xfrm>
        </p:spPr>
        <p:txBody>
          <a:bodyPr>
            <a:normAutofit/>
          </a:bodyPr>
          <a:lstStyle/>
          <a:p>
            <a:r>
              <a:rPr lang="en-NZ" dirty="0">
                <a:solidFill>
                  <a:schemeClr val="tx1">
                    <a:lumMod val="50000"/>
                  </a:schemeClr>
                </a:solidFill>
              </a:rPr>
              <a:t>Issues </a:t>
            </a:r>
          </a:p>
          <a:p>
            <a:pPr lvl="1"/>
            <a:r>
              <a:rPr lang="en-NZ" dirty="0">
                <a:solidFill>
                  <a:schemeClr val="tx1">
                    <a:lumMod val="50000"/>
                  </a:schemeClr>
                </a:solidFill>
              </a:rPr>
              <a:t>E.g. ”I prefer a scientific and evidence-based approach”</a:t>
            </a:r>
          </a:p>
          <a:p>
            <a:r>
              <a:rPr lang="en-NZ" dirty="0">
                <a:solidFill>
                  <a:schemeClr val="tx1">
                    <a:lumMod val="50000"/>
                  </a:schemeClr>
                </a:solidFill>
              </a:rPr>
              <a:t>Behaviour</a:t>
            </a:r>
          </a:p>
          <a:p>
            <a:pPr lvl="1"/>
            <a:r>
              <a:rPr lang="en-NZ" dirty="0">
                <a:solidFill>
                  <a:schemeClr val="tx1">
                    <a:lumMod val="50000"/>
                  </a:schemeClr>
                </a:solidFill>
              </a:rPr>
              <a:t>Love: hospitality, acts of generosity and genuine friendship</a:t>
            </a:r>
          </a:p>
          <a:p>
            <a:r>
              <a:rPr lang="en-NZ" dirty="0"/>
              <a:t>Closed people</a:t>
            </a:r>
          </a:p>
          <a:p>
            <a:pPr lvl="1"/>
            <a:r>
              <a:rPr lang="en-NZ" i="1" dirty="0"/>
              <a:t>“Even if the word “Yahweh” was written in clouds in the sky, I still would not believe!”</a:t>
            </a:r>
          </a:p>
          <a:p>
            <a:pPr lvl="2" algn="r"/>
            <a:r>
              <a:rPr lang="en-NZ" dirty="0"/>
              <a:t>- Richard Dawkins</a:t>
            </a:r>
          </a:p>
          <a:p>
            <a:endParaRPr lang="en-NZ" dirty="0">
              <a:solidFill>
                <a:schemeClr val="tx1">
                  <a:lumMod val="50000"/>
                </a:schemeClr>
              </a:solidFill>
            </a:endParaRPr>
          </a:p>
          <a:p>
            <a:endParaRPr lang="en-NZ" dirty="0">
              <a:solidFill>
                <a:schemeClr val="tx1">
                  <a:lumMod val="50000"/>
                </a:schemeClr>
              </a:solidFill>
            </a:endParaRPr>
          </a:p>
          <a:p>
            <a:pPr lvl="1"/>
            <a:endParaRPr lang="en-NZ" dirty="0"/>
          </a:p>
          <a:p>
            <a:endParaRPr lang="en-NZ" dirty="0"/>
          </a:p>
          <a:p>
            <a:endParaRPr lang="en-NZ" dirty="0"/>
          </a:p>
          <a:p>
            <a:endParaRPr lang="en-NZ" dirty="0"/>
          </a:p>
        </p:txBody>
      </p:sp>
      <p:pic>
        <p:nvPicPr>
          <p:cNvPr id="3074" name="Picture 2" descr="Image result for this little lif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45019" y="1716818"/>
            <a:ext cx="2993823" cy="45689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32635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NZ" dirty="0">
                <a:solidFill>
                  <a:srgbClr val="DAC2ED"/>
                </a:solidFill>
                <a:latin typeface="Arial Rounded MT Bold" panose="020F0704030504030204" charset="0"/>
                <a:cs typeface="Arial Rounded MT Bold" panose="020F0704030504030204" charset="0"/>
              </a:rPr>
              <a:t>The mystery revealed!</a:t>
            </a:r>
          </a:p>
        </p:txBody>
      </p:sp>
      <p:sp>
        <p:nvSpPr>
          <p:cNvPr id="3" name="Content Placeholder 2"/>
          <p:cNvSpPr>
            <a:spLocks noGrp="1"/>
          </p:cNvSpPr>
          <p:nvPr>
            <p:ph idx="1"/>
          </p:nvPr>
        </p:nvSpPr>
        <p:spPr>
          <a:xfrm>
            <a:off x="838200" y="1825624"/>
            <a:ext cx="10515600" cy="4860562"/>
          </a:xfrm>
        </p:spPr>
        <p:txBody>
          <a:bodyPr>
            <a:normAutofit fontScale="92500"/>
          </a:bodyPr>
          <a:lstStyle/>
          <a:p>
            <a:r>
              <a:rPr lang="en-NZ" i="1" baseline="30000" dirty="0"/>
              <a:t>1 </a:t>
            </a:r>
            <a:r>
              <a:rPr lang="en-NZ" i="1" dirty="0"/>
              <a:t>And so it was with me, brothers and sisters. When I came to you, I did not come with eloquence or human wisdom as I proclaimed to you the testimony about God. </a:t>
            </a:r>
            <a:r>
              <a:rPr lang="en-NZ" i="1" baseline="30000" dirty="0"/>
              <a:t>2 </a:t>
            </a:r>
            <a:r>
              <a:rPr lang="en-NZ" i="1" dirty="0"/>
              <a:t>For I resolved to know nothing while I was with you except Jesus Christ and him crucified. I came to you in weakness with great fear and trembling. </a:t>
            </a:r>
            <a:r>
              <a:rPr lang="en-NZ" i="1" baseline="30000" dirty="0"/>
              <a:t>4 </a:t>
            </a:r>
            <a:r>
              <a:rPr lang="en-NZ" i="1" dirty="0"/>
              <a:t>My message and my preaching were not with wise and persuasive words, but with a demonstration of the Spirit’s power, </a:t>
            </a:r>
            <a:r>
              <a:rPr lang="en-NZ" i="1" baseline="30000" dirty="0"/>
              <a:t>5 </a:t>
            </a:r>
            <a:r>
              <a:rPr lang="en-NZ" i="1" dirty="0"/>
              <a:t>so that your faith might not rest on human wisdom, but on God’s power. </a:t>
            </a:r>
            <a:r>
              <a:rPr lang="en-NZ" dirty="0"/>
              <a:t>2:1-5</a:t>
            </a:r>
          </a:p>
          <a:p>
            <a:endParaRPr lang="en-NZ" sz="1000" dirty="0"/>
          </a:p>
          <a:p>
            <a:r>
              <a:rPr lang="en-NZ" i="1" dirty="0"/>
              <a:t>God has chosen to make known among the Gentiles the glorious riches of this mystery, which is Christ in you, the hope of glory. </a:t>
            </a:r>
            <a:r>
              <a:rPr lang="en-NZ" dirty="0"/>
              <a:t>Colossians 1:27</a:t>
            </a:r>
          </a:p>
          <a:p>
            <a:endParaRPr lang="en-NZ" sz="1200" dirty="0"/>
          </a:p>
          <a:p>
            <a:r>
              <a:rPr lang="en-NZ" i="1" baseline="30000" dirty="0"/>
              <a:t>6</a:t>
            </a:r>
            <a:r>
              <a:rPr lang="en-NZ" i="1" dirty="0"/>
              <a:t> I planted the seed, Apollos watered it, but God has been making it grow</a:t>
            </a:r>
            <a:r>
              <a:rPr lang="en-NZ" dirty="0"/>
              <a:t>. 3:6</a:t>
            </a:r>
          </a:p>
          <a:p>
            <a:endParaRPr lang="en-NZ" dirty="0"/>
          </a:p>
          <a:p>
            <a:endParaRPr lang="en-NZ" dirty="0"/>
          </a:p>
        </p:txBody>
      </p:sp>
    </p:spTree>
    <p:extLst>
      <p:ext uri="{BB962C8B-B14F-4D97-AF65-F5344CB8AC3E}">
        <p14:creationId xmlns:p14="http://schemas.microsoft.com/office/powerpoint/2010/main" val="41911951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3150870" cy="1670050"/>
          </a:xfrm>
        </p:spPr>
        <p:txBody>
          <a:bodyPr>
            <a:normAutofit/>
          </a:bodyPr>
          <a:lstStyle/>
          <a:p>
            <a:r>
              <a:rPr lang="en-NZ" altLang="en-US">
                <a:solidFill>
                  <a:srgbClr val="DAC2ED"/>
                </a:solidFill>
                <a:latin typeface="Arial Rounded MT Bold" panose="020F0704030504030204" charset="0"/>
                <a:cs typeface="Arial Rounded MT Bold" panose="020F0704030504030204" charset="0"/>
                <a:sym typeface="+mn-ea"/>
              </a:rPr>
              <a:t>What I'd emphasise</a:t>
            </a:r>
            <a:endParaRPr lang="en-NZ" altLang="en-US">
              <a:solidFill>
                <a:srgbClr val="DAC2ED"/>
              </a:solidFill>
            </a:endParaRPr>
          </a:p>
        </p:txBody>
      </p:sp>
      <p:cxnSp>
        <p:nvCxnSpPr>
          <p:cNvPr id="7" name="Straight Arrow Connector 6"/>
          <p:cNvCxnSpPr/>
          <p:nvPr/>
        </p:nvCxnSpPr>
        <p:spPr>
          <a:xfrm>
            <a:off x="7216140" y="1420495"/>
            <a:ext cx="0" cy="4780280"/>
          </a:xfrm>
          <a:prstGeom prst="straightConnector1">
            <a:avLst/>
          </a:prstGeom>
          <a:ln w="57150">
            <a:solidFill>
              <a:srgbClr val="97E6FF"/>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rot="16200000">
            <a:off x="7274560" y="1415415"/>
            <a:ext cx="0" cy="4780280"/>
          </a:xfrm>
          <a:prstGeom prst="straightConnector1">
            <a:avLst/>
          </a:prstGeom>
          <a:ln w="57150">
            <a:solidFill>
              <a:srgbClr val="97E6FF"/>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9" name="Text Box 8"/>
          <p:cNvSpPr txBox="1"/>
          <p:nvPr/>
        </p:nvSpPr>
        <p:spPr>
          <a:xfrm>
            <a:off x="5887720" y="788670"/>
            <a:ext cx="2532380" cy="706755"/>
          </a:xfrm>
          <a:prstGeom prst="rect">
            <a:avLst/>
          </a:prstGeom>
          <a:noFill/>
        </p:spPr>
        <p:txBody>
          <a:bodyPr wrap="square" rtlCol="0">
            <a:spAutoFit/>
          </a:bodyPr>
          <a:lstStyle/>
          <a:p>
            <a:pPr algn="ctr"/>
            <a:r>
              <a:rPr lang="en-NZ" altLang="en-US" sz="4000">
                <a:solidFill>
                  <a:srgbClr val="97E6FF"/>
                </a:solidFill>
              </a:rPr>
              <a:t>Behaviour</a:t>
            </a:r>
          </a:p>
        </p:txBody>
      </p:sp>
      <p:sp>
        <p:nvSpPr>
          <p:cNvPr id="10" name="Text Box 9"/>
          <p:cNvSpPr txBox="1"/>
          <p:nvPr/>
        </p:nvSpPr>
        <p:spPr>
          <a:xfrm>
            <a:off x="9664700" y="3374390"/>
            <a:ext cx="2532380" cy="706755"/>
          </a:xfrm>
          <a:prstGeom prst="rect">
            <a:avLst/>
          </a:prstGeom>
          <a:noFill/>
        </p:spPr>
        <p:txBody>
          <a:bodyPr wrap="square" rtlCol="0">
            <a:spAutoFit/>
          </a:bodyPr>
          <a:lstStyle/>
          <a:p>
            <a:pPr algn="l"/>
            <a:r>
              <a:rPr lang="en-NZ" altLang="en-US" sz="4000">
                <a:solidFill>
                  <a:srgbClr val="97E6FF"/>
                </a:solidFill>
              </a:rPr>
              <a:t>Issues</a:t>
            </a:r>
          </a:p>
        </p:txBody>
      </p:sp>
      <p:sp>
        <p:nvSpPr>
          <p:cNvPr id="11" name="Text Box 10"/>
          <p:cNvSpPr txBox="1"/>
          <p:nvPr/>
        </p:nvSpPr>
        <p:spPr>
          <a:xfrm>
            <a:off x="7374890" y="1495425"/>
            <a:ext cx="2532380" cy="521970"/>
          </a:xfrm>
          <a:prstGeom prst="rect">
            <a:avLst/>
          </a:prstGeom>
          <a:noFill/>
        </p:spPr>
        <p:txBody>
          <a:bodyPr wrap="square" rtlCol="0">
            <a:spAutoFit/>
          </a:bodyPr>
          <a:lstStyle/>
          <a:p>
            <a:pPr algn="l"/>
            <a:r>
              <a:rPr lang="en-NZ" altLang="en-US" sz="2800">
                <a:solidFill>
                  <a:srgbClr val="97E6FF"/>
                </a:solidFill>
              </a:rPr>
              <a:t>Good</a:t>
            </a:r>
          </a:p>
        </p:txBody>
      </p:sp>
      <p:sp>
        <p:nvSpPr>
          <p:cNvPr id="12" name="Text Box 11"/>
          <p:cNvSpPr txBox="1"/>
          <p:nvPr/>
        </p:nvSpPr>
        <p:spPr>
          <a:xfrm>
            <a:off x="7387590" y="5678805"/>
            <a:ext cx="2532380" cy="521970"/>
          </a:xfrm>
          <a:prstGeom prst="rect">
            <a:avLst/>
          </a:prstGeom>
          <a:noFill/>
        </p:spPr>
        <p:txBody>
          <a:bodyPr wrap="square" rtlCol="0">
            <a:spAutoFit/>
          </a:bodyPr>
          <a:lstStyle/>
          <a:p>
            <a:pPr algn="l"/>
            <a:r>
              <a:rPr lang="en-NZ" altLang="en-US" sz="2800">
                <a:solidFill>
                  <a:srgbClr val="97E6FF"/>
                </a:solidFill>
              </a:rPr>
              <a:t>Bad</a:t>
            </a:r>
          </a:p>
        </p:txBody>
      </p:sp>
      <p:sp>
        <p:nvSpPr>
          <p:cNvPr id="13" name="Text Box 12"/>
          <p:cNvSpPr txBox="1"/>
          <p:nvPr/>
        </p:nvSpPr>
        <p:spPr>
          <a:xfrm>
            <a:off x="8790940" y="3898900"/>
            <a:ext cx="2532380" cy="521970"/>
          </a:xfrm>
          <a:prstGeom prst="rect">
            <a:avLst/>
          </a:prstGeom>
          <a:noFill/>
        </p:spPr>
        <p:txBody>
          <a:bodyPr wrap="square" rtlCol="0">
            <a:spAutoFit/>
          </a:bodyPr>
          <a:lstStyle/>
          <a:p>
            <a:pPr algn="l"/>
            <a:r>
              <a:rPr lang="en-NZ" altLang="en-US" sz="2800">
                <a:solidFill>
                  <a:srgbClr val="97E6FF"/>
                </a:solidFill>
              </a:rPr>
              <a:t>Few</a:t>
            </a:r>
          </a:p>
        </p:txBody>
      </p:sp>
      <p:sp>
        <p:nvSpPr>
          <p:cNvPr id="14" name="Text Box 13"/>
          <p:cNvSpPr txBox="1"/>
          <p:nvPr/>
        </p:nvSpPr>
        <p:spPr>
          <a:xfrm>
            <a:off x="5057140" y="3898900"/>
            <a:ext cx="2532380" cy="521970"/>
          </a:xfrm>
          <a:prstGeom prst="rect">
            <a:avLst/>
          </a:prstGeom>
          <a:noFill/>
        </p:spPr>
        <p:txBody>
          <a:bodyPr wrap="square" rtlCol="0">
            <a:spAutoFit/>
          </a:bodyPr>
          <a:lstStyle/>
          <a:p>
            <a:pPr algn="l"/>
            <a:r>
              <a:rPr lang="en-NZ" altLang="en-US" sz="2800">
                <a:solidFill>
                  <a:srgbClr val="97E6FF"/>
                </a:solidFill>
              </a:rPr>
              <a:t>Many</a:t>
            </a:r>
          </a:p>
        </p:txBody>
      </p:sp>
      <p:sp>
        <p:nvSpPr>
          <p:cNvPr id="15" name="Text Box 14"/>
          <p:cNvSpPr txBox="1"/>
          <p:nvPr/>
        </p:nvSpPr>
        <p:spPr>
          <a:xfrm>
            <a:off x="8108950" y="2324735"/>
            <a:ext cx="2532380" cy="645160"/>
          </a:xfrm>
          <a:prstGeom prst="rect">
            <a:avLst/>
          </a:prstGeom>
          <a:noFill/>
        </p:spPr>
        <p:txBody>
          <a:bodyPr wrap="square" rtlCol="0">
            <a:spAutoFit/>
          </a:bodyPr>
          <a:lstStyle/>
          <a:p>
            <a:pPr algn="l"/>
            <a:r>
              <a:rPr lang="en-NZ" altLang="en-US" sz="3600">
                <a:solidFill>
                  <a:srgbClr val="FFFE8B"/>
                </a:solidFill>
                <a:latin typeface="Microsoft YaHei Light" panose="020B0502040204020203" charset="-122"/>
                <a:ea typeface="Microsoft YaHei Light" panose="020B0502040204020203" charset="-122"/>
              </a:rPr>
              <a:t>Share</a:t>
            </a:r>
          </a:p>
        </p:txBody>
      </p:sp>
      <p:sp>
        <p:nvSpPr>
          <p:cNvPr id="16" name="Text Box 15"/>
          <p:cNvSpPr txBox="1"/>
          <p:nvPr/>
        </p:nvSpPr>
        <p:spPr>
          <a:xfrm>
            <a:off x="8108950" y="4825365"/>
            <a:ext cx="2532380" cy="645160"/>
          </a:xfrm>
          <a:prstGeom prst="rect">
            <a:avLst/>
          </a:prstGeom>
          <a:noFill/>
        </p:spPr>
        <p:txBody>
          <a:bodyPr wrap="square" rtlCol="0">
            <a:spAutoFit/>
          </a:bodyPr>
          <a:lstStyle/>
          <a:p>
            <a:pPr algn="l"/>
            <a:r>
              <a:rPr lang="en-NZ" altLang="en-US" sz="3600">
                <a:solidFill>
                  <a:srgbClr val="FFFE8B"/>
                </a:solidFill>
                <a:latin typeface="Microsoft YaHei Light" panose="020B0502040204020203" charset="-122"/>
                <a:ea typeface="Microsoft YaHei Light" panose="020B0502040204020203" charset="-122"/>
              </a:rPr>
              <a:t>Care</a:t>
            </a:r>
          </a:p>
        </p:txBody>
      </p:sp>
      <p:sp>
        <p:nvSpPr>
          <p:cNvPr id="17" name="Text Box 16"/>
          <p:cNvSpPr txBox="1"/>
          <p:nvPr/>
        </p:nvSpPr>
        <p:spPr>
          <a:xfrm>
            <a:off x="3738880" y="2324735"/>
            <a:ext cx="2532380" cy="645160"/>
          </a:xfrm>
          <a:prstGeom prst="rect">
            <a:avLst/>
          </a:prstGeom>
          <a:noFill/>
        </p:spPr>
        <p:txBody>
          <a:bodyPr wrap="square" rtlCol="0">
            <a:spAutoFit/>
          </a:bodyPr>
          <a:lstStyle/>
          <a:p>
            <a:pPr algn="r"/>
            <a:r>
              <a:rPr lang="en-NZ" altLang="en-US" sz="3600">
                <a:solidFill>
                  <a:srgbClr val="FFFE8B"/>
                </a:solidFill>
                <a:latin typeface="Microsoft YaHei Light" panose="020B0502040204020203" charset="-122"/>
                <a:ea typeface="Microsoft YaHei Light" panose="020B0502040204020203" charset="-122"/>
              </a:rPr>
              <a:t>Prepare</a:t>
            </a:r>
          </a:p>
        </p:txBody>
      </p:sp>
      <p:sp>
        <p:nvSpPr>
          <p:cNvPr id="18" name="Text Box 17"/>
          <p:cNvSpPr txBox="1"/>
          <p:nvPr/>
        </p:nvSpPr>
        <p:spPr>
          <a:xfrm>
            <a:off x="3738880" y="4825365"/>
            <a:ext cx="2532380" cy="645160"/>
          </a:xfrm>
          <a:prstGeom prst="rect">
            <a:avLst/>
          </a:prstGeom>
          <a:noFill/>
        </p:spPr>
        <p:txBody>
          <a:bodyPr wrap="square" rtlCol="0">
            <a:spAutoFit/>
          </a:bodyPr>
          <a:lstStyle/>
          <a:p>
            <a:pPr algn="r"/>
            <a:r>
              <a:rPr lang="en-NZ" altLang="en-US" sz="3600">
                <a:solidFill>
                  <a:srgbClr val="FFFE8B"/>
                </a:solidFill>
                <a:latin typeface="Microsoft YaHei Light" panose="020B0502040204020203" charset="-122"/>
                <a:ea typeface="Microsoft YaHei Light" panose="020B0502040204020203" charset="-122"/>
              </a:rPr>
              <a:t>Prayer</a:t>
            </a:r>
          </a:p>
        </p:txBody>
      </p:sp>
      <p:sp>
        <p:nvSpPr>
          <p:cNvPr id="3" name="Oval 2"/>
          <p:cNvSpPr/>
          <p:nvPr/>
        </p:nvSpPr>
        <p:spPr>
          <a:xfrm>
            <a:off x="3989070" y="113030"/>
            <a:ext cx="7171055" cy="6631940"/>
          </a:xfrm>
          <a:prstGeom prst="ellipse">
            <a:avLst/>
          </a:prstGeom>
          <a:solidFill>
            <a:srgbClr val="97E6FF">
              <a:alpha val="42000"/>
            </a:srgbClr>
          </a:solidFill>
          <a:ln>
            <a:solidFill>
              <a:srgbClr val="DAC2ED">
                <a:alpha val="21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Box 3"/>
          <p:cNvSpPr txBox="1"/>
          <p:nvPr/>
        </p:nvSpPr>
        <p:spPr>
          <a:xfrm rot="5400000">
            <a:off x="9735820" y="3404870"/>
            <a:ext cx="3819525" cy="645160"/>
          </a:xfrm>
          <a:prstGeom prst="rect">
            <a:avLst/>
          </a:prstGeom>
          <a:noFill/>
        </p:spPr>
        <p:txBody>
          <a:bodyPr wrap="square" rtlCol="0">
            <a:spAutoFit/>
          </a:bodyPr>
          <a:lstStyle/>
          <a:p>
            <a:r>
              <a:rPr lang="en-NZ" altLang="en-US" sz="3600">
                <a:solidFill>
                  <a:srgbClr val="97E6FF"/>
                </a:solidFill>
              </a:rPr>
              <a:t>The Spirit's work</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NZ" dirty="0">
                <a:solidFill>
                  <a:srgbClr val="DAC2ED"/>
                </a:solidFill>
                <a:latin typeface="Arial Rounded MT Bold" panose="020F0704030504030204" charset="0"/>
                <a:cs typeface="Arial Rounded MT Bold" panose="020F0704030504030204" charset="0"/>
              </a:rPr>
              <a:t>An incredible story</a:t>
            </a:r>
          </a:p>
        </p:txBody>
      </p:sp>
      <p:sp>
        <p:nvSpPr>
          <p:cNvPr id="3" name="Content Placeholder 2"/>
          <p:cNvSpPr>
            <a:spLocks noGrp="1"/>
          </p:cNvSpPr>
          <p:nvPr>
            <p:ph idx="1"/>
          </p:nvPr>
        </p:nvSpPr>
        <p:spPr/>
        <p:txBody>
          <a:bodyPr/>
          <a:lstStyle/>
          <a:p>
            <a:endParaRPr lang="en-NZ" dirty="0"/>
          </a:p>
        </p:txBody>
      </p:sp>
      <p:pic>
        <p:nvPicPr>
          <p:cNvPr id="5122" name="Picture 2" descr="Image result for nik ripke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10878" y="1825625"/>
            <a:ext cx="7770244" cy="43513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425597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NZ" dirty="0">
                <a:solidFill>
                  <a:srgbClr val="DAC2ED"/>
                </a:solidFill>
                <a:latin typeface="Arial Rounded MT Bold" panose="020F0704030504030204" charset="0"/>
                <a:cs typeface="Arial Rounded MT Bold" panose="020F0704030504030204" charset="0"/>
              </a:rPr>
              <a:t>Applications</a:t>
            </a:r>
          </a:p>
        </p:txBody>
      </p:sp>
      <p:sp>
        <p:nvSpPr>
          <p:cNvPr id="3" name="Content Placeholder 2"/>
          <p:cNvSpPr>
            <a:spLocks noGrp="1"/>
          </p:cNvSpPr>
          <p:nvPr>
            <p:ph idx="1"/>
          </p:nvPr>
        </p:nvSpPr>
        <p:spPr>
          <a:xfrm>
            <a:off x="5981456" y="1825625"/>
            <a:ext cx="5372343" cy="4351338"/>
          </a:xfrm>
        </p:spPr>
        <p:txBody>
          <a:bodyPr/>
          <a:lstStyle/>
          <a:p>
            <a:r>
              <a:rPr lang="en-NZ" dirty="0"/>
              <a:t>Realise that real wisdom is found in Christ and the cross</a:t>
            </a:r>
          </a:p>
          <a:p>
            <a:r>
              <a:rPr lang="en-NZ" dirty="0"/>
              <a:t>Keep learning to live and share the message</a:t>
            </a:r>
          </a:p>
          <a:p>
            <a:r>
              <a:rPr lang="en-NZ" dirty="0"/>
              <a:t>Thank him for sending His Spirit (more next week)</a:t>
            </a:r>
          </a:p>
          <a:p>
            <a:endParaRPr lang="en-NZ" dirty="0"/>
          </a:p>
          <a:p>
            <a:endParaRPr lang="en-NZ" dirty="0"/>
          </a:p>
          <a:p>
            <a:endParaRPr lang="en-NZ" dirty="0"/>
          </a:p>
        </p:txBody>
      </p:sp>
      <p:pic>
        <p:nvPicPr>
          <p:cNvPr id="7170" name="Picture 2" descr="Image result for old rugged Cros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6897" y="1825625"/>
            <a:ext cx="4497963" cy="44979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9220653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NZ" dirty="0">
                <a:solidFill>
                  <a:srgbClr val="DAC2ED"/>
                </a:solidFill>
                <a:latin typeface="Arial Rounded MT Bold" panose="020F0704030504030204" charset="0"/>
                <a:cs typeface="Arial Rounded MT Bold" panose="020F0704030504030204" charset="0"/>
              </a:rPr>
              <a:t>The Old Rugged Cross</a:t>
            </a:r>
            <a:br>
              <a:rPr lang="en-NZ" dirty="0">
                <a:solidFill>
                  <a:srgbClr val="DAC2ED"/>
                </a:solidFill>
                <a:latin typeface="Arial Rounded MT Bold" panose="020F0704030504030204" charset="0"/>
                <a:cs typeface="Arial Rounded MT Bold" panose="020F0704030504030204" charset="0"/>
              </a:rPr>
            </a:br>
            <a:r>
              <a:rPr lang="en-NZ" sz="2400" dirty="0">
                <a:solidFill>
                  <a:srgbClr val="DAC2ED"/>
                </a:solidFill>
                <a:latin typeface="Arial Rounded MT Bold" panose="020F0704030504030204" charset="0"/>
                <a:cs typeface="Arial Rounded MT Bold" panose="020F0704030504030204" charset="0"/>
              </a:rPr>
              <a:t>Brad Paisley</a:t>
            </a:r>
            <a:endParaRPr lang="en-NZ" dirty="0">
              <a:solidFill>
                <a:srgbClr val="DAC2ED"/>
              </a:solidFill>
              <a:latin typeface="Arial Rounded MT Bold" panose="020F0704030504030204" charset="0"/>
              <a:cs typeface="Arial Rounded MT Bold" panose="020F0704030504030204" charset="0"/>
            </a:endParaRPr>
          </a:p>
        </p:txBody>
      </p:sp>
      <p:sp>
        <p:nvSpPr>
          <p:cNvPr id="3" name="Content Placeholder 2"/>
          <p:cNvSpPr>
            <a:spLocks noGrp="1"/>
          </p:cNvSpPr>
          <p:nvPr>
            <p:ph idx="1"/>
          </p:nvPr>
        </p:nvSpPr>
        <p:spPr>
          <a:xfrm>
            <a:off x="995938" y="1825625"/>
            <a:ext cx="10357861" cy="4351338"/>
          </a:xfrm>
        </p:spPr>
        <p:txBody>
          <a:bodyPr>
            <a:normAutofit lnSpcReduction="10000"/>
          </a:bodyPr>
          <a:lstStyle/>
          <a:p>
            <a:pPr marL="0" indent="0">
              <a:buNone/>
            </a:pPr>
            <a:r>
              <a:rPr lang="en-NZ" i="1" dirty="0"/>
              <a:t>On a hill far away, stood an old rugged Cross</a:t>
            </a:r>
          </a:p>
          <a:p>
            <a:pPr marL="0" indent="0">
              <a:buNone/>
            </a:pPr>
            <a:r>
              <a:rPr lang="en-NZ" i="1" dirty="0"/>
              <a:t>The emblem of suffering and shame</a:t>
            </a:r>
          </a:p>
          <a:p>
            <a:pPr marL="0" indent="0">
              <a:buNone/>
            </a:pPr>
            <a:r>
              <a:rPr lang="en-NZ" i="1" dirty="0"/>
              <a:t>And I love that old Cross where the dearest and best</a:t>
            </a:r>
          </a:p>
          <a:p>
            <a:pPr marL="0" indent="0">
              <a:buNone/>
            </a:pPr>
            <a:r>
              <a:rPr lang="en-NZ" i="1" dirty="0"/>
              <a:t>For a world of lost sinners was slain</a:t>
            </a:r>
          </a:p>
          <a:p>
            <a:pPr marL="0" indent="0">
              <a:buNone/>
            </a:pPr>
            <a:endParaRPr lang="en-NZ" i="1" dirty="0"/>
          </a:p>
          <a:p>
            <a:pPr marL="0" indent="0">
              <a:buNone/>
            </a:pPr>
            <a:r>
              <a:rPr lang="en-NZ" i="1" dirty="0"/>
              <a:t>To the old rugged Cross, I will ever be true</a:t>
            </a:r>
          </a:p>
          <a:p>
            <a:pPr marL="0" indent="0">
              <a:buNone/>
            </a:pPr>
            <a:r>
              <a:rPr lang="en-NZ" i="1" dirty="0"/>
              <a:t>Its shame and reproach gladly bear</a:t>
            </a:r>
          </a:p>
          <a:p>
            <a:pPr marL="0" indent="0">
              <a:buNone/>
            </a:pPr>
            <a:r>
              <a:rPr lang="en-NZ" i="1" dirty="0"/>
              <a:t>And they'll call me some day to my home far away</a:t>
            </a:r>
          </a:p>
          <a:p>
            <a:pPr marL="0" indent="0">
              <a:buNone/>
            </a:pPr>
            <a:r>
              <a:rPr lang="en-NZ" i="1" dirty="0"/>
              <a:t>Where His glory forever I'll share</a:t>
            </a:r>
          </a:p>
          <a:p>
            <a:endParaRPr lang="en-NZ" dirty="0"/>
          </a:p>
        </p:txBody>
      </p:sp>
    </p:spTree>
    <p:extLst>
      <p:ext uri="{BB962C8B-B14F-4D97-AF65-F5344CB8AC3E}">
        <p14:creationId xmlns:p14="http://schemas.microsoft.com/office/powerpoint/2010/main" val="367717546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NZ" dirty="0">
                <a:solidFill>
                  <a:srgbClr val="DAC2ED"/>
                </a:solidFill>
                <a:latin typeface="Arial Rounded MT Bold" panose="020F0704030504030204" charset="0"/>
                <a:cs typeface="Arial Rounded MT Bold" panose="020F0704030504030204" charset="0"/>
              </a:rPr>
              <a:t>The Old Rugged Cross</a:t>
            </a:r>
            <a:br>
              <a:rPr lang="en-NZ" dirty="0">
                <a:solidFill>
                  <a:srgbClr val="DAC2ED"/>
                </a:solidFill>
                <a:latin typeface="Arial Rounded MT Bold" panose="020F0704030504030204" charset="0"/>
                <a:cs typeface="Arial Rounded MT Bold" panose="020F0704030504030204" charset="0"/>
              </a:rPr>
            </a:br>
            <a:r>
              <a:rPr lang="en-NZ" sz="2400" dirty="0">
                <a:solidFill>
                  <a:srgbClr val="DAC2ED"/>
                </a:solidFill>
                <a:latin typeface="Arial Rounded MT Bold" panose="020F0704030504030204" charset="0"/>
                <a:cs typeface="Arial Rounded MT Bold" panose="020F0704030504030204" charset="0"/>
              </a:rPr>
              <a:t>Brad Paisley</a:t>
            </a:r>
          </a:p>
        </p:txBody>
      </p:sp>
      <p:sp>
        <p:nvSpPr>
          <p:cNvPr id="3" name="Content Placeholder 2"/>
          <p:cNvSpPr>
            <a:spLocks noGrp="1"/>
          </p:cNvSpPr>
          <p:nvPr>
            <p:ph idx="1"/>
          </p:nvPr>
        </p:nvSpPr>
        <p:spPr>
          <a:xfrm>
            <a:off x="5166069" y="2422869"/>
            <a:ext cx="6187730" cy="3754094"/>
          </a:xfrm>
        </p:spPr>
        <p:txBody>
          <a:bodyPr>
            <a:normAutofit/>
          </a:bodyPr>
          <a:lstStyle/>
          <a:p>
            <a:pPr marL="0" indent="0">
              <a:spcBef>
                <a:spcPts val="600"/>
              </a:spcBef>
              <a:buNone/>
            </a:pPr>
            <a:r>
              <a:rPr lang="en-NZ" i="1" dirty="0"/>
              <a:t>So I'll cherish the old rugged Cross</a:t>
            </a:r>
          </a:p>
          <a:p>
            <a:pPr marL="0" indent="0">
              <a:spcBef>
                <a:spcPts val="600"/>
              </a:spcBef>
              <a:buNone/>
            </a:pPr>
            <a:r>
              <a:rPr lang="en-NZ" i="1" dirty="0"/>
              <a:t>Till my trophies at last I lay down</a:t>
            </a:r>
          </a:p>
          <a:p>
            <a:pPr marL="0" indent="0">
              <a:spcBef>
                <a:spcPts val="600"/>
              </a:spcBef>
              <a:buNone/>
            </a:pPr>
            <a:r>
              <a:rPr lang="en-NZ" i="1" dirty="0"/>
              <a:t>I will cling to the old rugged Cross</a:t>
            </a:r>
          </a:p>
          <a:p>
            <a:pPr marL="0" indent="0">
              <a:spcBef>
                <a:spcPts val="600"/>
              </a:spcBef>
              <a:buNone/>
            </a:pPr>
            <a:r>
              <a:rPr lang="en-NZ" i="1" dirty="0"/>
              <a:t>And exchange it some day for a crown</a:t>
            </a:r>
          </a:p>
          <a:p>
            <a:endParaRPr lang="en-NZ" dirty="0"/>
          </a:p>
        </p:txBody>
      </p:sp>
      <p:pic>
        <p:nvPicPr>
          <p:cNvPr id="6146" name="Picture 2" descr="Image result for old rugged Cros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0194" y="1919631"/>
            <a:ext cx="3952875" cy="29622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45384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NZ" dirty="0">
                <a:solidFill>
                  <a:srgbClr val="DAC2ED"/>
                </a:solidFill>
                <a:latin typeface="Arial Rounded MT Bold" panose="020F0704030504030204" charset="0"/>
                <a:cs typeface="Arial Rounded MT Bold" panose="020F0704030504030204" charset="0"/>
              </a:rPr>
              <a:t>The City of Corinth</a:t>
            </a:r>
          </a:p>
        </p:txBody>
      </p:sp>
      <p:sp>
        <p:nvSpPr>
          <p:cNvPr id="3" name="Content Placeholder 2"/>
          <p:cNvSpPr>
            <a:spLocks noGrp="1"/>
          </p:cNvSpPr>
          <p:nvPr>
            <p:ph idx="1"/>
          </p:nvPr>
        </p:nvSpPr>
        <p:spPr/>
        <p:txBody>
          <a:bodyPr/>
          <a:lstStyle/>
          <a:p>
            <a:r>
              <a:rPr lang="en-NZ" sz="2400" dirty="0"/>
              <a:t>Located on an important trade </a:t>
            </a:r>
          </a:p>
          <a:p>
            <a:pPr marL="265113" indent="0">
              <a:spcBef>
                <a:spcPts val="0"/>
              </a:spcBef>
              <a:buNone/>
            </a:pPr>
            <a:r>
              <a:rPr lang="en-NZ" sz="2400" dirty="0"/>
              <a:t>route</a:t>
            </a:r>
          </a:p>
          <a:p>
            <a:r>
              <a:rPr lang="en-NZ" sz="2400" dirty="0"/>
              <a:t>On a narrow isthmus</a:t>
            </a:r>
          </a:p>
          <a:p>
            <a:endParaRPr lang="en-NZ" dirty="0"/>
          </a:p>
        </p:txBody>
      </p:sp>
      <p:pic>
        <p:nvPicPr>
          <p:cNvPr id="4" name="Picture 3"/>
          <p:cNvPicPr/>
          <p:nvPr/>
        </p:nvPicPr>
        <p:blipFill>
          <a:blip r:embed="rId3">
            <a:extLst>
              <a:ext uri="{28A0092B-C50C-407E-A947-70E740481C1C}">
                <a14:useLocalDpi xmlns:a14="http://schemas.microsoft.com/office/drawing/2010/main" val="0"/>
              </a:ext>
            </a:extLst>
          </a:blip>
          <a:stretch>
            <a:fillRect/>
          </a:stretch>
        </p:blipFill>
        <p:spPr>
          <a:xfrm>
            <a:off x="6860295" y="1216550"/>
            <a:ext cx="4190127" cy="3518064"/>
          </a:xfrm>
          <a:prstGeom prst="rect">
            <a:avLst/>
          </a:prstGeom>
        </p:spPr>
      </p:pic>
      <p:pic>
        <p:nvPicPr>
          <p:cNvPr id="5" name="Picture 4" descr="Image result for ancient corinth ma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a:xfrm>
            <a:off x="1144098" y="3140010"/>
            <a:ext cx="5241851" cy="3524658"/>
          </a:xfrm>
          <a:prstGeom prst="rect">
            <a:avLst/>
          </a:prstGeom>
          <a:noFill/>
          <a:ln>
            <a:noFill/>
          </a:ln>
        </p:spPr>
      </p:pic>
      <p:cxnSp>
        <p:nvCxnSpPr>
          <p:cNvPr id="6" name="Straight Arrow Connector 5"/>
          <p:cNvCxnSpPr/>
          <p:nvPr/>
        </p:nvCxnSpPr>
        <p:spPr>
          <a:xfrm flipV="1">
            <a:off x="4783652" y="2549870"/>
            <a:ext cx="2179674" cy="590140"/>
          </a:xfrm>
          <a:prstGeom prst="straightConnector1">
            <a:avLst/>
          </a:prstGeom>
          <a:ln w="76200">
            <a:solidFill>
              <a:srgbClr val="00B0F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073395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NZ" altLang="en-US" dirty="0">
                <a:solidFill>
                  <a:srgbClr val="DAC2ED"/>
                </a:solidFill>
                <a:latin typeface="Arial Rounded MT Bold" panose="020F0704030504030204" charset="0"/>
                <a:cs typeface="Arial Rounded MT Bold" panose="020F0704030504030204" charset="0"/>
              </a:rPr>
              <a:t>True / False?</a:t>
            </a:r>
          </a:p>
        </p:txBody>
      </p:sp>
      <p:sp>
        <p:nvSpPr>
          <p:cNvPr id="3" name="Content Placeholder 2"/>
          <p:cNvSpPr>
            <a:spLocks noGrp="1"/>
          </p:cNvSpPr>
          <p:nvPr>
            <p:ph idx="1"/>
          </p:nvPr>
        </p:nvSpPr>
        <p:spPr>
          <a:xfrm>
            <a:off x="838200" y="1656725"/>
            <a:ext cx="10515600" cy="4955540"/>
          </a:xfrm>
        </p:spPr>
        <p:txBody>
          <a:bodyPr>
            <a:normAutofit fontScale="97500"/>
          </a:bodyPr>
          <a:lstStyle/>
          <a:p>
            <a:pPr marL="514350" indent="-514350">
              <a:buAutoNum type="arabicPeriod"/>
            </a:pPr>
            <a:r>
              <a:rPr lang="en-NZ" altLang="en-US" dirty="0"/>
              <a:t>The Corinthians were quite a unified church</a:t>
            </a:r>
          </a:p>
          <a:p>
            <a:pPr marL="514350" indent="-514350">
              <a:buAutoNum type="arabicPeriod"/>
            </a:pPr>
            <a:r>
              <a:rPr lang="en-NZ" altLang="en-US" dirty="0"/>
              <a:t>The relationships within the Trinity  are described as “</a:t>
            </a:r>
            <a:r>
              <a:rPr lang="en-NZ" altLang="en-US" i="1" dirty="0" err="1"/>
              <a:t>perichoresis</a:t>
            </a:r>
            <a:r>
              <a:rPr lang="en-NZ" altLang="en-US" dirty="0"/>
              <a:t>”</a:t>
            </a:r>
          </a:p>
          <a:p>
            <a:pPr marL="514350" indent="-514350">
              <a:buAutoNum type="arabicPeriod"/>
            </a:pPr>
            <a:r>
              <a:rPr lang="en-NZ" altLang="en-US" dirty="0">
                <a:sym typeface="+mn-ea"/>
              </a:rPr>
              <a:t>Apollos was a powerful and learned speaker</a:t>
            </a:r>
          </a:p>
          <a:p>
            <a:pPr marL="514350" indent="-514350">
              <a:buAutoNum type="arabicPeriod"/>
            </a:pPr>
            <a:r>
              <a:rPr lang="en-NZ" altLang="en-US" dirty="0">
                <a:sym typeface="+mn-ea"/>
              </a:rPr>
              <a:t>The Corinthians lacked spiritual power</a:t>
            </a:r>
          </a:p>
          <a:p>
            <a:pPr marL="514350" indent="-514350">
              <a:buAutoNum type="arabicPeriod"/>
            </a:pPr>
            <a:r>
              <a:rPr lang="en-NZ" altLang="en-US" dirty="0"/>
              <a:t>Paul stayed in Corinth for 18 months</a:t>
            </a:r>
          </a:p>
          <a:p>
            <a:pPr marL="514350" indent="-514350">
              <a:buAutoNum type="arabicPeriod"/>
            </a:pPr>
            <a:r>
              <a:rPr lang="en-NZ" altLang="en-US" dirty="0"/>
              <a:t>He received a report from members of Cleo's household</a:t>
            </a:r>
          </a:p>
          <a:p>
            <a:pPr marL="514350" indent="-514350">
              <a:buAutoNum type="arabicPeriod"/>
            </a:pPr>
            <a:r>
              <a:rPr lang="en-NZ" altLang="en-US" dirty="0">
                <a:sym typeface="+mn-ea"/>
              </a:rPr>
              <a:t>Many in the Corinthian church were impressed by words and wisdom</a:t>
            </a:r>
          </a:p>
          <a:p>
            <a:pPr marL="514350" indent="-514350">
              <a:buAutoNum type="arabicPeriod"/>
            </a:pPr>
            <a:r>
              <a:rPr lang="en-NZ" altLang="en-US" dirty="0">
                <a:sym typeface="+mn-ea"/>
              </a:rPr>
              <a:t>The Corinthians were spiritually mature</a:t>
            </a:r>
          </a:p>
          <a:p>
            <a:pPr marL="514350" indent="-514350">
              <a:buAutoNum type="arabicPeriod"/>
            </a:pPr>
            <a:r>
              <a:rPr lang="en-NZ" altLang="en-US" dirty="0">
                <a:sym typeface="+mn-ea"/>
              </a:rPr>
              <a:t>The Corinthians </a:t>
            </a:r>
            <a:r>
              <a:rPr lang="en-NZ" altLang="en-US" dirty="0" err="1">
                <a:sym typeface="+mn-ea"/>
              </a:rPr>
              <a:t>throught</a:t>
            </a:r>
            <a:r>
              <a:rPr lang="en-NZ" altLang="en-US" dirty="0">
                <a:sym typeface="+mn-ea"/>
              </a:rPr>
              <a:t> they were already in the “</a:t>
            </a:r>
            <a:r>
              <a:rPr lang="en-NZ" altLang="en-US" dirty="0" err="1">
                <a:sym typeface="+mn-ea"/>
              </a:rPr>
              <a:t>es</a:t>
            </a:r>
            <a:r>
              <a:rPr lang="en-NZ" altLang="en-US" i="1" dirty="0" err="1">
                <a:sym typeface="+mn-ea"/>
              </a:rPr>
              <a:t>chalot</a:t>
            </a:r>
            <a:r>
              <a:rPr lang="en-NZ" altLang="en-US" dirty="0">
                <a:sym typeface="+mn-ea"/>
              </a:rPr>
              <a:t>”</a:t>
            </a:r>
          </a:p>
          <a:p>
            <a:pPr marL="514350" indent="-514350">
              <a:buAutoNum type="arabicPeriod"/>
            </a:pPr>
            <a:r>
              <a:rPr lang="en-NZ" altLang="en-US" dirty="0"/>
              <a:t>Greeks look for signs and Jews look for wisdom</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NZ" dirty="0">
                <a:solidFill>
                  <a:srgbClr val="DAC2ED"/>
                </a:solidFill>
                <a:latin typeface="Arial Rounded MT Bold" panose="020F0704030504030204" charset="0"/>
                <a:cs typeface="Arial Rounded MT Bold" panose="020F0704030504030204" charset="0"/>
              </a:rPr>
              <a:t>Problem # 1: Divisions</a:t>
            </a:r>
          </a:p>
        </p:txBody>
      </p:sp>
      <p:sp>
        <p:nvSpPr>
          <p:cNvPr id="3" name="Content Placeholder 2"/>
          <p:cNvSpPr>
            <a:spLocks noGrp="1"/>
          </p:cNvSpPr>
          <p:nvPr>
            <p:ph idx="1"/>
          </p:nvPr>
        </p:nvSpPr>
        <p:spPr>
          <a:xfrm>
            <a:off x="838200" y="1825625"/>
            <a:ext cx="4158967" cy="4825616"/>
          </a:xfrm>
        </p:spPr>
        <p:txBody>
          <a:bodyPr>
            <a:normAutofit fontScale="92500"/>
          </a:bodyPr>
          <a:lstStyle/>
          <a:p>
            <a:r>
              <a:rPr lang="en-NZ" dirty="0">
                <a:solidFill>
                  <a:srgbClr val="FFFE8B"/>
                </a:solidFill>
              </a:rPr>
              <a:t>The crazy cross is clearly the cleverest creed ever conceived!</a:t>
            </a:r>
          </a:p>
          <a:p>
            <a:r>
              <a:rPr lang="en-NZ" i="1" baseline="30000" dirty="0"/>
              <a:t>18 </a:t>
            </a:r>
            <a:r>
              <a:rPr lang="en-NZ" i="1" dirty="0"/>
              <a:t>For the message of the cross is foolishness to those who are perishing …</a:t>
            </a:r>
          </a:p>
          <a:p>
            <a:r>
              <a:rPr lang="en-NZ" i="1" baseline="30000" dirty="0"/>
              <a:t>22 </a:t>
            </a:r>
            <a:r>
              <a:rPr lang="en-NZ" i="1" dirty="0"/>
              <a:t>Jews demand signs and Greeks look for wisdom, </a:t>
            </a:r>
            <a:r>
              <a:rPr lang="en-NZ" i="1" baseline="30000" dirty="0"/>
              <a:t>23 </a:t>
            </a:r>
            <a:r>
              <a:rPr lang="en-NZ" i="1" dirty="0"/>
              <a:t>but we preach Christ crucified: a stumbling-block to Jews and foolishness to Gentiles </a:t>
            </a:r>
            <a:r>
              <a:rPr lang="en-NZ" dirty="0"/>
              <a:t>1:18, 22-23</a:t>
            </a:r>
          </a:p>
          <a:p>
            <a:endParaRPr lang="en-NZ" dirty="0"/>
          </a:p>
        </p:txBody>
      </p:sp>
      <p:pic>
        <p:nvPicPr>
          <p:cNvPr id="1026" name="Picture 2" descr="Image result for phone call asia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30863" y="2236179"/>
            <a:ext cx="6122937" cy="344954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5136948" y="5754314"/>
            <a:ext cx="6216852" cy="830997"/>
          </a:xfrm>
          <a:prstGeom prst="rect">
            <a:avLst/>
          </a:prstGeom>
          <a:noFill/>
        </p:spPr>
        <p:txBody>
          <a:bodyPr wrap="square" rtlCol="0">
            <a:spAutoFit/>
          </a:bodyPr>
          <a:lstStyle/>
          <a:p>
            <a:r>
              <a:rPr lang="en-NZ" sz="2400" i="1" dirty="0"/>
              <a:t>Sometimes reading Paul’s letters is like listening to only one side of a phone call</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NZ" dirty="0">
                <a:solidFill>
                  <a:srgbClr val="DAC2ED"/>
                </a:solidFill>
                <a:latin typeface="Arial Rounded MT Bold" panose="020F0704030504030204" charset="0"/>
                <a:cs typeface="Arial Rounded MT Bold" panose="020F0704030504030204" charset="0"/>
              </a:rPr>
              <a:t>“Wisdom”</a:t>
            </a:r>
          </a:p>
        </p:txBody>
      </p:sp>
      <p:sp>
        <p:nvSpPr>
          <p:cNvPr id="3" name="Content Placeholder 2"/>
          <p:cNvSpPr>
            <a:spLocks noGrp="1"/>
          </p:cNvSpPr>
          <p:nvPr>
            <p:ph idx="1"/>
          </p:nvPr>
        </p:nvSpPr>
        <p:spPr>
          <a:xfrm>
            <a:off x="838200" y="1825625"/>
            <a:ext cx="10515600" cy="4526915"/>
          </a:xfrm>
        </p:spPr>
        <p:txBody>
          <a:bodyPr>
            <a:normAutofit/>
          </a:bodyPr>
          <a:lstStyle/>
          <a:p>
            <a:r>
              <a:rPr lang="en-NZ" i="1" dirty="0"/>
              <a:t>“All the Athenians and the foreigners who lived there spent their time doing nothing but talking about and listening to the latest ideas.” </a:t>
            </a:r>
          </a:p>
          <a:p>
            <a:pPr lvl="1" algn="r"/>
            <a:r>
              <a:rPr lang="en-NZ" dirty="0"/>
              <a:t>Acts 17:21</a:t>
            </a:r>
          </a:p>
          <a:p>
            <a:r>
              <a:rPr lang="en-NZ" i="1" dirty="0"/>
              <a:t>‘The Greeks were intoxicated with fine words.’</a:t>
            </a:r>
          </a:p>
          <a:p>
            <a:pPr lvl="1" algn="r"/>
            <a:r>
              <a:rPr lang="en-NZ" dirty="0"/>
              <a:t>William Barclay</a:t>
            </a:r>
          </a:p>
          <a:p>
            <a:r>
              <a:rPr lang="en-NZ" i="1" dirty="0"/>
              <a:t>“I think, therefore I am”</a:t>
            </a:r>
          </a:p>
          <a:p>
            <a:pPr lvl="1" algn="r"/>
            <a:r>
              <a:rPr lang="en-NZ" dirty="0"/>
              <a:t>Rene </a:t>
            </a:r>
            <a:r>
              <a:rPr lang="en-NZ" dirty="0" err="1"/>
              <a:t>Decartes</a:t>
            </a:r>
            <a:endParaRPr lang="en-NZ" dirty="0"/>
          </a:p>
          <a:p>
            <a:r>
              <a:rPr lang="en-NZ" dirty="0"/>
              <a:t>The Greeks argued that God is completely removed from human suffering. </a:t>
            </a:r>
          </a:p>
          <a:p>
            <a:r>
              <a:rPr lang="en-NZ" dirty="0"/>
              <a:t>So the message of the cross seemed ridiculous</a:t>
            </a:r>
          </a:p>
          <a:p>
            <a:endParaRPr lang="en-NZ" dirty="0"/>
          </a:p>
          <a:p>
            <a:endParaRPr lang="en-NZ" altLang="en-US" dirty="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NZ" dirty="0">
                <a:solidFill>
                  <a:srgbClr val="DAC2ED"/>
                </a:solidFill>
                <a:latin typeface="Arial Rounded MT Bold" panose="020F0704030504030204" charset="0"/>
                <a:cs typeface="Arial Rounded MT Bold" panose="020F0704030504030204" charset="0"/>
              </a:rPr>
              <a:t>“Wisdom”</a:t>
            </a:r>
            <a:endParaRPr lang="en-NZ" altLang="en-US" dirty="0">
              <a:solidFill>
                <a:srgbClr val="DAC2ED"/>
              </a:solidFill>
              <a:latin typeface="Arial Rounded MT Bold" panose="020F0704030504030204" charset="0"/>
              <a:cs typeface="Arial Rounded MT Bold" panose="020F0704030504030204" charset="0"/>
            </a:endParaRPr>
          </a:p>
        </p:txBody>
      </p:sp>
      <p:sp>
        <p:nvSpPr>
          <p:cNvPr id="3" name="Content Placeholder 2"/>
          <p:cNvSpPr>
            <a:spLocks noGrp="1"/>
          </p:cNvSpPr>
          <p:nvPr>
            <p:ph idx="1"/>
          </p:nvPr>
        </p:nvSpPr>
        <p:spPr>
          <a:xfrm>
            <a:off x="838200" y="1825625"/>
            <a:ext cx="10515600" cy="4526915"/>
          </a:xfrm>
        </p:spPr>
        <p:txBody>
          <a:bodyPr>
            <a:normAutofit/>
          </a:bodyPr>
          <a:lstStyle/>
          <a:p>
            <a:r>
              <a:rPr lang="en-NZ" i="1" baseline="30000" dirty="0"/>
              <a:t>20 </a:t>
            </a:r>
            <a:r>
              <a:rPr lang="en-NZ" i="1" dirty="0"/>
              <a:t>Where is the wise person? Where is the teacher of the law? Where is the philosopher of this age? Has not God made foolish the wisdom of the world? </a:t>
            </a:r>
            <a:r>
              <a:rPr lang="en-NZ" i="1" baseline="30000" dirty="0"/>
              <a:t>21 </a:t>
            </a:r>
            <a:r>
              <a:rPr lang="en-NZ" i="1" dirty="0"/>
              <a:t>For since in the wisdom of God the world through its wisdom did not know him, God was pleased through the foolishness of what was preached to save those who believe. </a:t>
            </a:r>
          </a:p>
          <a:p>
            <a:pPr lvl="1" algn="r"/>
            <a:r>
              <a:rPr lang="en-NZ" dirty="0"/>
              <a:t>1:20-21</a:t>
            </a:r>
          </a:p>
          <a:p>
            <a:r>
              <a:rPr lang="en-NZ" dirty="0"/>
              <a:t>Mystery religions:</a:t>
            </a:r>
          </a:p>
          <a:p>
            <a:pPr lvl="1"/>
            <a:r>
              <a:rPr lang="en-NZ" dirty="0"/>
              <a:t>special knowledge</a:t>
            </a:r>
          </a:p>
          <a:p>
            <a:pPr lvl="1"/>
            <a:r>
              <a:rPr lang="en-NZ" dirty="0"/>
              <a:t>special rituals</a:t>
            </a:r>
          </a:p>
          <a:p>
            <a:pPr lvl="1"/>
            <a:r>
              <a:rPr lang="en-NZ" dirty="0"/>
              <a:t>special people</a:t>
            </a:r>
            <a:endParaRPr lang="en-NZ" altLang="en-US" dirty="0">
              <a:solidFill>
                <a:schemeClr val="bg1"/>
              </a:solidFill>
            </a:endParaRPr>
          </a:p>
          <a:p>
            <a:endParaRPr lang="en-NZ" altLang="en-US" dirty="0">
              <a:solidFill>
                <a:schemeClr val="bg1"/>
              </a:solidFill>
            </a:endParaRPr>
          </a:p>
          <a:p>
            <a:endParaRPr lang="en-NZ" altLang="en-US" dirty="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NZ" altLang="en-US" dirty="0">
                <a:solidFill>
                  <a:srgbClr val="DAC2ED"/>
                </a:solidFill>
                <a:latin typeface="Arial Rounded MT Bold" panose="020F0704030504030204" charset="0"/>
                <a:cs typeface="Arial Rounded MT Bold" panose="020F0704030504030204" charset="0"/>
                <a:sym typeface="+mn-ea"/>
              </a:rPr>
              <a:t>“Wisdom”</a:t>
            </a:r>
            <a:endParaRPr lang="en-NZ" altLang="en-US" dirty="0">
              <a:solidFill>
                <a:srgbClr val="DAC2ED"/>
              </a:solidFill>
            </a:endParaRPr>
          </a:p>
        </p:txBody>
      </p:sp>
      <p:sp>
        <p:nvSpPr>
          <p:cNvPr id="3" name="Content Placeholder 2"/>
          <p:cNvSpPr>
            <a:spLocks noGrp="1"/>
          </p:cNvSpPr>
          <p:nvPr>
            <p:ph idx="1"/>
          </p:nvPr>
        </p:nvSpPr>
        <p:spPr>
          <a:xfrm>
            <a:off x="838200" y="1825625"/>
            <a:ext cx="10515600" cy="4526915"/>
          </a:xfrm>
        </p:spPr>
        <p:txBody>
          <a:bodyPr>
            <a:normAutofit/>
          </a:bodyPr>
          <a:lstStyle/>
          <a:p>
            <a:r>
              <a:rPr lang="en-NZ" dirty="0"/>
              <a:t>The Corinthians probably over-valued human ideas and rhetoric and even shunned the message of the cross</a:t>
            </a:r>
          </a:p>
          <a:p>
            <a:r>
              <a:rPr lang="en-NZ" i="1" dirty="0"/>
              <a:t>All our knowledge brings us nearer to our ignorance,</a:t>
            </a:r>
          </a:p>
          <a:p>
            <a:pPr marL="268288" lvl="1" indent="0">
              <a:spcBef>
                <a:spcPts val="0"/>
              </a:spcBef>
              <a:buNone/>
            </a:pPr>
            <a:r>
              <a:rPr lang="en-NZ" sz="2800" i="1" dirty="0"/>
              <a:t>All our ignorance brings us nearer to death,</a:t>
            </a:r>
          </a:p>
          <a:p>
            <a:pPr marL="268288" lvl="1" indent="0">
              <a:spcBef>
                <a:spcPts val="0"/>
              </a:spcBef>
              <a:buNone/>
            </a:pPr>
            <a:r>
              <a:rPr lang="en-NZ" sz="2800" i="1" dirty="0"/>
              <a:t>But nearness to death, no nearer to God.</a:t>
            </a:r>
          </a:p>
          <a:p>
            <a:pPr marL="268288" lvl="1" indent="0">
              <a:spcBef>
                <a:spcPts val="0"/>
              </a:spcBef>
              <a:buNone/>
            </a:pPr>
            <a:r>
              <a:rPr lang="en-NZ" sz="2800" i="1" dirty="0"/>
              <a:t>Where is the life we have lost in living?</a:t>
            </a:r>
          </a:p>
          <a:p>
            <a:pPr lvl="1" algn="r"/>
            <a:r>
              <a:rPr lang="en-NZ" dirty="0"/>
              <a:t>T. S. Eliot</a:t>
            </a:r>
          </a:p>
          <a:p>
            <a:endParaRPr lang="en-NZ" dirty="0"/>
          </a:p>
          <a:p>
            <a:pPr lvl="1" algn="r"/>
            <a:endParaRPr lang="en-NZ" dirty="0"/>
          </a:p>
          <a:p>
            <a:endParaRPr lang="en-NZ" dirty="0"/>
          </a:p>
          <a:p>
            <a:endParaRPr lang="en-NZ" altLang="en-US" dirty="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NZ" dirty="0">
                <a:solidFill>
                  <a:srgbClr val="DAC2ED"/>
                </a:solidFill>
                <a:latin typeface="Arial Rounded MT Bold" panose="020F0704030504030204" charset="0"/>
                <a:cs typeface="Arial Rounded MT Bold" panose="020F0704030504030204" charset="0"/>
              </a:rPr>
              <a:t>True Wisdom</a:t>
            </a:r>
          </a:p>
        </p:txBody>
      </p:sp>
      <p:sp>
        <p:nvSpPr>
          <p:cNvPr id="3" name="Content Placeholder 2"/>
          <p:cNvSpPr>
            <a:spLocks noGrp="1"/>
          </p:cNvSpPr>
          <p:nvPr>
            <p:ph idx="1"/>
          </p:nvPr>
        </p:nvSpPr>
        <p:spPr>
          <a:xfrm>
            <a:off x="6767724" y="1825625"/>
            <a:ext cx="4586075" cy="4351338"/>
          </a:xfrm>
        </p:spPr>
        <p:txBody>
          <a:bodyPr/>
          <a:lstStyle/>
          <a:p>
            <a:r>
              <a:rPr lang="en-NZ" i="1" dirty="0"/>
              <a:t>Christ Jesus … has become for us wisdom from God – that is, our righteousness, holiness and redemption.</a:t>
            </a:r>
          </a:p>
          <a:p>
            <a:pPr lvl="1" algn="r"/>
            <a:r>
              <a:rPr lang="en-NZ" dirty="0"/>
              <a:t>1:30</a:t>
            </a:r>
          </a:p>
          <a:p>
            <a:pPr lvl="1" algn="r"/>
            <a:endParaRPr lang="en-NZ" dirty="0"/>
          </a:p>
          <a:p>
            <a:r>
              <a:rPr lang="en-NZ" dirty="0">
                <a:solidFill>
                  <a:srgbClr val="FFFE8B"/>
                </a:solidFill>
              </a:rPr>
              <a:t>What are some of the barriers to people accepting the message of the cross today?</a:t>
            </a:r>
          </a:p>
          <a:p>
            <a:pPr lvl="1" algn="r"/>
            <a:endParaRPr lang="en-NZ" dirty="0"/>
          </a:p>
          <a:p>
            <a:endParaRPr lang="en-NZ" dirty="0"/>
          </a:p>
        </p:txBody>
      </p:sp>
      <p:pic>
        <p:nvPicPr>
          <p:cNvPr id="2050" name="Picture 2" descr="Image result for 1 corinthians 1:3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8969" y="1825625"/>
            <a:ext cx="5700925" cy="42756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2022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1146</TotalTime>
  <Words>3144</Words>
  <Application>Microsoft Office PowerPoint</Application>
  <PresentationFormat>Widescreen</PresentationFormat>
  <Paragraphs>250</Paragraphs>
  <Slides>27</Slides>
  <Notes>27</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27</vt:i4>
      </vt:variant>
    </vt:vector>
  </HeadingPairs>
  <TitlesOfParts>
    <vt:vector size="34" baseType="lpstr">
      <vt:lpstr>Microsoft YaHei Light</vt:lpstr>
      <vt:lpstr>Proxima Nova</vt:lpstr>
      <vt:lpstr>Arial</vt:lpstr>
      <vt:lpstr>Arial Rounded MT Bold</vt:lpstr>
      <vt:lpstr>Calibri</vt:lpstr>
      <vt:lpstr>Calibri Light</vt:lpstr>
      <vt:lpstr>Office Theme</vt:lpstr>
      <vt:lpstr>That Crazy Cross?!</vt:lpstr>
      <vt:lpstr>PowerPoint Presentation</vt:lpstr>
      <vt:lpstr>The City of Corinth</vt:lpstr>
      <vt:lpstr>True / False?</vt:lpstr>
      <vt:lpstr>Problem # 1: Divisions</vt:lpstr>
      <vt:lpstr>“Wisdom”</vt:lpstr>
      <vt:lpstr>“Wisdom”</vt:lpstr>
      <vt:lpstr>“Wisdom”</vt:lpstr>
      <vt:lpstr>True Wisdom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FAITH AND BELIEF SURVEY 2018</vt:lpstr>
      <vt:lpstr>Responding to people today</vt:lpstr>
      <vt:lpstr>What I'd emphasise</vt:lpstr>
      <vt:lpstr>Responding to people today</vt:lpstr>
      <vt:lpstr>The mystery revealed!</vt:lpstr>
      <vt:lpstr>What I'd emphasise</vt:lpstr>
      <vt:lpstr>An incredible story</vt:lpstr>
      <vt:lpstr>Applications</vt:lpstr>
      <vt:lpstr>The Old Rugged Cross Brad Paisley</vt:lpstr>
      <vt:lpstr>The Old Rugged Cross Brad Paisley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WPP Presentation</dc:title>
  <dc:creator>andrew</dc:creator>
  <cp:lastModifiedBy>Panel</cp:lastModifiedBy>
  <cp:revision>27</cp:revision>
  <dcterms:created xsi:type="dcterms:W3CDTF">2019-06-06T01:52:00Z</dcterms:created>
  <dcterms:modified xsi:type="dcterms:W3CDTF">2019-06-08T22:24:53Z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1033-10.2.0.7646</vt:lpwstr>
  </property>
</Properties>
</file>