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9" r:id="rId3"/>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E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77785" autoAdjust="0"/>
  </p:normalViewPr>
  <p:slideViewPr>
    <p:cSldViewPr snapToGrid="0">
      <p:cViewPr>
        <p:scale>
          <a:sx n="60" d="100"/>
          <a:sy n="60" d="100"/>
        </p:scale>
        <p:origin x="555" y="402"/>
      </p:cViewPr>
      <p:guideLst/>
    </p:cSldViewPr>
  </p:slideViewPr>
  <p:notesTextViewPr>
    <p:cViewPr>
      <p:scale>
        <a:sx n="1" d="1"/>
        <a:sy n="1" d="1"/>
      </p:scale>
      <p:origin x="0" y="-105"/>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D8322-AD7F-4A9D-A507-2E3F08D72CE6}" type="datetimeFigureOut">
              <a:rPr lang="en-NZ" smtClean="0"/>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14F2A2-768C-42D4-95B4-E23C4BE67C04}" type="slidenum">
              <a:rPr lang="en-NZ" smtClean="0"/>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Sounds good. But what about Paul. He was a misogynist, wasn’t he? Not at all. At the end of his letter to the Romans, Paul mentions no less than nine women who have helped him in his ministry, including </a:t>
            </a:r>
            <a:r>
              <a:rPr lang="en-NZ" sz="1200" kern="1200" dirty="0" err="1" smtClean="0">
                <a:solidFill>
                  <a:schemeClr val="tx1"/>
                </a:solidFill>
                <a:effectLst/>
                <a:latin typeface="+mn-lt"/>
                <a:ea typeface="+mn-ea"/>
                <a:cs typeface="+mn-cs"/>
              </a:rPr>
              <a:t>Junia</a:t>
            </a:r>
            <a:r>
              <a:rPr lang="en-NZ" sz="1200" kern="1200" dirty="0" smtClean="0">
                <a:solidFill>
                  <a:schemeClr val="tx1"/>
                </a:solidFill>
                <a:effectLst/>
                <a:latin typeface="+mn-lt"/>
                <a:ea typeface="+mn-ea"/>
                <a:cs typeface="+mn-cs"/>
              </a:rPr>
              <a:t>, an apostle. And there are many other examples. Yes, he ministered within a very patriarchal culture, but he worked with and relied on women throughout</a:t>
            </a:r>
            <a:r>
              <a:rPr lang="en-NZ" sz="1200" kern="1200" baseline="0" dirty="0" smtClean="0">
                <a:solidFill>
                  <a:schemeClr val="tx1"/>
                </a:solidFill>
                <a:effectLst/>
                <a:latin typeface="+mn-lt"/>
                <a:ea typeface="+mn-ea"/>
                <a:cs typeface="+mn-cs"/>
              </a:rPr>
              <a:t> his ministry.</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Last time I also highlighted the role of women to bring God’s Word throughout history. Have you heard of the </a:t>
            </a:r>
            <a:r>
              <a:rPr lang="en-NZ" sz="1200" kern="1200" dirty="0" err="1" smtClean="0">
                <a:solidFill>
                  <a:schemeClr val="tx1"/>
                </a:solidFill>
                <a:effectLst/>
                <a:latin typeface="+mn-lt"/>
                <a:ea typeface="+mn-ea"/>
                <a:cs typeface="+mn-cs"/>
              </a:rPr>
              <a:t>Serampore</a:t>
            </a:r>
            <a:r>
              <a:rPr lang="en-NZ" sz="1200" kern="1200" dirty="0" smtClean="0">
                <a:solidFill>
                  <a:schemeClr val="tx1"/>
                </a:solidFill>
                <a:effectLst/>
                <a:latin typeface="+mn-lt"/>
                <a:ea typeface="+mn-ea"/>
                <a:cs typeface="+mn-cs"/>
              </a:rPr>
              <a:t> Trio? This group of missionaries founded the mission that William </a:t>
            </a:r>
            <a:r>
              <a:rPr lang="en-NZ" sz="1200" kern="1200" dirty="0" err="1" smtClean="0">
                <a:solidFill>
                  <a:schemeClr val="tx1"/>
                </a:solidFill>
                <a:effectLst/>
                <a:latin typeface="+mn-lt"/>
                <a:ea typeface="+mn-ea"/>
                <a:cs typeface="+mn-cs"/>
              </a:rPr>
              <a:t>Wilburforce</a:t>
            </a:r>
            <a:r>
              <a:rPr lang="en-NZ" sz="1200" kern="1200" dirty="0" smtClean="0">
                <a:solidFill>
                  <a:schemeClr val="tx1"/>
                </a:solidFill>
                <a:effectLst/>
                <a:latin typeface="+mn-lt"/>
                <a:ea typeface="+mn-ea"/>
                <a:cs typeface="+mn-cs"/>
              </a:rPr>
              <a:t> described as one of the chief glories of the British nation. Well, there was actually a fourth no less important member of the group, Hannah </a:t>
            </a:r>
            <a:r>
              <a:rPr lang="en-NZ" sz="1200" kern="1200" dirty="0" err="1" smtClean="0">
                <a:solidFill>
                  <a:schemeClr val="tx1"/>
                </a:solidFill>
                <a:effectLst/>
                <a:latin typeface="+mn-lt"/>
                <a:ea typeface="+mn-ea"/>
                <a:cs typeface="+mn-cs"/>
              </a:rPr>
              <a:t>Marshman</a:t>
            </a:r>
            <a:r>
              <a:rPr lang="en-NZ" sz="1200" kern="1200" dirty="0" smtClean="0">
                <a:solidFill>
                  <a:schemeClr val="tx1"/>
                </a:solidFill>
                <a:effectLst/>
                <a:latin typeface="+mn-lt"/>
                <a:ea typeface="+mn-ea"/>
                <a:cs typeface="+mn-cs"/>
              </a:rPr>
              <a:t>.</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Hannah is considered to be the first woman missionary in India. She and her husband Joshua, arrived in </a:t>
            </a:r>
            <a:r>
              <a:rPr lang="en-NZ" sz="1200" kern="1200" dirty="0" err="1" smtClean="0">
                <a:solidFill>
                  <a:schemeClr val="tx1"/>
                </a:solidFill>
                <a:effectLst/>
                <a:latin typeface="+mn-lt"/>
                <a:ea typeface="+mn-ea"/>
                <a:cs typeface="+mn-cs"/>
              </a:rPr>
              <a:t>Serampore</a:t>
            </a:r>
            <a:r>
              <a:rPr lang="en-NZ" sz="1200" kern="1200" dirty="0" smtClean="0">
                <a:solidFill>
                  <a:schemeClr val="tx1"/>
                </a:solidFill>
                <a:effectLst/>
                <a:latin typeface="+mn-lt"/>
                <a:ea typeface="+mn-ea"/>
                <a:cs typeface="+mn-cs"/>
              </a:rPr>
              <a:t> (a few miles north of Calcutta) on 13 October 1799. The next year, they opened two boarding schools. Years later, Hannah herself founded a boarding school for girls. </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When William Carey (the father of modern missions) arrived a few months later, Hannah was appalled by the way he neglected his four boys; aged 4, 7, 12 and 15. They were unmannered, undisciplined, and even uneducated. Carey had not spoiled, but rather simply ignored them. Hannah and her husband Joshua shaped the boys as Carey pampered his botanical specimens and performed his many missionary tasks. They offered the boys structure, instruction and companionship. To their credit – and little to Carey's – all four boys went on to useful careers.</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At one point, Hannah wrote about Carey, [quote]</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Hannah outlived her original group by many years. An inscription in her memory stated that she [quote]</a:t>
            </a:r>
            <a:endParaRPr lang="en-NZ" sz="1200" kern="1200" dirty="0" smtClean="0">
              <a:solidFill>
                <a:schemeClr val="tx1"/>
              </a:solidFill>
              <a:effectLst/>
              <a:latin typeface="+mn-lt"/>
              <a:ea typeface="+mn-ea"/>
              <a:cs typeface="+mn-cs"/>
            </a:endParaRP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The Forgotten Missionary: Hannah </a:t>
            </a:r>
            <a:r>
              <a:rPr lang="en-NZ" sz="1200" kern="1200" dirty="0" err="1" smtClean="0">
                <a:solidFill>
                  <a:schemeClr val="tx1"/>
                </a:solidFill>
                <a:effectLst/>
                <a:latin typeface="+mn-lt"/>
                <a:ea typeface="+mn-ea"/>
                <a:cs typeface="+mn-cs"/>
              </a:rPr>
              <a:t>Marshman</a:t>
            </a:r>
            <a:r>
              <a:rPr lang="en-NZ" sz="1200" kern="1200" dirty="0" smtClean="0">
                <a:solidFill>
                  <a:schemeClr val="tx1"/>
                </a:solidFill>
                <a:effectLst/>
                <a:latin typeface="+mn-lt"/>
                <a:ea typeface="+mn-ea"/>
                <a:cs typeface="+mn-cs"/>
              </a:rPr>
              <a:t> [video]</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4A14F2A2-768C-42D4-95B4-E23C4BE67C04}" type="slidenum">
              <a:rPr lang="en-NZ" smtClean="0"/>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B774AE1-E173-4CBE-8561-52A4BB7B017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5B774AE1-E173-4CBE-8561-52A4BB7B0177}" type="datetimeFigureOut">
              <a:rPr lang="en-NZ" smtClean="0"/>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774AE1-E173-4CBE-8561-52A4BB7B0177}" type="datetimeFigureOut">
              <a:rPr lang="en-NZ" smtClean="0"/>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74AE1-E173-4CBE-8561-52A4BB7B0177}" type="datetimeFigureOut">
              <a:rPr lang="en-NZ" smtClean="0"/>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B774AE1-E173-4CBE-8561-52A4BB7B017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F434249-A88D-49CE-B4FB-F16DBFAD76FC}" type="slidenum">
              <a:rPr lang="en-NZ" smtClean="0"/>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74AE1-E173-4CBE-8561-52A4BB7B0177}" type="datetimeFigureOut">
              <a:rPr lang="en-NZ" smtClean="0"/>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34249-A88D-49CE-B4FB-F16DBFAD76FC}" type="slidenum">
              <a:rPr lang="en-NZ" smtClean="0"/>
            </a:fld>
            <a:endParaRPr lang="en-NZ"/>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A7E8FF"/>
                </a:solidFill>
                <a:latin typeface="Century" panose="02040604050505020304" pitchFamily="18" charset="0"/>
              </a:rPr>
              <a:t>Paul and women</a:t>
            </a:r>
            <a:endParaRPr lang="en-NZ" dirty="0">
              <a:solidFill>
                <a:srgbClr val="A7E8FF"/>
              </a:solidFill>
              <a:latin typeface="Century" panose="02040604050505020304" pitchFamily="18" charset="0"/>
            </a:endParaRPr>
          </a:p>
        </p:txBody>
      </p:sp>
      <p:sp>
        <p:nvSpPr>
          <p:cNvPr id="3" name="Content Placeholder 2"/>
          <p:cNvSpPr>
            <a:spLocks noGrp="1"/>
          </p:cNvSpPr>
          <p:nvPr>
            <p:ph idx="1"/>
          </p:nvPr>
        </p:nvSpPr>
        <p:spPr/>
        <p:txBody>
          <a:bodyPr/>
          <a:lstStyle/>
          <a:p>
            <a:endParaRPr lang="en-NZ"/>
          </a:p>
        </p:txBody>
      </p:sp>
      <p:pic>
        <p:nvPicPr>
          <p:cNvPr id="2050" name="Picture 2" descr="Image result for romans 16"/>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621972" y="1825625"/>
            <a:ext cx="8702676" cy="4351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A7E8FF"/>
                </a:solidFill>
                <a:latin typeface="Century" panose="02040604050505020304" pitchFamily="18" charset="0"/>
              </a:rPr>
              <a:t>Hannah </a:t>
            </a:r>
            <a:r>
              <a:rPr lang="en-NZ" dirty="0" err="1">
                <a:solidFill>
                  <a:srgbClr val="A7E8FF"/>
                </a:solidFill>
                <a:latin typeface="Century" panose="02040604050505020304" pitchFamily="18" charset="0"/>
              </a:rPr>
              <a:t>Marshman</a:t>
            </a:r>
            <a:endParaRPr lang="en-NZ" dirty="0">
              <a:solidFill>
                <a:srgbClr val="A7E8FF"/>
              </a:solidFill>
              <a:latin typeface="Century" panose="02040604050505020304" pitchFamily="18" charset="0"/>
            </a:endParaRPr>
          </a:p>
        </p:txBody>
      </p:sp>
      <p:sp>
        <p:nvSpPr>
          <p:cNvPr id="3" name="Content Placeholder 2"/>
          <p:cNvSpPr>
            <a:spLocks noGrp="1"/>
          </p:cNvSpPr>
          <p:nvPr>
            <p:ph idx="1"/>
          </p:nvPr>
        </p:nvSpPr>
        <p:spPr>
          <a:xfrm>
            <a:off x="4787536" y="1825624"/>
            <a:ext cx="6566263" cy="4869089"/>
          </a:xfrm>
        </p:spPr>
        <p:txBody>
          <a:bodyPr>
            <a:normAutofit fontScale="92500" lnSpcReduction="10000"/>
          </a:bodyPr>
          <a:lstStyle/>
          <a:p>
            <a:r>
              <a:rPr lang="en-NZ" dirty="0" smtClean="0"/>
              <a:t>The forgotten 4</a:t>
            </a:r>
            <a:r>
              <a:rPr lang="en-NZ" baseline="30000" dirty="0" smtClean="0"/>
              <a:t>th</a:t>
            </a:r>
            <a:r>
              <a:rPr lang="en-NZ" dirty="0" smtClean="0"/>
              <a:t> member of the </a:t>
            </a:r>
            <a:r>
              <a:rPr lang="en-NZ" dirty="0" err="1" smtClean="0"/>
              <a:t>Serampore</a:t>
            </a:r>
            <a:r>
              <a:rPr lang="en-NZ" dirty="0" smtClean="0"/>
              <a:t> Trio</a:t>
            </a:r>
            <a:endParaRPr lang="en-NZ" dirty="0" smtClean="0"/>
          </a:p>
          <a:p>
            <a:r>
              <a:rPr lang="en-NZ" dirty="0" smtClean="0"/>
              <a:t>Considered to be the first women missionary in India</a:t>
            </a:r>
            <a:endParaRPr lang="en-NZ" dirty="0" smtClean="0"/>
          </a:p>
          <a:p>
            <a:r>
              <a:rPr lang="en-NZ" dirty="0" smtClean="0"/>
              <a:t>Founded boarding schools</a:t>
            </a:r>
            <a:endParaRPr lang="en-NZ" dirty="0" smtClean="0"/>
          </a:p>
          <a:p>
            <a:r>
              <a:rPr lang="en-NZ" dirty="0" smtClean="0"/>
              <a:t>Looked after Carey’s four unruly boys - "</a:t>
            </a:r>
            <a:r>
              <a:rPr lang="en-NZ" dirty="0"/>
              <a:t>The good man saw and lamented the evil but was too mild to apply an effectual remedy</a:t>
            </a:r>
            <a:r>
              <a:rPr lang="en-NZ" dirty="0" smtClean="0"/>
              <a:t>.”</a:t>
            </a:r>
            <a:endParaRPr lang="en-NZ" dirty="0" smtClean="0"/>
          </a:p>
          <a:p>
            <a:r>
              <a:rPr lang="en-NZ" dirty="0" smtClean="0"/>
              <a:t>“Consecrated </a:t>
            </a:r>
            <a:r>
              <a:rPr lang="en-NZ" dirty="0"/>
              <a:t>her life and property to the promotion of this sacred cause and exhibited an example of humble piety and energetic benevolence for forty-seven years.”</a:t>
            </a:r>
            <a:endParaRPr lang="en-NZ" dirty="0"/>
          </a:p>
          <a:p>
            <a:endParaRPr lang="en-NZ" dirty="0"/>
          </a:p>
          <a:p>
            <a:endParaRPr lang="en-NZ" dirty="0" smtClean="0"/>
          </a:p>
          <a:p>
            <a:endParaRPr lang="en-NZ" dirty="0" smtClean="0"/>
          </a:p>
        </p:txBody>
      </p:sp>
      <p:pic>
        <p:nvPicPr>
          <p:cNvPr id="4" name="Picture 3" descr="IMG_256"/>
          <p:cNvPicPr>
            <a:picLocks noChangeAspect="1"/>
          </p:cNvPicPr>
          <p:nvPr/>
        </p:nvPicPr>
        <p:blipFill>
          <a:blip r:embed="rId1"/>
          <a:stretch>
            <a:fillRect/>
          </a:stretch>
        </p:blipFill>
        <p:spPr>
          <a:xfrm>
            <a:off x="838200" y="1825625"/>
            <a:ext cx="3820981" cy="43513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441</Words>
  <Application>WPS Presentation</Application>
  <PresentationFormat>Widescreen</PresentationFormat>
  <Paragraphs>13</Paragraphs>
  <Slides>2</Slides>
  <Notes>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vt:i4>
      </vt:variant>
    </vt:vector>
  </HeadingPairs>
  <TitlesOfParts>
    <vt:vector size="11" baseType="lpstr">
      <vt:lpstr>Arial</vt:lpstr>
      <vt:lpstr>SimSun</vt:lpstr>
      <vt:lpstr>Wingdings</vt:lpstr>
      <vt:lpstr>Century</vt:lpstr>
      <vt:lpstr>Calibri</vt:lpstr>
      <vt:lpstr>Microsoft YaHei</vt:lpstr>
      <vt:lpstr>Arial Unicode MS</vt:lpstr>
      <vt:lpstr>Calibri Light</vt:lpstr>
      <vt:lpstr>Office Theme</vt:lpstr>
      <vt:lpstr>Paul and women</vt:lpstr>
      <vt:lpstr>Hannah Marshman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be silent?</dc:title>
  <dc:creator>Andrew Cox</dc:creator>
  <cp:lastModifiedBy>Andrew Cox</cp:lastModifiedBy>
  <cp:revision>9</cp:revision>
  <dcterms:created xsi:type="dcterms:W3CDTF">2019-12-05T21:01:00Z</dcterms:created>
  <dcterms:modified xsi:type="dcterms:W3CDTF">2019-12-05T21:52:15Z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1033-11.2.0.9052</vt:lpwstr>
  </property>
</Properties>
</file>