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75" r:id="rId11"/>
    <p:sldId id="265" r:id="rId12"/>
    <p:sldId id="266" r:id="rId13"/>
    <p:sldId id="267" r:id="rId14"/>
    <p:sldId id="268"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73674" autoAdjust="0"/>
  </p:normalViewPr>
  <p:slideViewPr>
    <p:cSldViewPr snapToGrid="0">
      <p:cViewPr>
        <p:scale>
          <a:sx n="63" d="100"/>
          <a:sy n="63" d="100"/>
        </p:scale>
        <p:origin x="42" y="252"/>
      </p:cViewPr>
      <p:guideLst/>
    </p:cSldViewPr>
  </p:slideViewPr>
  <p:notesTextViewPr>
    <p:cViewPr>
      <p:scale>
        <a:sx n="1" d="1"/>
        <a:sy n="1" d="1"/>
      </p:scale>
      <p:origin x="0" y="0"/>
    </p:cViewPr>
  </p:notesTextViewPr>
  <p:notesViewPr>
    <p:cSldViewPr snapToGrid="0">
      <p:cViewPr varScale="1">
        <p:scale>
          <a:sx n="75" d="100"/>
          <a:sy n="75" d="100"/>
        </p:scale>
        <p:origin x="198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45988-F905-4A12-A4CC-A8A2534F626F}" type="datetimeFigureOut">
              <a:rPr lang="en-NZ" smtClean="0"/>
              <a:t>29/01/2020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749D3-7C37-4502-8708-E6A0603419F1}" type="slidenum">
              <a:rPr lang="en-NZ" smtClean="0"/>
              <a:t>‹#›</a:t>
            </a:fld>
            <a:endParaRPr lang="en-NZ"/>
          </a:p>
        </p:txBody>
      </p:sp>
    </p:spTree>
    <p:extLst>
      <p:ext uri="{BB962C8B-B14F-4D97-AF65-F5344CB8AC3E}">
        <p14:creationId xmlns:p14="http://schemas.microsoft.com/office/powerpoint/2010/main" val="309592937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a:t>
            </a:fld>
            <a:endParaRPr lang="en-NZ"/>
          </a:p>
        </p:txBody>
      </p:sp>
    </p:spTree>
    <p:extLst>
      <p:ext uri="{BB962C8B-B14F-4D97-AF65-F5344CB8AC3E}">
        <p14:creationId xmlns:p14="http://schemas.microsoft.com/office/powerpoint/2010/main" val="27496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Have you ever …?</a:t>
            </a:r>
            <a:r>
              <a:rPr lang="en-NZ" sz="1200" kern="1200" dirty="0" smtClean="0">
                <a:solidFill>
                  <a:schemeClr val="tx1"/>
                </a:solidFill>
                <a:effectLst/>
                <a:latin typeface="+mn-lt"/>
                <a:ea typeface="+mn-ea"/>
                <a:cs typeface="+mn-cs"/>
              </a:rPr>
              <a:t> Maybe you’ve changed companies and had to leave a project unfinished. Imagine starting work on one of the great cathedrals of Europe in the Middle Ages and knowing you would probably die before it was finished! For example, Cologne Cathedral was completed in 1880, 632 years after the corner stone was laid! </a:t>
            </a:r>
          </a:p>
          <a:p>
            <a:r>
              <a:rPr lang="en-NZ" sz="1200" b="1" kern="1200" dirty="0" smtClean="0">
                <a:solidFill>
                  <a:schemeClr val="tx1"/>
                </a:solidFill>
                <a:effectLst/>
                <a:latin typeface="+mn-lt"/>
                <a:ea typeface="+mn-ea"/>
                <a:cs typeface="+mn-cs"/>
              </a:rPr>
              <a:t>We are also </a:t>
            </a:r>
            <a:r>
              <a:rPr lang="en-NZ" sz="1200" kern="1200" dirty="0" smtClean="0">
                <a:solidFill>
                  <a:schemeClr val="tx1"/>
                </a:solidFill>
                <a:effectLst/>
                <a:latin typeface="+mn-lt"/>
                <a:ea typeface="+mn-ea"/>
                <a:cs typeface="+mn-cs"/>
              </a:rPr>
              <a:t>in the building industry. We are building the kingdom of God. With bricks of faith and steel of truth and mortar of love and roads of peace and citizens of joy, God’s reign is being extended on earth as it is in heaven. </a:t>
            </a:r>
          </a:p>
          <a:p>
            <a:r>
              <a:rPr lang="en-NZ" sz="1200" kern="1200" dirty="0" smtClean="0">
                <a:solidFill>
                  <a:schemeClr val="tx1"/>
                </a:solidFill>
                <a:effectLst/>
                <a:latin typeface="+mn-lt"/>
                <a:ea typeface="+mn-ea"/>
                <a:cs typeface="+mn-cs"/>
              </a:rPr>
              <a:t>This takes a long term perspective, doesn’t it!</a:t>
            </a:r>
          </a:p>
          <a:p>
            <a:r>
              <a:rPr lang="en-NZ" sz="1200" kern="1200" dirty="0" smtClean="0">
                <a:solidFill>
                  <a:schemeClr val="tx1"/>
                </a:solidFill>
                <a:effectLst/>
                <a:latin typeface="+mn-lt"/>
                <a:ea typeface="+mn-ea"/>
                <a:cs typeface="+mn-cs"/>
              </a:rPr>
              <a:t>We will probably not see its completion in our lifetime, but the goal is actually the most worthwhile goal there is.</a:t>
            </a: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10</a:t>
            </a:fld>
            <a:endParaRPr lang="en-NZ"/>
          </a:p>
        </p:txBody>
      </p:sp>
    </p:spTree>
    <p:extLst>
      <p:ext uri="{BB962C8B-B14F-4D97-AF65-F5344CB8AC3E}">
        <p14:creationId xmlns:p14="http://schemas.microsoft.com/office/powerpoint/2010/main" val="284293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So David prepared for the work - then he invited the people to contribute:</a:t>
            </a: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11</a:t>
            </a:fld>
            <a:endParaRPr lang="en-NZ"/>
          </a:p>
        </p:txBody>
      </p:sp>
    </p:spTree>
    <p:extLst>
      <p:ext uri="{BB962C8B-B14F-4D97-AF65-F5344CB8AC3E}">
        <p14:creationId xmlns:p14="http://schemas.microsoft.com/office/powerpoint/2010/main" val="193559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Wow. Ever been part of something like that? It’s pretty exciting as God’s people respond wholeheartedly to the Lord, When, inspired by God, they unite behind a shared vision. [P.O.P.T.A.R.T.S.] David set the example and the people followed.</a:t>
            </a: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12</a:t>
            </a:fld>
            <a:endParaRPr lang="en-NZ"/>
          </a:p>
        </p:txBody>
      </p:sp>
    </p:spTree>
    <p:extLst>
      <p:ext uri="{BB962C8B-B14F-4D97-AF65-F5344CB8AC3E}">
        <p14:creationId xmlns:p14="http://schemas.microsoft.com/office/powerpoint/2010/main" val="364144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2020 Vision</a:t>
            </a:r>
            <a:r>
              <a:rPr lang="en-NZ" b="1" baseline="0" dirty="0" smtClean="0"/>
              <a:t> …</a:t>
            </a:r>
          </a:p>
          <a:p>
            <a:r>
              <a:rPr lang="en-NZ" dirty="0" smtClean="0"/>
              <a:t>It’s not a temple, but we can still learn lessons from David’s temple dream as we stand here at the beginning of 2020</a:t>
            </a:r>
          </a:p>
          <a:p>
            <a:r>
              <a:rPr lang="en-NZ" dirty="0" smtClean="0"/>
              <a:t>David’s dream was to build a temple so that the people could meet God.</a:t>
            </a:r>
          </a:p>
          <a:p>
            <a:r>
              <a:rPr lang="en-NZ" sz="1200" b="1" kern="1200" dirty="0" smtClean="0">
                <a:solidFill>
                  <a:schemeClr val="tx1"/>
                </a:solidFill>
                <a:effectLst/>
                <a:latin typeface="+mn-lt"/>
                <a:ea typeface="+mn-ea"/>
                <a:cs typeface="+mn-cs"/>
              </a:rPr>
              <a:t>What is the purpose of the church? </a:t>
            </a:r>
            <a:r>
              <a:rPr lang="en-NZ" sz="1200" kern="1200" dirty="0" smtClean="0">
                <a:solidFill>
                  <a:schemeClr val="tx1"/>
                </a:solidFill>
                <a:effectLst/>
                <a:latin typeface="+mn-lt"/>
                <a:ea typeface="+mn-ea"/>
                <a:cs typeface="+mn-cs"/>
              </a:rPr>
              <a:t>Is it something to do on Sunday mornings, a group to belong to, an education or community facility, a purveyor of religious goods and services? No - well, maybe partly - but it’s far more. </a:t>
            </a:r>
          </a:p>
          <a:p>
            <a:r>
              <a:rPr lang="en-NZ" sz="1200" b="1" kern="1200" dirty="0" smtClean="0">
                <a:solidFill>
                  <a:schemeClr val="tx1"/>
                </a:solidFill>
                <a:effectLst/>
                <a:latin typeface="+mn-lt"/>
                <a:ea typeface="+mn-ea"/>
                <a:cs typeface="+mn-cs"/>
              </a:rPr>
              <a:t>The church is </a:t>
            </a:r>
            <a:r>
              <a:rPr lang="en-NZ" sz="1200" kern="1200" dirty="0" smtClean="0">
                <a:solidFill>
                  <a:schemeClr val="tx1"/>
                </a:solidFill>
                <a:effectLst/>
                <a:latin typeface="+mn-lt"/>
                <a:ea typeface="+mn-ea"/>
                <a:cs typeface="+mn-cs"/>
              </a:rPr>
              <a:t>God’s worshipping and witnessing people, chosen by him to live and tell the Good News about Jesus.</a:t>
            </a:r>
          </a:p>
          <a:p>
            <a:r>
              <a:rPr lang="en-NZ" sz="1200" b="1" kern="1200" dirty="0" smtClean="0">
                <a:solidFill>
                  <a:schemeClr val="tx1"/>
                </a:solidFill>
                <a:effectLst/>
                <a:latin typeface="+mn-lt"/>
                <a:ea typeface="+mn-ea"/>
                <a:cs typeface="+mn-cs"/>
              </a:rPr>
              <a:t>We have come</a:t>
            </a:r>
            <a:r>
              <a:rPr lang="en-NZ" sz="1200" kern="1200" dirty="0" smtClean="0">
                <a:solidFill>
                  <a:schemeClr val="tx1"/>
                </a:solidFill>
                <a:effectLst/>
                <a:latin typeface="+mn-lt"/>
                <a:ea typeface="+mn-ea"/>
                <a:cs typeface="+mn-cs"/>
              </a:rPr>
              <a:t> to the conclusion that we can best do that in a larger facility with more parking and more room for growth. </a:t>
            </a: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13</a:t>
            </a:fld>
            <a:endParaRPr lang="en-NZ"/>
          </a:p>
        </p:txBody>
      </p:sp>
    </p:spTree>
    <p:extLst>
      <p:ext uri="{BB962C8B-B14F-4D97-AF65-F5344CB8AC3E}">
        <p14:creationId xmlns:p14="http://schemas.microsoft.com/office/powerpoint/2010/main" val="223565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Floor plan</a:t>
            </a:r>
          </a:p>
          <a:p>
            <a:r>
              <a:rPr lang="en-NZ" sz="1200" kern="1200" dirty="0" smtClean="0">
                <a:solidFill>
                  <a:schemeClr val="tx1"/>
                </a:solidFill>
                <a:effectLst/>
                <a:latin typeface="+mn-lt"/>
                <a:ea typeface="+mn-ea"/>
                <a:cs typeface="+mn-cs"/>
              </a:rPr>
              <a:t>[Notice how the existing facilities fit inside the first floor of 25 Union St.]</a:t>
            </a:r>
          </a:p>
          <a:p>
            <a:r>
              <a:rPr lang="en-NZ" sz="1200" b="1" kern="1200" dirty="0" smtClean="0">
                <a:solidFill>
                  <a:schemeClr val="tx1"/>
                </a:solidFill>
                <a:effectLst/>
                <a:latin typeface="+mn-lt"/>
                <a:ea typeface="+mn-ea"/>
                <a:cs typeface="+mn-cs"/>
              </a:rPr>
              <a:t>We want to grow. Why? </a:t>
            </a:r>
            <a:r>
              <a:rPr lang="en-NZ" sz="1200" kern="1200" dirty="0" smtClean="0">
                <a:solidFill>
                  <a:schemeClr val="tx1"/>
                </a:solidFill>
                <a:effectLst/>
                <a:latin typeface="+mn-lt"/>
                <a:ea typeface="+mn-ea"/>
                <a:cs typeface="+mn-cs"/>
              </a:rPr>
              <a:t>Because it looks good on those forms we send to PCANZ? Who cares about the forms? No. Because we long to see people from every culture in Auckland understanding the gospel and being invited to become part of the church. We stand with all Bible-believing, Christ-honouring, gospel-centred churches in Auckland in this. With 60,000 people in the CBD and not many churches, most of them catering for people in the suburbs (!), the harvest is plentiful, folks! And the opportunity of 25 Union St feels to me like church-planting in the city. It is a new day for ACPC.</a:t>
            </a: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14</a:t>
            </a:fld>
            <a:endParaRPr lang="en-NZ"/>
          </a:p>
        </p:txBody>
      </p:sp>
    </p:spTree>
    <p:extLst>
      <p:ext uri="{BB962C8B-B14F-4D97-AF65-F5344CB8AC3E}">
        <p14:creationId xmlns:p14="http://schemas.microsoft.com/office/powerpoint/2010/main" val="186296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Just as David got things ready, 2020 is the year of preparation for us.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Diagram</a:t>
            </a:r>
          </a:p>
          <a:p>
            <a:r>
              <a:rPr lang="en-NZ" sz="1200" kern="1200" dirty="0" smtClean="0">
                <a:solidFill>
                  <a:schemeClr val="tx1"/>
                </a:solidFill>
                <a:effectLst/>
                <a:latin typeface="+mn-lt"/>
                <a:ea typeface="+mn-ea"/>
                <a:cs typeface="+mn-cs"/>
              </a:rPr>
              <a:t>Above is the process we are going through with the architects currently. We have seen a preliminary plan which you will hear about soon…</a:t>
            </a:r>
          </a:p>
          <a:p>
            <a:r>
              <a:rPr lang="en-NZ" sz="1200" kern="1200" dirty="0" smtClean="0">
                <a:solidFill>
                  <a:schemeClr val="tx1"/>
                </a:solidFill>
                <a:effectLst/>
                <a:latin typeface="+mn-lt"/>
                <a:ea typeface="+mn-ea"/>
                <a:cs typeface="+mn-cs"/>
              </a:rPr>
              <a:t>We really need to sell 105 Vincent St! Pray for that.</a:t>
            </a:r>
          </a:p>
          <a:p>
            <a:r>
              <a:rPr lang="en-NZ" sz="1200" kern="1200" dirty="0" smtClean="0">
                <a:solidFill>
                  <a:schemeClr val="tx1"/>
                </a:solidFill>
                <a:effectLst/>
                <a:latin typeface="+mn-lt"/>
                <a:ea typeface="+mn-ea"/>
                <a:cs typeface="+mn-cs"/>
              </a:rPr>
              <a:t>And we need God to supply what we need to make 25 Union St an effective place from which we as a church can shine brightly in the city.</a:t>
            </a:r>
          </a:p>
          <a:p>
            <a:r>
              <a:rPr lang="en-NZ" sz="1200" kern="1200" dirty="0" smtClean="0">
                <a:solidFill>
                  <a:schemeClr val="tx1"/>
                </a:solidFill>
                <a:effectLst/>
                <a:latin typeface="+mn-lt"/>
                <a:ea typeface="+mn-ea"/>
                <a:cs typeface="+mn-cs"/>
              </a:rPr>
              <a:t>So we are going to be preparing. Not just raising money, though that comes into it, but preparing our hearts to step out of our comfort zones, to turn up the brightness, to connect with the people of Auckland - Chinese, Kiwi Chinese, Kiwi other and (simply) other. (I think that covers most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15</a:t>
            </a:fld>
            <a:endParaRPr lang="en-NZ"/>
          </a:p>
        </p:txBody>
      </p:sp>
    </p:spTree>
    <p:extLst>
      <p:ext uri="{BB962C8B-B14F-4D97-AF65-F5344CB8AC3E}">
        <p14:creationId xmlns:p14="http://schemas.microsoft.com/office/powerpoint/2010/main" val="190372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So the parish council of ACPC want to invite all of us to be part of this 2020 Vision through:</a:t>
            </a:r>
          </a:p>
          <a:p>
            <a:pPr marL="171450" indent="-171450">
              <a:buFont typeface="Arial" panose="020B0604020202020204" pitchFamily="34" charset="0"/>
              <a:buChar char="•"/>
            </a:pPr>
            <a:r>
              <a:rPr lang="en-NZ" b="1" dirty="0" smtClean="0"/>
              <a:t>Heart </a:t>
            </a:r>
            <a:r>
              <a:rPr lang="en-NZ" b="1" baseline="0" dirty="0" smtClean="0"/>
              <a:t>* Prayer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kern="1200" dirty="0" smtClean="0">
                <a:solidFill>
                  <a:schemeClr val="tx1"/>
                </a:solidFill>
                <a:effectLst/>
                <a:latin typeface="+mn-lt"/>
                <a:ea typeface="+mn-ea"/>
                <a:cs typeface="+mn-cs"/>
              </a:rPr>
              <a:t>Prayer is so important. Pray for a real shared vision as we move forward. In the process of building, many spiritual battles will be faced. We must face them with prayer and open communication. Pray for G2 Architects - for inspiration and creativity from God himself. Pray for the people who will be reached for Christ from our new church home.</a:t>
            </a:r>
          </a:p>
          <a:p>
            <a:pPr marL="0" indent="0">
              <a:buFont typeface="Arial" panose="020B0604020202020204" pitchFamily="34" charset="0"/>
              <a:buNone/>
            </a:pPr>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16</a:t>
            </a:fld>
            <a:endParaRPr lang="en-NZ"/>
          </a:p>
        </p:txBody>
      </p:sp>
    </p:spTree>
    <p:extLst>
      <p:ext uri="{BB962C8B-B14F-4D97-AF65-F5344CB8AC3E}">
        <p14:creationId xmlns:p14="http://schemas.microsoft.com/office/powerpoint/2010/main" val="10160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I’ve been studying the Book of Acts this month. The apostles were causing a stir - preaching and healing in the name of Jesus. The little sect the religious leaders thought they’d snuffed out seemed to expanding even more now that Jesus was (apparently) out of the picture!</a:t>
            </a:r>
          </a:p>
          <a:p>
            <a:r>
              <a:rPr lang="en-NZ" b="1" dirty="0" smtClean="0"/>
              <a:t>When the religious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Friends, this is true for us too. If our purpose in moving is of God then he will make it happen. And if it is not, we can raise a million dollars or more and it will still fail.</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t>
            </a:r>
            <a:r>
              <a:rPr lang="en-NZ" sz="1200" b="1" kern="1200" dirty="0" smtClean="0">
                <a:solidFill>
                  <a:schemeClr val="tx1"/>
                </a:solidFill>
                <a:effectLst/>
                <a:latin typeface="+mn-lt"/>
                <a:ea typeface="+mn-ea"/>
                <a:cs typeface="+mn-cs"/>
              </a:rPr>
              <a:t>God’s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As leaders of this church, before the Lord, we believe that this plan is of God. But that doesn’t mean it will be smooth sailing! There will be challenges ahead. But we will face them in the strength that God supplies. At times we will wonder if we’ll ever get there. At those times especially, it is vital that we hold on to our purpose of shining in the city and keep reminding each other of the God that David loved: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17</a:t>
            </a:fld>
            <a:endParaRPr lang="en-NZ"/>
          </a:p>
        </p:txBody>
      </p:sp>
    </p:spTree>
    <p:extLst>
      <p:ext uri="{BB962C8B-B14F-4D97-AF65-F5344CB8AC3E}">
        <p14:creationId xmlns:p14="http://schemas.microsoft.com/office/powerpoint/2010/main" val="71162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18</a:t>
            </a:fld>
            <a:endParaRPr lang="en-NZ"/>
          </a:p>
        </p:txBody>
      </p:sp>
    </p:spTree>
    <p:extLst>
      <p:ext uri="{BB962C8B-B14F-4D97-AF65-F5344CB8AC3E}">
        <p14:creationId xmlns:p14="http://schemas.microsoft.com/office/powerpoint/2010/main" val="297564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May we, God’s people at ACPC, depend on God for all we need to do his will in the world. And let us continually praise his glorious name for the great things he has done in the past and will do in the future!</a:t>
            </a:r>
          </a:p>
          <a:p>
            <a:endParaRPr lang="en-NZ" sz="1400" dirty="0"/>
          </a:p>
        </p:txBody>
      </p:sp>
      <p:sp>
        <p:nvSpPr>
          <p:cNvPr id="4" name="Slide Number Placeholder 3"/>
          <p:cNvSpPr>
            <a:spLocks noGrp="1"/>
          </p:cNvSpPr>
          <p:nvPr>
            <p:ph type="sldNum" sz="quarter" idx="10"/>
          </p:nvPr>
        </p:nvSpPr>
        <p:spPr/>
        <p:txBody>
          <a:bodyPr/>
          <a:lstStyle/>
          <a:p>
            <a:fld id="{00F749D3-7C37-4502-8708-E6A0603419F1}" type="slidenum">
              <a:rPr lang="en-NZ" smtClean="0"/>
              <a:t>19</a:t>
            </a:fld>
            <a:endParaRPr lang="en-NZ"/>
          </a:p>
        </p:txBody>
      </p:sp>
    </p:spTree>
    <p:extLst>
      <p:ext uri="{BB962C8B-B14F-4D97-AF65-F5344CB8AC3E}">
        <p14:creationId xmlns:p14="http://schemas.microsoft.com/office/powerpoint/2010/main" val="390392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2</a:t>
            </a:fld>
            <a:endParaRPr lang="en-NZ"/>
          </a:p>
        </p:txBody>
      </p:sp>
    </p:spTree>
    <p:extLst>
      <p:ext uri="{BB962C8B-B14F-4D97-AF65-F5344CB8AC3E}">
        <p14:creationId xmlns:p14="http://schemas.microsoft.com/office/powerpoint/2010/main" val="85438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3</a:t>
            </a:fld>
            <a:endParaRPr lang="en-NZ"/>
          </a:p>
        </p:txBody>
      </p:sp>
    </p:spTree>
    <p:extLst>
      <p:ext uri="{BB962C8B-B14F-4D97-AF65-F5344CB8AC3E}">
        <p14:creationId xmlns:p14="http://schemas.microsoft.com/office/powerpoint/2010/main" val="6140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Beautiful words…</a:t>
            </a:r>
            <a:endParaRPr lang="en-NZ" dirty="0" smtClean="0"/>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4</a:t>
            </a:fld>
            <a:endParaRPr lang="en-NZ"/>
          </a:p>
        </p:txBody>
      </p:sp>
    </p:spTree>
    <p:extLst>
      <p:ext uri="{BB962C8B-B14F-4D97-AF65-F5344CB8AC3E}">
        <p14:creationId xmlns:p14="http://schemas.microsoft.com/office/powerpoint/2010/main" val="316792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David loved to worship! </a:t>
            </a:r>
            <a:r>
              <a:rPr lang="en-NZ" sz="1200" kern="1200" dirty="0" smtClean="0">
                <a:solidFill>
                  <a:schemeClr val="tx1"/>
                </a:solidFill>
                <a:effectLst/>
                <a:latin typeface="+mn-lt"/>
                <a:ea typeface="+mn-ea"/>
                <a:cs typeface="+mn-cs"/>
              </a:rPr>
              <a:t>From his boyhood when he looked after sheep to becoming an outlaw on the run from murderous King </a:t>
            </a:r>
            <a:r>
              <a:rPr lang="en-NZ" sz="1200" kern="1200" dirty="0" smtClean="0">
                <a:solidFill>
                  <a:schemeClr val="tx1"/>
                </a:solidFill>
                <a:effectLst/>
                <a:latin typeface="+mn-lt"/>
                <a:ea typeface="+mn-ea"/>
                <a:cs typeface="+mn-cs"/>
              </a:rPr>
              <a:t>Saul to eventually becoming King himself, David had a heart of worship.</a:t>
            </a:r>
          </a:p>
          <a:p>
            <a:r>
              <a:rPr lang="en-NZ" b="1" dirty="0" smtClean="0"/>
              <a:t>Have you</a:t>
            </a:r>
            <a:r>
              <a:rPr lang="en-NZ" b="1" baseline="0" dirty="0" smtClean="0"/>
              <a:t> ever …?</a:t>
            </a:r>
            <a:endParaRPr lang="en-NZ"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location doesn’t matter. It can be by yourself at the beach or in a crowd of thousands. Often we are distracted, aren’t we? Maybe be something amiss in the music team or our </a:t>
            </a:r>
            <a:r>
              <a:rPr lang="en-NZ" sz="1200" kern="1200" dirty="0" err="1" smtClean="0">
                <a:solidFill>
                  <a:schemeClr val="tx1"/>
                </a:solidFill>
                <a:effectLst/>
                <a:latin typeface="+mn-lt"/>
                <a:ea typeface="+mn-ea"/>
                <a:cs typeface="+mn-cs"/>
              </a:rPr>
              <a:t>our</a:t>
            </a:r>
            <a:r>
              <a:rPr lang="en-NZ" sz="1200" kern="1200" dirty="0" smtClean="0">
                <a:solidFill>
                  <a:schemeClr val="tx1"/>
                </a:solidFill>
                <a:effectLst/>
                <a:latin typeface="+mn-lt"/>
                <a:ea typeface="+mn-ea"/>
                <a:cs typeface="+mn-cs"/>
              </a:rPr>
              <a:t> own thoughts. But occasionally, we feel the presence of God. Wouldn’t it be great if people came to our church and said, long with Jacob, “Surely God is in the place!”</a:t>
            </a: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5</a:t>
            </a:fld>
            <a:endParaRPr lang="en-NZ"/>
          </a:p>
        </p:txBody>
      </p:sp>
    </p:spTree>
    <p:extLst>
      <p:ext uri="{BB962C8B-B14F-4D97-AF65-F5344CB8AC3E}">
        <p14:creationId xmlns:p14="http://schemas.microsoft.com/office/powerpoint/2010/main" val="170079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David really loved to worship God but much of his career forced him to be more warrior than worshipper. But finally, when he had rest from all enemies, he turned his attention to a long-held dream: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“He said</a:t>
            </a:r>
            <a:r>
              <a:rPr lang="en-NZ" sz="1200" b="1" kern="1200" baseline="0" dirty="0" smtClean="0">
                <a:solidFill>
                  <a:schemeClr val="tx1"/>
                </a:solidFill>
                <a:effectLst/>
                <a:latin typeface="+mn-lt"/>
                <a:ea typeface="+mn-ea"/>
                <a:cs typeface="+mn-cs"/>
              </a:rPr>
              <a:t> to Nathan …”</a:t>
            </a:r>
          </a:p>
          <a:p>
            <a:r>
              <a:rPr lang="en-NZ" sz="1200" kern="1200" dirty="0" smtClean="0">
                <a:solidFill>
                  <a:schemeClr val="tx1"/>
                </a:solidFill>
                <a:effectLst/>
                <a:latin typeface="+mn-lt"/>
                <a:ea typeface="+mn-ea"/>
                <a:cs typeface="+mn-cs"/>
              </a:rPr>
              <a:t>Now, the ark of the covenant was the box containing the 10 commandments. It symbolised the presence of God.</a:t>
            </a:r>
          </a:p>
          <a:p>
            <a:r>
              <a:rPr lang="en-NZ" sz="1200" kern="1200" dirty="0" smtClean="0">
                <a:solidFill>
                  <a:schemeClr val="tx1"/>
                </a:solidFill>
                <a:effectLst/>
                <a:latin typeface="+mn-lt"/>
                <a:ea typeface="+mn-ea"/>
                <a:cs typeface="+mn-cs"/>
              </a:rPr>
              <a:t>Nathan thought this sounded like a good idea, until he went to bed! God spoke to him in a dream. David was not the one to build the temple. God would raise up his son to build it instead.</a:t>
            </a:r>
          </a:p>
          <a:p>
            <a:r>
              <a:rPr lang="en-NZ" sz="1200" kern="1200" dirty="0" smtClean="0">
                <a:solidFill>
                  <a:schemeClr val="tx1"/>
                </a:solidFill>
                <a:effectLst/>
                <a:latin typeface="+mn-lt"/>
                <a:ea typeface="+mn-ea"/>
                <a:cs typeface="+mn-cs"/>
              </a:rPr>
              <a:t>Now, it would be understandable if David was disappointed. He so wanted to create a structure to honour the God he loved so much. But there is no evidence that he complained. Listen to the promise God made through Nathan the prophet: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“I will set him …”</a:t>
            </a:r>
          </a:p>
          <a:p>
            <a:r>
              <a:rPr lang="en-NZ" sz="1200" kern="1200" dirty="0" smtClean="0">
                <a:solidFill>
                  <a:schemeClr val="tx1"/>
                </a:solidFill>
                <a:effectLst/>
                <a:latin typeface="+mn-lt"/>
                <a:ea typeface="+mn-ea"/>
                <a:cs typeface="+mn-cs"/>
              </a:rPr>
              <a:t>Wow! That’s some promise!</a:t>
            </a:r>
          </a:p>
          <a:p>
            <a:r>
              <a:rPr lang="en-NZ" sz="1200" kern="1200" dirty="0" smtClean="0">
                <a:solidFill>
                  <a:schemeClr val="tx1"/>
                </a:solidFill>
                <a:effectLst/>
                <a:latin typeface="+mn-lt"/>
                <a:ea typeface="+mn-ea"/>
                <a:cs typeface="+mn-cs"/>
              </a:rPr>
              <a:t>David didn’t focus on his thwarted ambition. He was overwhelmed by God’s goodness to him:</a:t>
            </a:r>
          </a:p>
          <a:p>
            <a:r>
              <a:rPr lang="en-NZ" sz="1200" b="1" kern="1200" dirty="0" smtClean="0">
                <a:solidFill>
                  <a:schemeClr val="tx1"/>
                </a:solidFill>
                <a:effectLst/>
                <a:latin typeface="+mn-lt"/>
                <a:ea typeface="+mn-ea"/>
                <a:cs typeface="+mn-cs"/>
              </a:rPr>
              <a:t>“Who am I …”</a:t>
            </a:r>
          </a:p>
          <a:p>
            <a:r>
              <a:rPr lang="en-NZ" sz="1200" kern="1200" dirty="0" smtClean="0">
                <a:solidFill>
                  <a:schemeClr val="tx1"/>
                </a:solidFill>
                <a:effectLst/>
                <a:latin typeface="+mn-lt"/>
                <a:ea typeface="+mn-ea"/>
                <a:cs typeface="+mn-cs"/>
              </a:rPr>
              <a:t>David was a man of humility. He never felt God owed him anything. Everything God gave him was a bonus. Did he get proud and complacent? You bet! Especially when he sinned with Uriah’s wife and </a:t>
            </a:r>
            <a:r>
              <a:rPr lang="en-NZ" sz="1200" kern="1200" dirty="0" err="1" smtClean="0">
                <a:solidFill>
                  <a:schemeClr val="tx1"/>
                </a:solidFill>
                <a:effectLst/>
                <a:latin typeface="+mn-lt"/>
                <a:ea typeface="+mn-ea"/>
                <a:cs typeface="+mn-cs"/>
              </a:rPr>
              <a:t>and</a:t>
            </a:r>
            <a:r>
              <a:rPr lang="en-NZ" sz="1200" kern="1200" dirty="0" smtClean="0">
                <a:solidFill>
                  <a:schemeClr val="tx1"/>
                </a:solidFill>
                <a:effectLst/>
                <a:latin typeface="+mn-lt"/>
                <a:ea typeface="+mn-ea"/>
                <a:cs typeface="+mn-cs"/>
              </a:rPr>
              <a:t> had him killed after she fell pregnant. But when Nathan confronted him with his sin, he admitted it immediately.</a:t>
            </a:r>
          </a:p>
          <a:p>
            <a:r>
              <a:rPr lang="en-NZ" sz="1200" kern="1200" dirty="0" smtClean="0">
                <a:solidFill>
                  <a:schemeClr val="tx1"/>
                </a:solidFill>
                <a:effectLst/>
                <a:latin typeface="+mn-lt"/>
                <a:ea typeface="+mn-ea"/>
                <a:cs typeface="+mn-cs"/>
              </a:rPr>
              <a:t>You see, God owned David’s heart. Obedience to God was something David treasured above all and he strived to give it and was bitterly disappointed when he failed.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endParaRPr lang="en-NZ" dirty="0" smtClean="0"/>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6</a:t>
            </a:fld>
            <a:endParaRPr lang="en-NZ"/>
          </a:p>
        </p:txBody>
      </p:sp>
    </p:spTree>
    <p:extLst>
      <p:ext uri="{BB962C8B-B14F-4D97-AF65-F5344CB8AC3E}">
        <p14:creationId xmlns:p14="http://schemas.microsoft.com/office/powerpoint/2010/main" val="154539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David’s example speaks to us today. </a:t>
            </a:r>
            <a:r>
              <a:rPr lang="en-NZ" sz="1200" b="1" kern="1200" dirty="0" smtClean="0">
                <a:solidFill>
                  <a:schemeClr val="tx1"/>
                </a:solidFill>
                <a:effectLst/>
                <a:latin typeface="+mn-lt"/>
                <a:ea typeface="+mn-ea"/>
                <a:cs typeface="+mn-cs"/>
              </a:rPr>
              <a:t>[Perfection vs. grace]</a:t>
            </a:r>
          </a:p>
          <a:p>
            <a:r>
              <a:rPr lang="en-NZ" sz="1200" kern="1200" dirty="0" smtClean="0">
                <a:solidFill>
                  <a:schemeClr val="tx1"/>
                </a:solidFill>
                <a:effectLst/>
                <a:latin typeface="+mn-lt"/>
                <a:ea typeface="+mn-ea"/>
                <a:cs typeface="+mn-cs"/>
              </a:rPr>
              <a:t>Many people think that to be a Christian is to claim to be perfect, or at least well-behaved and not swearing! I don’t know where they get that idea! Being a Christian is about being a messy, sinful human being, just like everybody else. But a human being who has accepted God’s offer of love and forgiveness and eternal life through Jesus Christ.</a:t>
            </a:r>
          </a:p>
          <a:p>
            <a:r>
              <a:rPr lang="en-NZ" sz="1200" b="1" kern="1200" dirty="0" smtClean="0">
                <a:solidFill>
                  <a:schemeClr val="tx1"/>
                </a:solidFill>
                <a:effectLst/>
                <a:latin typeface="+mn-lt"/>
                <a:ea typeface="+mn-ea"/>
                <a:cs typeface="+mn-cs"/>
              </a:rPr>
              <a:t>Do we sometimes lose sight of this? </a:t>
            </a:r>
            <a:r>
              <a:rPr lang="en-NZ" sz="1200" kern="1200" dirty="0" smtClean="0">
                <a:solidFill>
                  <a:schemeClr val="tx1"/>
                </a:solidFill>
                <a:effectLst/>
                <a:latin typeface="+mn-lt"/>
                <a:ea typeface="+mn-ea"/>
                <a:cs typeface="+mn-cs"/>
              </a:rPr>
              <a:t>Yes. Do we begin to think it’s about good works and religious observances? Often.</a:t>
            </a:r>
          </a:p>
          <a:p>
            <a:r>
              <a:rPr lang="en-NZ" sz="1200" kern="1200" dirty="0" smtClean="0">
                <a:solidFill>
                  <a:schemeClr val="tx1"/>
                </a:solidFill>
                <a:effectLst/>
                <a:latin typeface="+mn-lt"/>
                <a:ea typeface="+mn-ea"/>
                <a:cs typeface="+mn-cs"/>
              </a:rPr>
              <a:t>Religious observances are fine, but not as a means to be saved. They are a response. It’s easy to look to religion as the way of salvation instead of simply the worship of the Saviour.</a:t>
            </a:r>
          </a:p>
          <a:p>
            <a:r>
              <a:rPr lang="en-NZ" sz="1200" kern="1200" dirty="0" smtClean="0">
                <a:solidFill>
                  <a:schemeClr val="tx1"/>
                </a:solidFill>
                <a:effectLst/>
                <a:latin typeface="+mn-lt"/>
                <a:ea typeface="+mn-ea"/>
                <a:cs typeface="+mn-cs"/>
              </a:rPr>
              <a:t>So </a:t>
            </a:r>
            <a:r>
              <a:rPr lang="en-NZ" sz="1200" b="1" kern="1200" dirty="0" smtClean="0">
                <a:solidFill>
                  <a:schemeClr val="tx1"/>
                </a:solidFill>
                <a:effectLst/>
                <a:latin typeface="+mn-lt"/>
                <a:ea typeface="+mn-ea"/>
                <a:cs typeface="+mn-cs"/>
              </a:rPr>
              <a:t>let’s celebrate the gospel. </a:t>
            </a:r>
            <a:r>
              <a:rPr lang="en-NZ" sz="1200" kern="1200" dirty="0" smtClean="0">
                <a:solidFill>
                  <a:schemeClr val="tx1"/>
                </a:solidFill>
                <a:effectLst/>
                <a:latin typeface="+mn-lt"/>
                <a:ea typeface="+mn-ea"/>
                <a:cs typeface="+mn-cs"/>
              </a:rPr>
              <a:t>It really is Good News!</a:t>
            </a:r>
          </a:p>
          <a:p>
            <a:r>
              <a:rPr lang="en-NZ" sz="1200" kern="1200" dirty="0" smtClean="0">
                <a:solidFill>
                  <a:schemeClr val="tx1"/>
                </a:solidFill>
                <a:effectLst/>
                <a:latin typeface="+mn-lt"/>
                <a:ea typeface="+mn-ea"/>
                <a:cs typeface="+mn-cs"/>
              </a:rPr>
              <a:t>David accepted that he wasn’t the one to build the temple, but he figured he could get the ball rolling.</a:t>
            </a: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7</a:t>
            </a:fld>
            <a:endParaRPr lang="en-NZ"/>
          </a:p>
        </p:txBody>
      </p:sp>
    </p:spTree>
    <p:extLst>
      <p:ext uri="{BB962C8B-B14F-4D97-AF65-F5344CB8AC3E}">
        <p14:creationId xmlns:p14="http://schemas.microsoft.com/office/powerpoint/2010/main" val="203206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8</a:t>
            </a:fld>
            <a:endParaRPr lang="en-NZ"/>
          </a:p>
        </p:txBody>
      </p:sp>
    </p:spTree>
    <p:extLst>
      <p:ext uri="{BB962C8B-B14F-4D97-AF65-F5344CB8AC3E}">
        <p14:creationId xmlns:p14="http://schemas.microsoft.com/office/powerpoint/2010/main" val="407326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Let’s put this in perspective. This was a lot of gold. One talent would be worth about 2 million NZD. That’s the average house price in Herne Bay! Multiply that by 3,000 plus the silver etc. David amassed a huge supply of materials to give Solomon a head start on the building. He also gave him extensive blueprints and spent many hours explaining what he would need to do.</a:t>
            </a:r>
          </a:p>
          <a:p>
            <a:endParaRPr lang="en-NZ" dirty="0"/>
          </a:p>
        </p:txBody>
      </p:sp>
      <p:sp>
        <p:nvSpPr>
          <p:cNvPr id="4" name="Slide Number Placeholder 3"/>
          <p:cNvSpPr>
            <a:spLocks noGrp="1"/>
          </p:cNvSpPr>
          <p:nvPr>
            <p:ph type="sldNum" sz="quarter" idx="10"/>
          </p:nvPr>
        </p:nvSpPr>
        <p:spPr/>
        <p:txBody>
          <a:bodyPr/>
          <a:lstStyle/>
          <a:p>
            <a:fld id="{00F749D3-7C37-4502-8708-E6A0603419F1}" type="slidenum">
              <a:rPr lang="en-NZ" smtClean="0"/>
              <a:t>9</a:t>
            </a:fld>
            <a:endParaRPr lang="en-NZ"/>
          </a:p>
        </p:txBody>
      </p:sp>
    </p:spTree>
    <p:extLst>
      <p:ext uri="{BB962C8B-B14F-4D97-AF65-F5344CB8AC3E}">
        <p14:creationId xmlns:p14="http://schemas.microsoft.com/office/powerpoint/2010/main" val="361577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91A1DC-C931-4460-B3A6-9E6FD2A00ADE}" type="datetimeFigureOut">
              <a:rPr lang="en-NZ" smtClean="0"/>
              <a:t>29/01/2020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208934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91A1DC-C931-4460-B3A6-9E6FD2A00ADE}" type="datetimeFigureOut">
              <a:rPr lang="en-NZ" smtClean="0"/>
              <a:t>29/01/2020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66877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91A1DC-C931-4460-B3A6-9E6FD2A00ADE}" type="datetimeFigureOut">
              <a:rPr lang="en-NZ" smtClean="0"/>
              <a:t>29/01/2020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39044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91A1DC-C931-4460-B3A6-9E6FD2A00ADE}" type="datetimeFigureOut">
              <a:rPr lang="en-NZ" smtClean="0"/>
              <a:t>29/01/2020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268144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1A1DC-C931-4460-B3A6-9E6FD2A00ADE}" type="datetimeFigureOut">
              <a:rPr lang="en-NZ" smtClean="0"/>
              <a:t>29/01/2020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42168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91A1DC-C931-4460-B3A6-9E6FD2A00ADE}" type="datetimeFigureOut">
              <a:rPr lang="en-NZ" smtClean="0"/>
              <a:t>29/01/2020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208888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91A1DC-C931-4460-B3A6-9E6FD2A00ADE}" type="datetimeFigureOut">
              <a:rPr lang="en-NZ" smtClean="0"/>
              <a:t>29/01/2020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127144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91A1DC-C931-4460-B3A6-9E6FD2A00ADE}" type="datetimeFigureOut">
              <a:rPr lang="en-NZ" smtClean="0"/>
              <a:t>29/01/2020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174667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1A1DC-C931-4460-B3A6-9E6FD2A00ADE}" type="datetimeFigureOut">
              <a:rPr lang="en-NZ" smtClean="0"/>
              <a:t>29/01/2020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396340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1A1DC-C931-4460-B3A6-9E6FD2A00ADE}" type="datetimeFigureOut">
              <a:rPr lang="en-NZ" smtClean="0"/>
              <a:t>29/01/2020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153507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1A1DC-C931-4460-B3A6-9E6FD2A00ADE}" type="datetimeFigureOut">
              <a:rPr lang="en-NZ" smtClean="0"/>
              <a:t>29/01/2020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EE9AE6A-2BA1-47C7-A714-DE7F6EC06FAA}" type="slidenum">
              <a:rPr lang="en-NZ" smtClean="0"/>
              <a:t>‹#›</a:t>
            </a:fld>
            <a:endParaRPr lang="en-NZ"/>
          </a:p>
        </p:txBody>
      </p:sp>
    </p:spTree>
    <p:extLst>
      <p:ext uri="{BB962C8B-B14F-4D97-AF65-F5344CB8AC3E}">
        <p14:creationId xmlns:p14="http://schemas.microsoft.com/office/powerpoint/2010/main" val="132695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1A1DC-C931-4460-B3A6-9E6FD2A00ADE}" type="datetimeFigureOut">
              <a:rPr lang="en-NZ" smtClean="0"/>
              <a:t>29/01/2020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9AE6A-2BA1-47C7-A714-DE7F6EC06FAA}" type="slidenum">
              <a:rPr lang="en-NZ" smtClean="0"/>
              <a:t>‹#›</a:t>
            </a:fld>
            <a:endParaRPr lang="en-NZ"/>
          </a:p>
        </p:txBody>
      </p:sp>
    </p:spTree>
    <p:extLst>
      <p:ext uri="{BB962C8B-B14F-4D97-AF65-F5344CB8AC3E}">
        <p14:creationId xmlns:p14="http://schemas.microsoft.com/office/powerpoint/2010/main" val="66879986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6767"/>
            <a:ext cx="9144000" cy="2346159"/>
          </a:xfrm>
        </p:spPr>
        <p:txBody>
          <a:bodyPr>
            <a:normAutofit fontScale="90000"/>
          </a:bodyPr>
          <a:lstStyle/>
          <a:p>
            <a:r>
              <a:rPr lang="en-NZ" b="1" dirty="0">
                <a:solidFill>
                  <a:srgbClr val="FAD47E"/>
                </a:solidFill>
              </a:rPr>
              <a:t>2020 Vision: Shining in the City</a:t>
            </a:r>
            <a:r>
              <a:rPr lang="en-NZ" dirty="0">
                <a:solidFill>
                  <a:srgbClr val="FFC000"/>
                </a:solidFill>
              </a:rPr>
              <a:t/>
            </a:r>
            <a:br>
              <a:rPr lang="en-NZ" dirty="0">
                <a:solidFill>
                  <a:srgbClr val="FFC000"/>
                </a:solidFill>
              </a:rPr>
            </a:br>
            <a:endParaRPr lang="en-NZ" dirty="0">
              <a:solidFill>
                <a:srgbClr val="FFC000"/>
              </a:solidFill>
            </a:endParaRPr>
          </a:p>
        </p:txBody>
      </p:sp>
      <p:sp>
        <p:nvSpPr>
          <p:cNvPr id="3" name="Subtitle 2"/>
          <p:cNvSpPr>
            <a:spLocks noGrp="1"/>
          </p:cNvSpPr>
          <p:nvPr>
            <p:ph type="subTitle" idx="1"/>
          </p:nvPr>
        </p:nvSpPr>
        <p:spPr/>
        <p:txBody>
          <a:bodyPr/>
          <a:lstStyle/>
          <a:p>
            <a:r>
              <a:rPr lang="en-NZ" sz="4400" dirty="0" smtClean="0"/>
              <a:t>#1 David’s </a:t>
            </a:r>
            <a:r>
              <a:rPr lang="en-NZ" sz="4400" dirty="0"/>
              <a:t>Dream</a:t>
            </a:r>
          </a:p>
          <a:p>
            <a:endParaRPr lang="en-NZ" dirty="0"/>
          </a:p>
        </p:txBody>
      </p:sp>
    </p:spTree>
    <p:extLst>
      <p:ext uri="{BB962C8B-B14F-4D97-AF65-F5344CB8AC3E}">
        <p14:creationId xmlns:p14="http://schemas.microsoft.com/office/powerpoint/2010/main" val="636820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AD47E"/>
                </a:solidFill>
              </a:rPr>
              <a:t>After you’re gone</a:t>
            </a:r>
            <a:endParaRPr lang="en-NZ" dirty="0">
              <a:solidFill>
                <a:srgbClr val="FAD47E"/>
              </a:solidFill>
            </a:endParaRPr>
          </a:p>
        </p:txBody>
      </p:sp>
      <p:sp>
        <p:nvSpPr>
          <p:cNvPr id="3" name="Content Placeholder 2"/>
          <p:cNvSpPr>
            <a:spLocks noGrp="1"/>
          </p:cNvSpPr>
          <p:nvPr>
            <p:ph idx="1"/>
          </p:nvPr>
        </p:nvSpPr>
        <p:spPr>
          <a:xfrm>
            <a:off x="838199" y="1825625"/>
            <a:ext cx="5506941" cy="4591078"/>
          </a:xfrm>
        </p:spPr>
        <p:txBody>
          <a:bodyPr>
            <a:normAutofit/>
          </a:bodyPr>
          <a:lstStyle/>
          <a:p>
            <a:r>
              <a:rPr lang="en-NZ" b="1" dirty="0"/>
              <a:t>Have you ever prepared something for someone else to complete after you've gone</a:t>
            </a:r>
            <a:r>
              <a:rPr lang="en-NZ" b="1" dirty="0" smtClean="0"/>
              <a:t>?</a:t>
            </a:r>
          </a:p>
          <a:p>
            <a:r>
              <a:rPr lang="en-NZ" dirty="0"/>
              <a:t>We are also in the building industry. We are building the kingdom of God. With bricks of faith and steel of truth and mortar of love and roads of peace and citizens of joy, God’s reign is being extended on earth as it is in heaven. </a:t>
            </a:r>
          </a:p>
          <a:p>
            <a:endParaRPr lang="en-NZ" b="1" dirty="0"/>
          </a:p>
          <a:p>
            <a:endParaRPr lang="en-NZ" dirty="0"/>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135" y="775746"/>
            <a:ext cx="4014273" cy="546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69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David’s </a:t>
            </a:r>
            <a:r>
              <a:rPr lang="en-NZ" dirty="0">
                <a:solidFill>
                  <a:srgbClr val="FAD47E"/>
                </a:solidFill>
              </a:rPr>
              <a:t>Invitation</a:t>
            </a:r>
            <a:endParaRPr lang="en-NZ" dirty="0">
              <a:solidFill>
                <a:srgbClr val="FAD47E"/>
              </a:solidFill>
            </a:endParaRPr>
          </a:p>
        </p:txBody>
      </p:sp>
      <p:sp>
        <p:nvSpPr>
          <p:cNvPr id="3" name="Content Placeholder 2"/>
          <p:cNvSpPr>
            <a:spLocks noGrp="1"/>
          </p:cNvSpPr>
          <p:nvPr>
            <p:ph idx="1"/>
          </p:nvPr>
        </p:nvSpPr>
        <p:spPr/>
        <p:txBody>
          <a:bodyPr>
            <a:normAutofit/>
          </a:bodyPr>
          <a:lstStyle/>
          <a:p>
            <a:r>
              <a:rPr lang="en-NZ" i="1" baseline="30000" dirty="0"/>
              <a:t>5 </a:t>
            </a:r>
            <a:r>
              <a:rPr lang="en-NZ" i="1" dirty="0"/>
              <a:t>‘Now, who is willing to consecrate themselves to the Lord today?’ </a:t>
            </a:r>
            <a:r>
              <a:rPr lang="en-NZ" i="1" dirty="0" smtClean="0"/>
              <a:t>     </a:t>
            </a:r>
            <a:r>
              <a:rPr lang="en-NZ" i="1" baseline="30000" dirty="0" smtClean="0"/>
              <a:t>6 </a:t>
            </a:r>
            <a:r>
              <a:rPr lang="en-NZ" i="1" dirty="0"/>
              <a:t>Then the leaders of families, the officers of the tribes of Israel, the commanders of thousands and commanders of hundreds, and the officials in charge of the king’s work gave willingly. </a:t>
            </a:r>
            <a:r>
              <a:rPr lang="en-NZ" i="1" baseline="30000" dirty="0"/>
              <a:t>7 </a:t>
            </a:r>
            <a:r>
              <a:rPr lang="en-NZ" i="1" dirty="0"/>
              <a:t>They gave towards the work on the temple of God five thousand </a:t>
            </a:r>
            <a:r>
              <a:rPr lang="en-NZ" i="1" dirty="0" smtClean="0"/>
              <a:t>talents </a:t>
            </a:r>
            <a:r>
              <a:rPr lang="en-NZ" i="1" dirty="0"/>
              <a:t>and ten thousand darics [type of coin] of gold, ten thousand talents of silver, eighteen thousand talents of bronze and a hundred thousand talents of iron. </a:t>
            </a:r>
          </a:p>
        </p:txBody>
      </p:sp>
    </p:spTree>
    <p:extLst>
      <p:ext uri="{BB962C8B-B14F-4D97-AF65-F5344CB8AC3E}">
        <p14:creationId xmlns:p14="http://schemas.microsoft.com/office/powerpoint/2010/main" val="3416634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David’s Invitation</a:t>
            </a:r>
          </a:p>
        </p:txBody>
      </p:sp>
      <p:sp>
        <p:nvSpPr>
          <p:cNvPr id="3" name="Content Placeholder 2"/>
          <p:cNvSpPr>
            <a:spLocks noGrp="1"/>
          </p:cNvSpPr>
          <p:nvPr>
            <p:ph idx="1"/>
          </p:nvPr>
        </p:nvSpPr>
        <p:spPr/>
        <p:txBody>
          <a:bodyPr/>
          <a:lstStyle/>
          <a:p>
            <a:r>
              <a:rPr lang="en-NZ" i="1" baseline="30000" dirty="0" smtClean="0"/>
              <a:t>8 </a:t>
            </a:r>
            <a:r>
              <a:rPr lang="en-NZ" i="1" dirty="0" smtClean="0"/>
              <a:t>Anyone who had precious stones gave them to the treasury of the temple of the Lord in the custody of </a:t>
            </a:r>
            <a:r>
              <a:rPr lang="en-NZ" i="1" dirty="0" err="1" smtClean="0"/>
              <a:t>Jehiel</a:t>
            </a:r>
            <a:r>
              <a:rPr lang="en-NZ" i="1" dirty="0" smtClean="0"/>
              <a:t> the </a:t>
            </a:r>
            <a:r>
              <a:rPr lang="en-NZ" i="1" dirty="0" err="1" smtClean="0"/>
              <a:t>Gershonite</a:t>
            </a:r>
            <a:r>
              <a:rPr lang="en-NZ" i="1" dirty="0" smtClean="0"/>
              <a:t>. </a:t>
            </a:r>
            <a:r>
              <a:rPr lang="en-NZ" i="1" baseline="30000" dirty="0" smtClean="0"/>
              <a:t>9 </a:t>
            </a:r>
            <a:r>
              <a:rPr lang="en-NZ" i="1" dirty="0" smtClean="0"/>
              <a:t>The people rejoiced at the willing response of their leaders, for they had given freely and wholeheartedly to the Lord. David the king also rejoiced greatly.</a:t>
            </a:r>
          </a:p>
          <a:p>
            <a:pPr lvl="1" algn="r"/>
            <a:r>
              <a:rPr lang="en-NZ" dirty="0" smtClean="0"/>
              <a:t>1 Chronicles 29:5-9</a:t>
            </a:r>
            <a:endParaRPr lang="en-NZ" dirty="0" smtClean="0"/>
          </a:p>
          <a:p>
            <a:endParaRPr lang="en-NZ" dirty="0"/>
          </a:p>
        </p:txBody>
      </p:sp>
      <p:pic>
        <p:nvPicPr>
          <p:cNvPr id="7170" name="Picture 2" descr="Image result for donate treasu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558011"/>
            <a:ext cx="6572280" cy="18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Our </a:t>
            </a:r>
            <a:r>
              <a:rPr lang="en-NZ" dirty="0">
                <a:solidFill>
                  <a:srgbClr val="FAD47E"/>
                </a:solidFill>
              </a:rPr>
              <a:t>Dream</a:t>
            </a:r>
            <a:endParaRPr lang="en-NZ" dirty="0">
              <a:solidFill>
                <a:srgbClr val="FAD47E"/>
              </a:solidFill>
            </a:endParaRPr>
          </a:p>
        </p:txBody>
      </p:sp>
      <p:sp>
        <p:nvSpPr>
          <p:cNvPr id="3" name="Content Placeholder 2"/>
          <p:cNvSpPr>
            <a:spLocks noGrp="1"/>
          </p:cNvSpPr>
          <p:nvPr>
            <p:ph idx="1"/>
          </p:nvPr>
        </p:nvSpPr>
        <p:spPr>
          <a:xfrm>
            <a:off x="838200" y="1825624"/>
            <a:ext cx="10515600" cy="4861423"/>
          </a:xfrm>
        </p:spPr>
        <p:txBody>
          <a:bodyPr>
            <a:normAutofit/>
          </a:bodyPr>
          <a:lstStyle/>
          <a:p>
            <a:r>
              <a:rPr lang="en-NZ" dirty="0" smtClean="0"/>
              <a:t>2020 </a:t>
            </a:r>
            <a:r>
              <a:rPr lang="en-NZ" dirty="0"/>
              <a:t>Vision: </a:t>
            </a:r>
            <a:r>
              <a:rPr lang="en-NZ" b="1" dirty="0" smtClean="0"/>
              <a:t>“Shining </a:t>
            </a:r>
            <a:r>
              <a:rPr lang="en-NZ" b="1" dirty="0"/>
              <a:t>in the </a:t>
            </a:r>
            <a:r>
              <a:rPr lang="en-NZ" b="1" dirty="0" smtClean="0"/>
              <a:t>City”</a:t>
            </a:r>
            <a:endParaRPr lang="en-NZ" b="1" dirty="0"/>
          </a:p>
          <a:p>
            <a:r>
              <a:rPr lang="en-NZ" dirty="0"/>
              <a:t>We have purchased a new property and we will be re-purposing the ground floor and first floor to host Sunday services and other programs for CM and EM </a:t>
            </a:r>
            <a:r>
              <a:rPr lang="en-NZ" dirty="0" smtClean="0"/>
              <a:t>- and MM</a:t>
            </a:r>
            <a:endParaRPr lang="en-NZ" dirty="0"/>
          </a:p>
          <a:p>
            <a:r>
              <a:rPr lang="en-NZ" dirty="0" smtClean="0"/>
              <a:t>What </a:t>
            </a:r>
            <a:r>
              <a:rPr lang="en-NZ" dirty="0"/>
              <a:t>is the purpose of the church? </a:t>
            </a:r>
            <a:endParaRPr lang="en-NZ" dirty="0" smtClean="0"/>
          </a:p>
          <a:p>
            <a:pPr lvl="1"/>
            <a:r>
              <a:rPr lang="en-NZ" dirty="0" smtClean="0"/>
              <a:t>The church is God’s worshipping and witnessing people, chosen by Him to live and tell the Good News about Jesus.</a:t>
            </a:r>
          </a:p>
          <a:p>
            <a:pPr lvl="1"/>
            <a:r>
              <a:rPr lang="en-NZ" dirty="0"/>
              <a:t>We have come to the conclusion that we can best do that in a larger facility with more parking and more room for growth. </a:t>
            </a:r>
          </a:p>
          <a:p>
            <a:pPr lvl="1"/>
            <a:endParaRPr lang="en-NZ" dirty="0" smtClean="0"/>
          </a:p>
          <a:p>
            <a:endParaRPr lang="en-NZ" dirty="0"/>
          </a:p>
        </p:txBody>
      </p:sp>
    </p:spTree>
    <p:extLst>
      <p:ext uri="{BB962C8B-B14F-4D97-AF65-F5344CB8AC3E}">
        <p14:creationId xmlns:p14="http://schemas.microsoft.com/office/powerpoint/2010/main" val="24806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Our Dream</a:t>
            </a:r>
          </a:p>
        </p:txBody>
      </p:sp>
      <p:sp>
        <p:nvSpPr>
          <p:cNvPr id="3" name="Content Placeholder 2"/>
          <p:cNvSpPr>
            <a:spLocks noGrp="1"/>
          </p:cNvSpPr>
          <p:nvPr>
            <p:ph idx="1"/>
          </p:nvPr>
        </p:nvSpPr>
        <p:spPr>
          <a:xfrm>
            <a:off x="838200" y="5852159"/>
            <a:ext cx="10515600" cy="707667"/>
          </a:xfrm>
        </p:spPr>
        <p:txBody>
          <a:bodyPr>
            <a:normAutofit/>
          </a:bodyPr>
          <a:lstStyle/>
          <a:p>
            <a:r>
              <a:rPr lang="en-NZ" dirty="0"/>
              <a:t>We want to grow. Why? </a:t>
            </a:r>
          </a:p>
        </p:txBody>
      </p:sp>
      <p:pic>
        <p:nvPicPr>
          <p:cNvPr id="4" name="Picture 3"/>
          <p:cNvPicPr>
            <a:picLocks noChangeAspect="1"/>
          </p:cNvPicPr>
          <p:nvPr/>
        </p:nvPicPr>
        <p:blipFill>
          <a:blip r:embed="rId3"/>
          <a:stretch>
            <a:fillRect/>
          </a:stretch>
        </p:blipFill>
        <p:spPr>
          <a:xfrm>
            <a:off x="1498009" y="1802006"/>
            <a:ext cx="9403229" cy="3748476"/>
          </a:xfrm>
          <a:prstGeom prst="rect">
            <a:avLst/>
          </a:prstGeom>
          <a:noFill/>
          <a:ln>
            <a:noFill/>
          </a:ln>
        </p:spPr>
      </p:pic>
    </p:spTree>
    <p:extLst>
      <p:ext uri="{BB962C8B-B14F-4D97-AF65-F5344CB8AC3E}">
        <p14:creationId xmlns:p14="http://schemas.microsoft.com/office/powerpoint/2010/main" val="29955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bg1"/>
                </a:solidFill>
              </a:rPr>
              <a:t>Our </a:t>
            </a:r>
            <a:r>
              <a:rPr lang="en-NZ" b="1" dirty="0" smtClean="0">
                <a:solidFill>
                  <a:schemeClr val="bg1"/>
                </a:solidFill>
              </a:rPr>
              <a:t>Preparations</a:t>
            </a:r>
            <a:endParaRPr lang="en-NZ" dirty="0">
              <a:solidFill>
                <a:schemeClr val="bg1"/>
              </a:solidFill>
            </a:endParaRPr>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140349" y="365125"/>
            <a:ext cx="11911302" cy="5979069"/>
          </a:xfrm>
          <a:prstGeom prst="rect">
            <a:avLst/>
          </a:prstGeom>
          <a:noFill/>
          <a:ln>
            <a:noFill/>
          </a:ln>
        </p:spPr>
      </p:pic>
    </p:spTree>
    <p:extLst>
      <p:ext uri="{BB962C8B-B14F-4D97-AF65-F5344CB8AC3E}">
        <p14:creationId xmlns:p14="http://schemas.microsoft.com/office/powerpoint/2010/main" val="2735148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Our </a:t>
            </a:r>
            <a:r>
              <a:rPr lang="en-NZ" dirty="0">
                <a:solidFill>
                  <a:srgbClr val="FAD47E"/>
                </a:solidFill>
              </a:rPr>
              <a:t>invitation</a:t>
            </a:r>
            <a:endParaRPr lang="en-NZ" dirty="0">
              <a:solidFill>
                <a:srgbClr val="FAD47E"/>
              </a:solidFill>
            </a:endParaRPr>
          </a:p>
        </p:txBody>
      </p:sp>
      <p:sp>
        <p:nvSpPr>
          <p:cNvPr id="3" name="Content Placeholder 2"/>
          <p:cNvSpPr>
            <a:spLocks noGrp="1"/>
          </p:cNvSpPr>
          <p:nvPr>
            <p:ph idx="1"/>
          </p:nvPr>
        </p:nvSpPr>
        <p:spPr/>
        <p:txBody>
          <a:bodyPr/>
          <a:lstStyle/>
          <a:p>
            <a:pPr lvl="0"/>
            <a:r>
              <a:rPr lang="en-NZ" dirty="0" smtClean="0"/>
              <a:t>Heart</a:t>
            </a:r>
            <a:endParaRPr lang="en-NZ" dirty="0"/>
          </a:p>
          <a:p>
            <a:pPr lvl="0"/>
            <a:r>
              <a:rPr lang="en-NZ" dirty="0"/>
              <a:t>Prayer</a:t>
            </a:r>
          </a:p>
          <a:p>
            <a:pPr lvl="0"/>
            <a:r>
              <a:rPr lang="en-NZ" dirty="0"/>
              <a:t>Teamwork</a:t>
            </a:r>
          </a:p>
          <a:p>
            <a:pPr lvl="0"/>
            <a:r>
              <a:rPr lang="en-NZ" dirty="0"/>
              <a:t>Expertise</a:t>
            </a:r>
          </a:p>
          <a:p>
            <a:pPr lvl="0"/>
            <a:r>
              <a:rPr lang="en-NZ" dirty="0"/>
              <a:t>Funding</a:t>
            </a:r>
          </a:p>
          <a:p>
            <a:endParaRPr lang="en-NZ" dirty="0"/>
          </a:p>
        </p:txBody>
      </p:sp>
    </p:spTree>
    <p:extLst>
      <p:ext uri="{BB962C8B-B14F-4D97-AF65-F5344CB8AC3E}">
        <p14:creationId xmlns:p14="http://schemas.microsoft.com/office/powerpoint/2010/main" val="212991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AD47E"/>
                </a:solidFill>
              </a:rPr>
              <a:t>Our invitation</a:t>
            </a:r>
          </a:p>
        </p:txBody>
      </p:sp>
      <p:sp>
        <p:nvSpPr>
          <p:cNvPr id="3" name="Content Placeholder 2"/>
          <p:cNvSpPr>
            <a:spLocks noGrp="1"/>
          </p:cNvSpPr>
          <p:nvPr>
            <p:ph idx="1"/>
          </p:nvPr>
        </p:nvSpPr>
        <p:spPr>
          <a:xfrm>
            <a:off x="838200" y="1825624"/>
            <a:ext cx="10515600" cy="4598035"/>
          </a:xfrm>
        </p:spPr>
        <p:txBody>
          <a:bodyPr>
            <a:normAutofit/>
          </a:bodyPr>
          <a:lstStyle/>
          <a:p>
            <a:r>
              <a:rPr lang="en-NZ" dirty="0" smtClean="0"/>
              <a:t>When </a:t>
            </a:r>
            <a:r>
              <a:rPr lang="en-NZ" dirty="0"/>
              <a:t>the religious leaders wanted to put </a:t>
            </a:r>
            <a:r>
              <a:rPr lang="en-NZ" dirty="0" smtClean="0"/>
              <a:t>the apostles to </a:t>
            </a:r>
            <a:r>
              <a:rPr lang="en-NZ" dirty="0"/>
              <a:t>death, a highly respected Pharisee named Gamaliel stood up and addressed them. He mentioned several failed religious movements and their dead leaders. </a:t>
            </a:r>
            <a:endParaRPr lang="en-NZ" dirty="0" smtClean="0"/>
          </a:p>
          <a:p>
            <a:r>
              <a:rPr lang="en-NZ" i="1" baseline="30000" dirty="0" smtClean="0"/>
              <a:t>38</a:t>
            </a:r>
            <a:r>
              <a:rPr lang="en-NZ" i="1" dirty="0" smtClean="0"/>
              <a:t>“Therefore</a:t>
            </a:r>
            <a:r>
              <a:rPr lang="en-NZ" i="1" dirty="0"/>
              <a:t>, in the present case I advise you: leave these men alone! Let them go! For if their purpose or activity is of human origin, it will fail. </a:t>
            </a:r>
            <a:r>
              <a:rPr lang="en-NZ" i="1" baseline="30000" dirty="0"/>
              <a:t>39 </a:t>
            </a:r>
            <a:r>
              <a:rPr lang="en-NZ" i="1" dirty="0"/>
              <a:t>But if it is from God, you will not be able to stop these men; you will only find yourselves fighting against God</a:t>
            </a:r>
            <a:r>
              <a:rPr lang="en-NZ" i="1" dirty="0" smtClean="0"/>
              <a:t>.’</a:t>
            </a:r>
          </a:p>
          <a:p>
            <a:pPr lvl="1" algn="r"/>
            <a:r>
              <a:rPr lang="en-NZ" dirty="0" smtClean="0"/>
              <a:t>Acts 5:38-39</a:t>
            </a:r>
          </a:p>
          <a:p>
            <a:r>
              <a:rPr lang="en-NZ" i="1" dirty="0" smtClean="0"/>
              <a:t>“</a:t>
            </a:r>
            <a:r>
              <a:rPr lang="en-NZ" i="1" dirty="0"/>
              <a:t>God’s work done in God’s way will never lack God’s provision</a:t>
            </a:r>
            <a:r>
              <a:rPr lang="en-NZ" i="1" dirty="0" smtClean="0"/>
              <a:t>.”</a:t>
            </a:r>
            <a:endParaRPr lang="en-NZ" dirty="0" smtClean="0"/>
          </a:p>
          <a:p>
            <a:pPr lvl="1" algn="r"/>
            <a:r>
              <a:rPr lang="en-NZ" dirty="0" smtClean="0"/>
              <a:t>J</a:t>
            </a:r>
            <a:r>
              <a:rPr lang="en-NZ" dirty="0"/>
              <a:t>. Hudson Taylor</a:t>
            </a:r>
          </a:p>
          <a:p>
            <a:endParaRPr lang="en-NZ" dirty="0"/>
          </a:p>
          <a:p>
            <a:endParaRPr lang="en-NZ" dirty="0"/>
          </a:p>
        </p:txBody>
      </p:sp>
    </p:spTree>
    <p:extLst>
      <p:ext uri="{BB962C8B-B14F-4D97-AF65-F5344CB8AC3E}">
        <p14:creationId xmlns:p14="http://schemas.microsoft.com/office/powerpoint/2010/main" val="32878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1 Chronicles 29:10-13</a:t>
            </a:r>
          </a:p>
        </p:txBody>
      </p:sp>
      <p:sp>
        <p:nvSpPr>
          <p:cNvPr id="3" name="Content Placeholder 2"/>
          <p:cNvSpPr>
            <a:spLocks noGrp="1"/>
          </p:cNvSpPr>
          <p:nvPr>
            <p:ph idx="1"/>
          </p:nvPr>
        </p:nvSpPr>
        <p:spPr>
          <a:xfrm>
            <a:off x="838200" y="1825624"/>
            <a:ext cx="6118860" cy="4826635"/>
          </a:xfrm>
        </p:spPr>
        <p:txBody>
          <a:bodyPr>
            <a:normAutofit/>
          </a:bodyPr>
          <a:lstStyle/>
          <a:p>
            <a:r>
              <a:rPr lang="en-NZ" i="1" baseline="30000" dirty="0"/>
              <a:t>10</a:t>
            </a:r>
            <a:r>
              <a:rPr lang="en-NZ" i="1" dirty="0"/>
              <a:t>‘Praise be to you, Lord,</a:t>
            </a:r>
            <a:br>
              <a:rPr lang="en-NZ" i="1" dirty="0"/>
            </a:br>
            <a:r>
              <a:rPr lang="en-NZ" i="1" dirty="0"/>
              <a:t>    the God of our father Israel,</a:t>
            </a:r>
            <a:br>
              <a:rPr lang="en-NZ" i="1" dirty="0"/>
            </a:br>
            <a:r>
              <a:rPr lang="en-NZ" i="1" dirty="0"/>
              <a:t>    from everlasting to everlasting.</a:t>
            </a:r>
            <a:br>
              <a:rPr lang="en-NZ" i="1" dirty="0"/>
            </a:br>
            <a:r>
              <a:rPr lang="en-NZ" i="1" baseline="30000" dirty="0"/>
              <a:t>11 </a:t>
            </a:r>
            <a:r>
              <a:rPr lang="en-NZ" i="1" dirty="0"/>
              <a:t>Yours, Lord, is the greatness and the power</a:t>
            </a:r>
            <a:br>
              <a:rPr lang="en-NZ" i="1" dirty="0"/>
            </a:br>
            <a:r>
              <a:rPr lang="en-NZ" i="1" dirty="0"/>
              <a:t>    and the glory and the majesty and the splendour,</a:t>
            </a:r>
            <a:br>
              <a:rPr lang="en-NZ" i="1" dirty="0"/>
            </a:br>
            <a:r>
              <a:rPr lang="en-NZ" i="1" dirty="0"/>
              <a:t>    for everything in heaven and earth is yours.</a:t>
            </a:r>
            <a:br>
              <a:rPr lang="en-NZ" i="1" dirty="0"/>
            </a:br>
            <a:r>
              <a:rPr lang="en-NZ" i="1" dirty="0"/>
              <a:t>Yours, Lord, is the kingdom;</a:t>
            </a:r>
            <a:br>
              <a:rPr lang="en-NZ" i="1" dirty="0"/>
            </a:br>
            <a:r>
              <a:rPr lang="en-NZ" i="1" dirty="0"/>
              <a:t>    you are exalted as head over all.</a:t>
            </a:r>
            <a:r>
              <a:rPr lang="en-NZ" dirty="0"/>
              <a:t/>
            </a:r>
            <a:br>
              <a:rPr lang="en-NZ" dirty="0"/>
            </a:br>
            <a:endParaRPr lang="en-NZ" dirty="0"/>
          </a:p>
          <a:p>
            <a:endParaRPr lang="en-NZ" dirty="0"/>
          </a:p>
        </p:txBody>
      </p:sp>
      <p:pic>
        <p:nvPicPr>
          <p:cNvPr id="4" name="Picture 2" descr="Image result for praise your glorious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758" y="1825624"/>
            <a:ext cx="4096702" cy="409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15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1 Chronicles </a:t>
            </a:r>
            <a:r>
              <a:rPr lang="en-NZ" dirty="0">
                <a:solidFill>
                  <a:srgbClr val="FAD47E"/>
                </a:solidFill>
              </a:rPr>
              <a:t>29:10-13</a:t>
            </a:r>
            <a:endParaRPr lang="en-NZ" dirty="0">
              <a:solidFill>
                <a:srgbClr val="FAD47E"/>
              </a:solidFill>
            </a:endParaRPr>
          </a:p>
        </p:txBody>
      </p:sp>
      <p:sp>
        <p:nvSpPr>
          <p:cNvPr id="3" name="Content Placeholder 2"/>
          <p:cNvSpPr>
            <a:spLocks noGrp="1"/>
          </p:cNvSpPr>
          <p:nvPr>
            <p:ph idx="1"/>
          </p:nvPr>
        </p:nvSpPr>
        <p:spPr/>
        <p:txBody>
          <a:bodyPr/>
          <a:lstStyle/>
          <a:p>
            <a:r>
              <a:rPr lang="en-NZ" i="1" baseline="30000" dirty="0"/>
              <a:t>12 </a:t>
            </a:r>
            <a:r>
              <a:rPr lang="en-NZ" i="1" dirty="0"/>
              <a:t>Wealth and honour come from you;</a:t>
            </a:r>
            <a:br>
              <a:rPr lang="en-NZ" i="1" dirty="0"/>
            </a:br>
            <a:r>
              <a:rPr lang="en-NZ" i="1" dirty="0"/>
              <a:t>    you are the ruler of all things.</a:t>
            </a:r>
            <a:br>
              <a:rPr lang="en-NZ" i="1" dirty="0"/>
            </a:br>
            <a:r>
              <a:rPr lang="en-NZ" i="1" dirty="0"/>
              <a:t>In your hands are strength and power</a:t>
            </a:r>
            <a:br>
              <a:rPr lang="en-NZ" i="1" dirty="0"/>
            </a:br>
            <a:r>
              <a:rPr lang="en-NZ" i="1" dirty="0"/>
              <a:t>    to exalt and give strength to all.</a:t>
            </a:r>
            <a:br>
              <a:rPr lang="en-NZ" i="1" dirty="0"/>
            </a:br>
            <a:r>
              <a:rPr lang="en-NZ" i="1" baseline="30000" dirty="0"/>
              <a:t>13 </a:t>
            </a:r>
            <a:r>
              <a:rPr lang="en-NZ" i="1" dirty="0"/>
              <a:t>Now, our God, we give you thanks,</a:t>
            </a:r>
            <a:br>
              <a:rPr lang="en-NZ" i="1" dirty="0"/>
            </a:br>
            <a:r>
              <a:rPr lang="en-NZ" i="1" dirty="0"/>
              <a:t>    and praise your glorious name.</a:t>
            </a:r>
          </a:p>
          <a:p>
            <a:endParaRPr lang="en-NZ" dirty="0"/>
          </a:p>
        </p:txBody>
      </p:sp>
      <p:pic>
        <p:nvPicPr>
          <p:cNvPr id="5" name="Picture 2" descr="Image result for praise your glorious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758" y="1825624"/>
            <a:ext cx="4096702" cy="409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86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AD47E"/>
                </a:solidFill>
              </a:rPr>
              <a:t>Psalm </a:t>
            </a:r>
            <a:r>
              <a:rPr lang="en-NZ" dirty="0" smtClean="0">
                <a:solidFill>
                  <a:srgbClr val="FAD47E"/>
                </a:solidFill>
              </a:rPr>
              <a:t>84</a:t>
            </a:r>
            <a:endParaRPr lang="en-NZ" dirty="0">
              <a:solidFill>
                <a:srgbClr val="FAD47E"/>
              </a:solidFill>
            </a:endParaRPr>
          </a:p>
        </p:txBody>
      </p:sp>
      <p:sp>
        <p:nvSpPr>
          <p:cNvPr id="3" name="Content Placeholder 2"/>
          <p:cNvSpPr>
            <a:spLocks noGrp="1"/>
          </p:cNvSpPr>
          <p:nvPr>
            <p:ph idx="1"/>
          </p:nvPr>
        </p:nvSpPr>
        <p:spPr>
          <a:xfrm>
            <a:off x="838200" y="1825625"/>
            <a:ext cx="10515600" cy="4842964"/>
          </a:xfrm>
        </p:spPr>
        <p:txBody>
          <a:bodyPr>
            <a:normAutofit/>
          </a:bodyPr>
          <a:lstStyle/>
          <a:p>
            <a:r>
              <a:rPr lang="en-NZ" i="1" dirty="0"/>
              <a:t>1 How lovely is your dwelling-place,</a:t>
            </a:r>
            <a:br>
              <a:rPr lang="en-NZ" i="1" dirty="0"/>
            </a:br>
            <a:r>
              <a:rPr lang="en-NZ" i="1" dirty="0"/>
              <a:t>    Lord Almighty!</a:t>
            </a:r>
            <a:br>
              <a:rPr lang="en-NZ" i="1" dirty="0"/>
            </a:br>
            <a:r>
              <a:rPr lang="en-NZ" i="1" dirty="0"/>
              <a:t>2 My soul yearns, even faints,</a:t>
            </a:r>
            <a:br>
              <a:rPr lang="en-NZ" i="1" dirty="0"/>
            </a:br>
            <a:r>
              <a:rPr lang="en-NZ" i="1" dirty="0"/>
              <a:t>    for the courts of the Lord;</a:t>
            </a:r>
            <a:br>
              <a:rPr lang="en-NZ" i="1" dirty="0"/>
            </a:br>
            <a:r>
              <a:rPr lang="en-NZ" i="1" dirty="0"/>
              <a:t>my heart and my flesh cry out</a:t>
            </a:r>
            <a:br>
              <a:rPr lang="en-NZ" i="1" dirty="0"/>
            </a:br>
            <a:r>
              <a:rPr lang="en-NZ" i="1" dirty="0"/>
              <a:t>    for the living God.</a:t>
            </a:r>
            <a:br>
              <a:rPr lang="en-NZ" i="1" dirty="0"/>
            </a:br>
            <a:r>
              <a:rPr lang="en-NZ" i="1" dirty="0"/>
              <a:t>3 Even the sparrow has found a home,</a:t>
            </a:r>
            <a:br>
              <a:rPr lang="en-NZ" i="1" dirty="0"/>
            </a:br>
            <a:r>
              <a:rPr lang="en-NZ" i="1" dirty="0"/>
              <a:t>    and the swallow a nest for herself,</a:t>
            </a:r>
            <a:br>
              <a:rPr lang="en-NZ" i="1" dirty="0"/>
            </a:br>
            <a:r>
              <a:rPr lang="en-NZ" i="1" dirty="0"/>
              <a:t>    where she may have her young –</a:t>
            </a:r>
            <a:br>
              <a:rPr lang="en-NZ" i="1" dirty="0"/>
            </a:br>
            <a:r>
              <a:rPr lang="en-NZ" i="1" dirty="0"/>
              <a:t>a place near your altar,</a:t>
            </a:r>
            <a:br>
              <a:rPr lang="en-NZ" i="1" dirty="0"/>
            </a:br>
            <a:r>
              <a:rPr lang="en-NZ" i="1" dirty="0"/>
              <a:t>    Lord Almighty, my King and my God.</a:t>
            </a:r>
            <a:r>
              <a:rPr lang="en-NZ" dirty="0"/>
              <a:t/>
            </a:r>
            <a:br>
              <a:rPr lang="en-NZ" dirty="0"/>
            </a:br>
            <a:endParaRPr lang="en-NZ" dirty="0"/>
          </a:p>
          <a:p>
            <a:endParaRPr lang="en-NZ" dirty="0"/>
          </a:p>
        </p:txBody>
      </p:sp>
      <p:pic>
        <p:nvPicPr>
          <p:cNvPr id="1026" name="Picture 2" descr="Image result for sparrow n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07452" y="1640754"/>
            <a:ext cx="3946348" cy="440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62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AD47E"/>
                </a:solidFill>
              </a:rPr>
              <a:t>Psalm 84</a:t>
            </a:r>
            <a:endParaRPr lang="en-NZ" dirty="0"/>
          </a:p>
        </p:txBody>
      </p:sp>
      <p:sp>
        <p:nvSpPr>
          <p:cNvPr id="3" name="Content Placeholder 2"/>
          <p:cNvSpPr>
            <a:spLocks noGrp="1"/>
          </p:cNvSpPr>
          <p:nvPr>
            <p:ph idx="1"/>
          </p:nvPr>
        </p:nvSpPr>
        <p:spPr>
          <a:xfrm>
            <a:off x="838200" y="1825625"/>
            <a:ext cx="5375564" cy="4351338"/>
          </a:xfrm>
        </p:spPr>
        <p:txBody>
          <a:bodyPr/>
          <a:lstStyle/>
          <a:p>
            <a:r>
              <a:rPr lang="en-NZ" i="1" baseline="30000" dirty="0"/>
              <a:t>4</a:t>
            </a:r>
            <a:r>
              <a:rPr lang="en-NZ" i="1" dirty="0"/>
              <a:t> Blessed are those who dwell in your house;</a:t>
            </a:r>
            <a:br>
              <a:rPr lang="en-NZ" i="1" dirty="0"/>
            </a:br>
            <a:r>
              <a:rPr lang="en-NZ" i="1" dirty="0"/>
              <a:t>    they are ever praising </a:t>
            </a:r>
            <a:r>
              <a:rPr lang="en-NZ" i="1" dirty="0" smtClean="0"/>
              <a:t>you</a:t>
            </a:r>
            <a:r>
              <a:rPr lang="en-NZ" i="1" dirty="0"/>
              <a:t>.</a:t>
            </a:r>
          </a:p>
          <a:p>
            <a:r>
              <a:rPr lang="en-NZ" i="1" baseline="30000" dirty="0"/>
              <a:t>10</a:t>
            </a:r>
            <a:r>
              <a:rPr lang="en-NZ" i="1" dirty="0"/>
              <a:t> Better is one day in your courts</a:t>
            </a:r>
            <a:br>
              <a:rPr lang="en-NZ" i="1" dirty="0"/>
            </a:br>
            <a:r>
              <a:rPr lang="en-NZ" i="1" dirty="0"/>
              <a:t>    than a thousand elsewhere;</a:t>
            </a:r>
            <a:br>
              <a:rPr lang="en-NZ" i="1" dirty="0"/>
            </a:br>
            <a:r>
              <a:rPr lang="en-NZ" i="1" dirty="0"/>
              <a:t>I would rather be a doorkeeper in the house of my God</a:t>
            </a:r>
            <a:br>
              <a:rPr lang="en-NZ" i="1" dirty="0"/>
            </a:br>
            <a:r>
              <a:rPr lang="en-NZ" i="1" dirty="0"/>
              <a:t>    than dwell in the tents of the wicked.</a:t>
            </a:r>
          </a:p>
          <a:p>
            <a:endParaRPr lang="en-NZ" dirty="0"/>
          </a:p>
        </p:txBody>
      </p:sp>
      <p:pic>
        <p:nvPicPr>
          <p:cNvPr id="4" name="Picture 2" descr="Image result for sparrow n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07452" y="1640754"/>
            <a:ext cx="3946348" cy="440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76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AD47E"/>
                </a:solidFill>
              </a:rPr>
              <a:t>Psalm </a:t>
            </a:r>
            <a:r>
              <a:rPr lang="en-NZ" dirty="0" smtClean="0">
                <a:solidFill>
                  <a:srgbClr val="FAD47E"/>
                </a:solidFill>
              </a:rPr>
              <a:t>27</a:t>
            </a:r>
            <a:endParaRPr lang="en-NZ" dirty="0">
              <a:solidFill>
                <a:srgbClr val="FAD47E"/>
              </a:solidFill>
            </a:endParaRPr>
          </a:p>
        </p:txBody>
      </p:sp>
      <p:sp>
        <p:nvSpPr>
          <p:cNvPr id="3" name="Content Placeholder 2"/>
          <p:cNvSpPr>
            <a:spLocks noGrp="1"/>
          </p:cNvSpPr>
          <p:nvPr>
            <p:ph idx="1"/>
          </p:nvPr>
        </p:nvSpPr>
        <p:spPr>
          <a:xfrm>
            <a:off x="838200" y="1825625"/>
            <a:ext cx="5971309" cy="4751524"/>
          </a:xfrm>
        </p:spPr>
        <p:txBody>
          <a:bodyPr/>
          <a:lstStyle/>
          <a:p>
            <a:r>
              <a:rPr lang="en-NZ" i="1" dirty="0"/>
              <a:t>4 One thing I ask from the Lord,</a:t>
            </a:r>
            <a:br>
              <a:rPr lang="en-NZ" i="1" dirty="0"/>
            </a:br>
            <a:r>
              <a:rPr lang="en-NZ" i="1" dirty="0"/>
              <a:t>    this only do I seek:</a:t>
            </a:r>
            <a:br>
              <a:rPr lang="en-NZ" i="1" dirty="0"/>
            </a:br>
            <a:r>
              <a:rPr lang="en-NZ" i="1" dirty="0"/>
              <a:t>that I may dwell in the house of the Lord</a:t>
            </a:r>
            <a:br>
              <a:rPr lang="en-NZ" i="1" dirty="0"/>
            </a:br>
            <a:r>
              <a:rPr lang="en-NZ" i="1" dirty="0"/>
              <a:t>    all the days of my life,</a:t>
            </a:r>
            <a:br>
              <a:rPr lang="en-NZ" i="1" dirty="0"/>
            </a:br>
            <a:r>
              <a:rPr lang="en-NZ" i="1" dirty="0"/>
              <a:t>to gaze on the beauty of the Lord</a:t>
            </a:r>
            <a:br>
              <a:rPr lang="en-NZ" i="1" dirty="0"/>
            </a:br>
            <a:r>
              <a:rPr lang="en-NZ" i="1" dirty="0"/>
              <a:t>    and to seek him in his temple.</a:t>
            </a:r>
            <a:br>
              <a:rPr lang="en-NZ" i="1" dirty="0"/>
            </a:br>
            <a:r>
              <a:rPr lang="en-NZ" i="1" dirty="0"/>
              <a:t>5 For in the day of trouble</a:t>
            </a:r>
            <a:br>
              <a:rPr lang="en-NZ" i="1" dirty="0"/>
            </a:br>
            <a:r>
              <a:rPr lang="en-NZ" i="1" dirty="0"/>
              <a:t>    he will keep me safe in his dwelling;</a:t>
            </a:r>
            <a:br>
              <a:rPr lang="en-NZ" i="1" dirty="0"/>
            </a:br>
            <a:r>
              <a:rPr lang="en-NZ" i="1" dirty="0"/>
              <a:t>he will hide me in the shelter of his sacred tent</a:t>
            </a:r>
            <a:br>
              <a:rPr lang="en-NZ" i="1" dirty="0"/>
            </a:br>
            <a:r>
              <a:rPr lang="en-NZ" i="1" dirty="0"/>
              <a:t>    and set me high upon a rock.</a:t>
            </a:r>
          </a:p>
          <a:p>
            <a:endParaRPr lang="en-NZ" dirty="0"/>
          </a:p>
        </p:txBody>
      </p:sp>
      <p:pic>
        <p:nvPicPr>
          <p:cNvPr id="2050" name="Picture 2" descr="Image result for hide me she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895" y="2694711"/>
            <a:ext cx="4402378" cy="261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531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Introduction</a:t>
            </a:r>
            <a:endParaRPr lang="en-NZ" dirty="0">
              <a:solidFill>
                <a:srgbClr val="FAD47E"/>
              </a:solidFill>
            </a:endParaRPr>
          </a:p>
        </p:txBody>
      </p:sp>
      <p:sp>
        <p:nvSpPr>
          <p:cNvPr id="3" name="Content Placeholder 2"/>
          <p:cNvSpPr>
            <a:spLocks noGrp="1"/>
          </p:cNvSpPr>
          <p:nvPr>
            <p:ph idx="1"/>
          </p:nvPr>
        </p:nvSpPr>
        <p:spPr>
          <a:xfrm>
            <a:off x="7904746" y="1825625"/>
            <a:ext cx="3449053" cy="4351338"/>
          </a:xfrm>
        </p:spPr>
        <p:txBody>
          <a:bodyPr/>
          <a:lstStyle/>
          <a:p>
            <a:r>
              <a:rPr lang="en-NZ" dirty="0"/>
              <a:t>David loved to worship! </a:t>
            </a:r>
          </a:p>
          <a:p>
            <a:r>
              <a:rPr lang="en-NZ" b="1" dirty="0"/>
              <a:t>Have you ever experienced worship that seemed to carry you to the very throne room of God? </a:t>
            </a:r>
          </a:p>
          <a:p>
            <a:endParaRPr lang="en-NZ" dirty="0"/>
          </a:p>
        </p:txBody>
      </p:sp>
      <p:pic>
        <p:nvPicPr>
          <p:cNvPr id="4098" name="Picture 2" descr="Image result for wor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930" y="1913742"/>
            <a:ext cx="6608066" cy="371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7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David’s </a:t>
            </a:r>
            <a:r>
              <a:rPr lang="en-NZ" dirty="0">
                <a:solidFill>
                  <a:srgbClr val="FAD47E"/>
                </a:solidFill>
              </a:rPr>
              <a:t>Dream</a:t>
            </a:r>
            <a:endParaRPr lang="en-NZ" dirty="0">
              <a:solidFill>
                <a:srgbClr val="FAD47E"/>
              </a:solidFill>
            </a:endParaRPr>
          </a:p>
        </p:txBody>
      </p:sp>
      <p:sp>
        <p:nvSpPr>
          <p:cNvPr id="3" name="Content Placeholder 2"/>
          <p:cNvSpPr>
            <a:spLocks noGrp="1"/>
          </p:cNvSpPr>
          <p:nvPr>
            <p:ph idx="1"/>
          </p:nvPr>
        </p:nvSpPr>
        <p:spPr/>
        <p:txBody>
          <a:bodyPr/>
          <a:lstStyle/>
          <a:p>
            <a:r>
              <a:rPr lang="en-NZ" i="1" baseline="30000" dirty="0"/>
              <a:t>17 </a:t>
            </a:r>
            <a:r>
              <a:rPr lang="en-NZ" i="1" dirty="0"/>
              <a:t>…he said to Nathan the prophet, ‘Here I am, living in a house of cedar, while the ark of the covenant of the Lord is under a tent.’  </a:t>
            </a:r>
            <a:r>
              <a:rPr lang="en-NZ" i="1" dirty="0" smtClean="0"/>
              <a:t>        (</a:t>
            </a:r>
            <a:r>
              <a:rPr lang="en-NZ" i="1" dirty="0"/>
              <a:t>1 Chronicles 17:1) </a:t>
            </a:r>
          </a:p>
          <a:p>
            <a:r>
              <a:rPr lang="en-NZ" i="1" baseline="30000" dirty="0"/>
              <a:t>14 </a:t>
            </a:r>
            <a:r>
              <a:rPr lang="en-NZ" i="1" dirty="0"/>
              <a:t>I will set him [your son] over my house and my kingdom for ever; his throne will be established for ever</a:t>
            </a:r>
            <a:r>
              <a:rPr lang="en-NZ" i="1" dirty="0" smtClean="0"/>
              <a:t>.”’</a:t>
            </a:r>
            <a:endParaRPr lang="en-NZ" i="1" dirty="0"/>
          </a:p>
          <a:p>
            <a:r>
              <a:rPr lang="en-NZ" i="1" baseline="30000" dirty="0"/>
              <a:t>16 </a:t>
            </a:r>
            <a:r>
              <a:rPr lang="en-NZ" i="1" dirty="0"/>
              <a:t>… ‘Who am I, Lord God, and what is my family, that you have brought me this far? </a:t>
            </a:r>
            <a:r>
              <a:rPr lang="en-NZ" i="1" baseline="30000" dirty="0"/>
              <a:t>17 </a:t>
            </a:r>
            <a:r>
              <a:rPr lang="en-NZ" i="1" dirty="0"/>
              <a:t>And as if this were not enough in your sight, my God, you have spoken about the future of the house of your servant. You, Lord God, have looked on me as though I were the most exalted of men…”</a:t>
            </a:r>
          </a:p>
          <a:p>
            <a:endParaRPr lang="en-NZ" dirty="0"/>
          </a:p>
        </p:txBody>
      </p:sp>
    </p:spTree>
    <p:extLst>
      <p:ext uri="{BB962C8B-B14F-4D97-AF65-F5344CB8AC3E}">
        <p14:creationId xmlns:p14="http://schemas.microsoft.com/office/powerpoint/2010/main" val="41372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A lesson for us</a:t>
            </a:r>
            <a:endParaRPr lang="en-NZ" dirty="0">
              <a:solidFill>
                <a:srgbClr val="FAD47E"/>
              </a:solidFill>
            </a:endParaRPr>
          </a:p>
        </p:txBody>
      </p:sp>
      <p:sp>
        <p:nvSpPr>
          <p:cNvPr id="3" name="Content Placeholder 2"/>
          <p:cNvSpPr>
            <a:spLocks noGrp="1"/>
          </p:cNvSpPr>
          <p:nvPr>
            <p:ph idx="1"/>
          </p:nvPr>
        </p:nvSpPr>
        <p:spPr/>
        <p:txBody>
          <a:bodyPr/>
          <a:lstStyle/>
          <a:p>
            <a:r>
              <a:rPr lang="en-NZ" dirty="0" smtClean="0"/>
              <a:t>Perfection vs. Grace</a:t>
            </a:r>
          </a:p>
          <a:p>
            <a:r>
              <a:rPr lang="en-NZ" b="1" dirty="0" smtClean="0"/>
              <a:t>Do we sometimes lose sight of this?</a:t>
            </a:r>
          </a:p>
          <a:p>
            <a:r>
              <a:rPr lang="en-NZ" dirty="0" smtClean="0"/>
              <a:t>Let’s </a:t>
            </a:r>
            <a:r>
              <a:rPr lang="en-NZ" dirty="0"/>
              <a:t>celebrate the </a:t>
            </a:r>
            <a:r>
              <a:rPr lang="en-NZ" dirty="0" smtClean="0"/>
              <a:t>gospel!</a:t>
            </a:r>
            <a:endParaRPr lang="en-NZ" b="1" dirty="0"/>
          </a:p>
        </p:txBody>
      </p:sp>
      <p:pic>
        <p:nvPicPr>
          <p:cNvPr id="5122" name="Picture 2" descr="Image result for imper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021" y="3487869"/>
            <a:ext cx="6724900" cy="282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AD47E"/>
                </a:solidFill>
              </a:rPr>
              <a:t>David’s </a:t>
            </a:r>
            <a:r>
              <a:rPr lang="en-NZ" dirty="0">
                <a:solidFill>
                  <a:srgbClr val="FAD47E"/>
                </a:solidFill>
              </a:rPr>
              <a:t>Preparations</a:t>
            </a:r>
            <a:endParaRPr lang="en-NZ" dirty="0">
              <a:solidFill>
                <a:srgbClr val="FAD47E"/>
              </a:solidFill>
            </a:endParaRPr>
          </a:p>
        </p:txBody>
      </p:sp>
      <p:sp>
        <p:nvSpPr>
          <p:cNvPr id="3" name="Content Placeholder 2"/>
          <p:cNvSpPr>
            <a:spLocks noGrp="1"/>
          </p:cNvSpPr>
          <p:nvPr>
            <p:ph idx="1"/>
          </p:nvPr>
        </p:nvSpPr>
        <p:spPr/>
        <p:txBody>
          <a:bodyPr>
            <a:normAutofit/>
          </a:bodyPr>
          <a:lstStyle/>
          <a:p>
            <a:r>
              <a:rPr lang="en-NZ" i="1" baseline="30000" dirty="0"/>
              <a:t>1 </a:t>
            </a:r>
            <a:r>
              <a:rPr lang="en-NZ" i="1" dirty="0"/>
              <a:t>Then King David said to the entire assembly, "My son Solomon, whom alone God has chosen, is still young and inexperienced and the work is great; for the temple is not for man, but for the LORD God. </a:t>
            </a:r>
            <a:r>
              <a:rPr lang="en-NZ" i="1" baseline="30000" dirty="0"/>
              <a:t>2 </a:t>
            </a:r>
            <a:r>
              <a:rPr lang="en-NZ" i="1" dirty="0"/>
              <a:t>"Now with all my ability I have provided for the house of my God the gold for the things of gold, and the silver for the things of silver, and the bronze for the things of bronze, the iron for the things of iron, and wood for the things of wood, onyx stones and inlaid stones, stones of antimony and stones of various colours, and all kinds of precious stones and alabaster in abundance. </a:t>
            </a:r>
          </a:p>
        </p:txBody>
      </p:sp>
    </p:spTree>
    <p:extLst>
      <p:ext uri="{BB962C8B-B14F-4D97-AF65-F5344CB8AC3E}">
        <p14:creationId xmlns:p14="http://schemas.microsoft.com/office/powerpoint/2010/main" val="31429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AD47E"/>
                </a:solidFill>
              </a:rPr>
              <a:t>David’s</a:t>
            </a:r>
            <a:r>
              <a:rPr lang="en-NZ" b="1" dirty="0"/>
              <a:t> </a:t>
            </a:r>
            <a:r>
              <a:rPr lang="en-NZ" dirty="0">
                <a:solidFill>
                  <a:srgbClr val="FAD47E"/>
                </a:solidFill>
              </a:rPr>
              <a:t>Preparations</a:t>
            </a:r>
          </a:p>
        </p:txBody>
      </p:sp>
      <p:sp>
        <p:nvSpPr>
          <p:cNvPr id="3" name="Content Placeholder 2"/>
          <p:cNvSpPr>
            <a:spLocks noGrp="1"/>
          </p:cNvSpPr>
          <p:nvPr>
            <p:ph idx="1"/>
          </p:nvPr>
        </p:nvSpPr>
        <p:spPr>
          <a:xfrm>
            <a:off x="838200" y="1825625"/>
            <a:ext cx="10515600" cy="4707522"/>
          </a:xfrm>
        </p:spPr>
        <p:txBody>
          <a:bodyPr>
            <a:normAutofit/>
          </a:bodyPr>
          <a:lstStyle/>
          <a:p>
            <a:r>
              <a:rPr lang="en-NZ" i="1" baseline="30000" dirty="0"/>
              <a:t>3 </a:t>
            </a:r>
            <a:r>
              <a:rPr lang="en-NZ" i="1" dirty="0" smtClean="0"/>
              <a:t>"Moreover, in my delight in the house of my God, the treasure I have of gold and silver, I give to the house of my God, over and above all that I have already provided for the holy temple, </a:t>
            </a:r>
            <a:r>
              <a:rPr lang="en-NZ" i="1" baseline="30000" dirty="0" smtClean="0"/>
              <a:t>4 </a:t>
            </a:r>
            <a:r>
              <a:rPr lang="en-NZ" i="1" dirty="0" smtClean="0"/>
              <a:t>namely, 3,000 talents of gold, of the gold of Ophir, and 7,000 talents of refined silver, to overlay the walls of the buildings; </a:t>
            </a:r>
            <a:r>
              <a:rPr lang="en-NZ" i="1" baseline="30000" dirty="0" smtClean="0"/>
              <a:t>5 </a:t>
            </a:r>
            <a:r>
              <a:rPr lang="en-NZ" i="1" dirty="0" smtClean="0"/>
              <a:t>of gold for the things of gold and of silver for the things of silver, that is, for all the work done by the craftsmen…”</a:t>
            </a:r>
          </a:p>
          <a:p>
            <a:pPr lvl="1" algn="r"/>
            <a:r>
              <a:rPr lang="en-NZ" dirty="0"/>
              <a:t>1 Chronicles </a:t>
            </a:r>
            <a:r>
              <a:rPr lang="en-NZ" dirty="0" smtClean="0"/>
              <a:t>29:1-5</a:t>
            </a:r>
          </a:p>
          <a:p>
            <a:pPr marL="0" indent="0">
              <a:buNone/>
            </a:pPr>
            <a:endParaRPr lang="en-NZ" b="1" dirty="0" smtClean="0"/>
          </a:p>
          <a:p>
            <a:endParaRPr lang="en-NZ" dirty="0"/>
          </a:p>
        </p:txBody>
      </p:sp>
    </p:spTree>
    <p:extLst>
      <p:ext uri="{BB962C8B-B14F-4D97-AF65-F5344CB8AC3E}">
        <p14:creationId xmlns:p14="http://schemas.microsoft.com/office/powerpoint/2010/main" val="294462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1083</TotalTime>
  <Words>2599</Words>
  <Application>Microsoft Office PowerPoint</Application>
  <PresentationFormat>Widescreen</PresentationFormat>
  <Paragraphs>130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2020 Vision: Shining in the City </vt:lpstr>
      <vt:lpstr>Psalm 84</vt:lpstr>
      <vt:lpstr>Psalm 84</vt:lpstr>
      <vt:lpstr>Psalm 27</vt:lpstr>
      <vt:lpstr>Introduction</vt:lpstr>
      <vt:lpstr>David’s Dream</vt:lpstr>
      <vt:lpstr>A lesson for us</vt:lpstr>
      <vt:lpstr>David’s Preparations</vt:lpstr>
      <vt:lpstr>David’s Preparations</vt:lpstr>
      <vt:lpstr>After you’re gone</vt:lpstr>
      <vt:lpstr>David’s Invitation</vt:lpstr>
      <vt:lpstr>David’s Invitation</vt:lpstr>
      <vt:lpstr>Our Dream</vt:lpstr>
      <vt:lpstr>Our Dream</vt:lpstr>
      <vt:lpstr>Our Preparations</vt:lpstr>
      <vt:lpstr>Our invitation</vt:lpstr>
      <vt:lpstr>Our invitation</vt:lpstr>
      <vt:lpstr>1 Chronicles 29:10-13</vt:lpstr>
      <vt:lpstr>1 Chronicles 29:10-13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Vision: Shining in the City</dc:title>
  <dc:creator>Andrew Cox</dc:creator>
  <cp:lastModifiedBy>Andrew Cox</cp:lastModifiedBy>
  <cp:revision>19</cp:revision>
  <dcterms:created xsi:type="dcterms:W3CDTF">2020-01-29T03:58:04Z</dcterms:created>
  <dcterms:modified xsi:type="dcterms:W3CDTF">2020-01-29T22:01:51Z</dcterms:modified>
</cp:coreProperties>
</file>