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302" r:id="rId2"/>
    <p:sldId id="300" r:id="rId3"/>
    <p:sldId id="256" r:id="rId4"/>
    <p:sldId id="280" r:id="rId5"/>
    <p:sldId id="281" r:id="rId6"/>
    <p:sldId id="288" r:id="rId7"/>
    <p:sldId id="287" r:id="rId8"/>
    <p:sldId id="289" r:id="rId9"/>
    <p:sldId id="290" r:id="rId10"/>
    <p:sldId id="291" r:id="rId11"/>
    <p:sldId id="293" r:id="rId12"/>
    <p:sldId id="294" r:id="rId13"/>
    <p:sldId id="278" r:id="rId14"/>
    <p:sldId id="279" r:id="rId15"/>
    <p:sldId id="295" r:id="rId16"/>
    <p:sldId id="296" r:id="rId17"/>
    <p:sldId id="297" r:id="rId18"/>
    <p:sldId id="298" r:id="rId19"/>
    <p:sldId id="299"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EEE3CA"/>
    <a:srgbClr val="E6E3D9"/>
    <a:srgbClr val="F5E3D9"/>
    <a:srgbClr val="EEE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2" autoAdjust="0"/>
    <p:restoredTop sz="79377" autoAdjust="0"/>
  </p:normalViewPr>
  <p:slideViewPr>
    <p:cSldViewPr snapToGrid="0">
      <p:cViewPr>
        <p:scale>
          <a:sx n="73" d="100"/>
          <a:sy n="73" d="100"/>
        </p:scale>
        <p:origin x="51" y="156"/>
      </p:cViewPr>
      <p:guideLst/>
    </p:cSldViewPr>
  </p:slideViewPr>
  <p:notesTextViewPr>
    <p:cViewPr>
      <p:scale>
        <a:sx n="1" d="1"/>
        <a:sy n="1" d="1"/>
      </p:scale>
      <p:origin x="0" y="0"/>
    </p:cViewPr>
  </p:notesTextViewPr>
  <p:notesViewPr>
    <p:cSldViewPr snapToGrid="0">
      <p:cViewPr varScale="1">
        <p:scale>
          <a:sx n="75" d="100"/>
          <a:sy n="75" d="100"/>
        </p:scale>
        <p:origin x="1980"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DAB56-054E-453C-ABD9-ACDFB752B7C0}" type="datetimeFigureOut">
              <a:rPr lang="en-NZ" smtClean="0"/>
              <a:t>31/08/2019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91180-32E0-4D69-9016-256B151ADFC5}" type="slidenum">
              <a:rPr lang="en-NZ" smtClean="0"/>
              <a:t>‹#›</a:t>
            </a:fld>
            <a:endParaRPr lang="en-NZ"/>
          </a:p>
        </p:txBody>
      </p:sp>
    </p:spTree>
    <p:extLst>
      <p:ext uri="{BB962C8B-B14F-4D97-AF65-F5344CB8AC3E}">
        <p14:creationId xmlns:p14="http://schemas.microsoft.com/office/powerpoint/2010/main" val="2341306285"/>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2</a:t>
            </a:fld>
            <a:endParaRPr lang="en-NZ"/>
          </a:p>
        </p:txBody>
      </p:sp>
    </p:spTree>
    <p:extLst>
      <p:ext uri="{BB962C8B-B14F-4D97-AF65-F5344CB8AC3E}">
        <p14:creationId xmlns:p14="http://schemas.microsoft.com/office/powerpoint/2010/main" val="71232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Don’t sit there and mope</a:t>
            </a:r>
            <a:r>
              <a:rPr lang="en-NZ" baseline="0" dirty="0" smtClean="0"/>
              <a:t> – flourish in the place where God has placed you. Sure – you want to be some place else, I get that, but you are still my people – I haven’t forgotten you</a:t>
            </a:r>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11</a:t>
            </a:fld>
            <a:endParaRPr lang="en-NZ"/>
          </a:p>
        </p:txBody>
      </p:sp>
    </p:spTree>
    <p:extLst>
      <p:ext uri="{BB962C8B-B14F-4D97-AF65-F5344CB8AC3E}">
        <p14:creationId xmlns:p14="http://schemas.microsoft.com/office/powerpoint/2010/main" val="353910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Anyone ever</a:t>
            </a:r>
            <a:r>
              <a:rPr lang="en-NZ" baseline="0" dirty="0" smtClean="0"/>
              <a:t> taken Jeremiah 29:11 out of context? Great verse – but it applies first to God’s covenant promise to Israel.</a:t>
            </a:r>
          </a:p>
          <a:p>
            <a:r>
              <a:rPr lang="en-NZ" dirty="0" smtClean="0"/>
              <a:t>Jeremiah reminds them that they are still God’s people and he will bring them home again. They can depend on him – even when things look grim</a:t>
            </a:r>
            <a:r>
              <a:rPr lang="en-NZ" baseline="0" dirty="0" smtClean="0"/>
              <a:t> – </a:t>
            </a:r>
            <a:r>
              <a:rPr lang="en-NZ" u="sng" baseline="0" dirty="0" smtClean="0"/>
              <a:t>especially</a:t>
            </a:r>
            <a:r>
              <a:rPr lang="en-NZ" baseline="0" dirty="0" smtClean="0"/>
              <a:t> when things look grim. </a:t>
            </a:r>
            <a:r>
              <a:rPr lang="en-NZ" dirty="0" smtClean="0"/>
              <a:t>In the meantime, they are to THRIVE!</a:t>
            </a:r>
          </a:p>
          <a:p>
            <a:r>
              <a:rPr lang="en-NZ" dirty="0" smtClean="0"/>
              <a:t>So what’s the lesson for us?</a:t>
            </a:r>
          </a:p>
        </p:txBody>
      </p:sp>
      <p:sp>
        <p:nvSpPr>
          <p:cNvPr id="4" name="Slide Number Placeholder 3"/>
          <p:cNvSpPr>
            <a:spLocks noGrp="1"/>
          </p:cNvSpPr>
          <p:nvPr>
            <p:ph type="sldNum" sz="quarter" idx="10"/>
          </p:nvPr>
        </p:nvSpPr>
        <p:spPr/>
        <p:txBody>
          <a:bodyPr/>
          <a:lstStyle/>
          <a:p>
            <a:fld id="{72891180-32E0-4D69-9016-256B151ADFC5}" type="slidenum">
              <a:rPr lang="en-NZ" smtClean="0"/>
              <a:t>12</a:t>
            </a:fld>
            <a:endParaRPr lang="en-NZ"/>
          </a:p>
        </p:txBody>
      </p:sp>
    </p:spTree>
    <p:extLst>
      <p:ext uri="{BB962C8B-B14F-4D97-AF65-F5344CB8AC3E}">
        <p14:creationId xmlns:p14="http://schemas.microsoft.com/office/powerpoint/2010/main" val="388972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[Titanic sank on</a:t>
            </a:r>
            <a:r>
              <a:rPr lang="en-NZ" baseline="0" dirty="0" smtClean="0"/>
              <a:t> 14 April 1912, 107 years ago]</a:t>
            </a:r>
          </a:p>
          <a:p>
            <a:r>
              <a:rPr lang="en-NZ" dirty="0" smtClean="0"/>
              <a:t>Is the world a wrecked vessel?</a:t>
            </a:r>
          </a:p>
          <a:p>
            <a:r>
              <a:rPr lang="en-NZ" dirty="0" smtClean="0"/>
              <a:t>Is there any use looking after</a:t>
            </a:r>
            <a:r>
              <a:rPr lang="en-NZ" baseline="0" dirty="0" smtClean="0"/>
              <a:t> it if it’s going to be destroyed?</a:t>
            </a:r>
          </a:p>
          <a:p>
            <a:r>
              <a:rPr lang="en-NZ" baseline="0" dirty="0" smtClean="0"/>
              <a:t>This question is so relevant for Christians. Are we going to engage with topics like pollution, climate change or species extinction?</a:t>
            </a:r>
          </a:p>
          <a:p>
            <a:r>
              <a:rPr lang="en-NZ" baseline="0" dirty="0" smtClean="0"/>
              <a:t>Or are we only going to focus on “spiritual matters.”</a:t>
            </a: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13</a:t>
            </a:fld>
            <a:endParaRPr lang="en-NZ"/>
          </a:p>
        </p:txBody>
      </p:sp>
    </p:spTree>
    <p:extLst>
      <p:ext uri="{BB962C8B-B14F-4D97-AF65-F5344CB8AC3E}">
        <p14:creationId xmlns:p14="http://schemas.microsoft.com/office/powerpoint/2010/main" val="1919123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God – alienation and condemnation</a:t>
            </a:r>
          </a:p>
          <a:p>
            <a:r>
              <a:rPr lang="en-NZ" dirty="0" smtClean="0"/>
              <a:t>Others – competition</a:t>
            </a:r>
            <a:r>
              <a:rPr lang="en-NZ" baseline="0" dirty="0" smtClean="0"/>
              <a:t> and conflict</a:t>
            </a:r>
          </a:p>
          <a:p>
            <a:r>
              <a:rPr lang="en-NZ" baseline="0" dirty="0" smtClean="0"/>
              <a:t>Creation – abuse and neglect</a:t>
            </a:r>
          </a:p>
          <a:p>
            <a:r>
              <a:rPr lang="en-NZ" baseline="0" dirty="0" smtClean="0"/>
              <a:t>Evangelism – relationship with God</a:t>
            </a:r>
          </a:p>
          <a:p>
            <a:r>
              <a:rPr lang="en-NZ" baseline="0" dirty="0" smtClean="0"/>
              <a:t>Building bridges – relationships with others</a:t>
            </a:r>
          </a:p>
          <a:p>
            <a:r>
              <a:rPr lang="en-NZ" baseline="0" dirty="0" smtClean="0"/>
              <a:t>Caring for creation – speaks for itself</a:t>
            </a:r>
          </a:p>
          <a:p>
            <a:r>
              <a:rPr lang="en-NZ" dirty="0" smtClean="0"/>
              <a:t>This gives even</a:t>
            </a:r>
            <a:r>
              <a:rPr lang="en-NZ" baseline="0" dirty="0" smtClean="0"/>
              <a:t> the most ordinary of jobs new meaning and purpose.</a:t>
            </a:r>
          </a:p>
          <a:p>
            <a:r>
              <a:rPr lang="en-NZ" baseline="0" dirty="0" smtClean="0"/>
              <a:t>What we do and where are placed matters to God.</a:t>
            </a:r>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14</a:t>
            </a:fld>
            <a:endParaRPr lang="en-NZ"/>
          </a:p>
        </p:txBody>
      </p:sp>
    </p:spTree>
    <p:extLst>
      <p:ext uri="{BB962C8B-B14F-4D97-AF65-F5344CB8AC3E}">
        <p14:creationId xmlns:p14="http://schemas.microsoft.com/office/powerpoint/2010/main" val="412664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15</a:t>
            </a:fld>
            <a:endParaRPr lang="en-NZ"/>
          </a:p>
        </p:txBody>
      </p:sp>
    </p:spTree>
    <p:extLst>
      <p:ext uri="{BB962C8B-B14F-4D97-AF65-F5344CB8AC3E}">
        <p14:creationId xmlns:p14="http://schemas.microsoft.com/office/powerpoint/2010/main" val="154448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They panted themselves</a:t>
            </a:r>
            <a:r>
              <a:rPr lang="en-NZ" baseline="0" dirty="0" smtClean="0"/>
              <a:t> in that (not easy) place and they and those around them flourished – but they had a very specific </a:t>
            </a:r>
            <a:r>
              <a:rPr lang="en-NZ" baseline="0" dirty="0" err="1" smtClean="0"/>
              <a:t>mindset</a:t>
            </a:r>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16</a:t>
            </a:fld>
            <a:endParaRPr lang="en-NZ"/>
          </a:p>
        </p:txBody>
      </p:sp>
    </p:spTree>
    <p:extLst>
      <p:ext uri="{BB962C8B-B14F-4D97-AF65-F5344CB8AC3E}">
        <p14:creationId xmlns:p14="http://schemas.microsoft.com/office/powerpoint/2010/main" val="3970764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[Show video from Good Sorts segment]</a:t>
            </a:r>
          </a:p>
          <a:p>
            <a:r>
              <a:rPr lang="en-NZ" dirty="0" smtClean="0"/>
              <a:t>Gordon</a:t>
            </a:r>
            <a:r>
              <a:rPr lang="en-NZ" baseline="0" dirty="0" smtClean="0"/>
              <a:t> embraced his place!</a:t>
            </a:r>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17</a:t>
            </a:fld>
            <a:endParaRPr lang="en-NZ"/>
          </a:p>
        </p:txBody>
      </p:sp>
    </p:spTree>
    <p:extLst>
      <p:ext uri="{BB962C8B-B14F-4D97-AF65-F5344CB8AC3E}">
        <p14:creationId xmlns:p14="http://schemas.microsoft.com/office/powerpoint/2010/main" val="2594692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2891180-32E0-4D69-9016-256B151ADFC5}" type="slidenum">
              <a:rPr lang="en-NZ" smtClean="0"/>
              <a:t>18</a:t>
            </a:fld>
            <a:endParaRPr lang="en-NZ"/>
          </a:p>
        </p:txBody>
      </p:sp>
    </p:spTree>
    <p:extLst>
      <p:ext uri="{BB962C8B-B14F-4D97-AF65-F5344CB8AC3E}">
        <p14:creationId xmlns:p14="http://schemas.microsoft.com/office/powerpoint/2010/main" val="2406342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How can we engage</a:t>
            </a:r>
            <a:r>
              <a:rPr lang="en-NZ" baseline="0" dirty="0" smtClean="0"/>
              <a:t> with t</a:t>
            </a:r>
            <a:r>
              <a:rPr lang="en-NZ" dirty="0" smtClean="0"/>
              <a:t>he schools?</a:t>
            </a:r>
            <a:r>
              <a:rPr lang="en-NZ" baseline="0" dirty="0" smtClean="0"/>
              <a:t> The apartments? The businesses? Could we provide a place for people to meet in the local community?</a:t>
            </a:r>
          </a:p>
          <a:p>
            <a:r>
              <a:rPr lang="en-NZ" dirty="0" smtClean="0"/>
              <a:t>Just confirmed this week: we will take possession of</a:t>
            </a:r>
            <a:r>
              <a:rPr lang="en-NZ" baseline="0" dirty="0" smtClean="0"/>
              <a:t> the ground floor soon so we can do strengthening work on floor one without disrupting the ground floor tenant. This provides an exciting opportunity for a real community-facing presence!</a:t>
            </a:r>
          </a:p>
          <a:p>
            <a:r>
              <a:rPr lang="en-NZ" baseline="0" dirty="0" smtClean="0"/>
              <a:t>Let’s embrace our place at 105 Vincent St for the next year or so and prepare for “the big move” to 25 Union St – not just by picking out furniture!</a:t>
            </a:r>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19</a:t>
            </a:fld>
            <a:endParaRPr lang="en-NZ"/>
          </a:p>
        </p:txBody>
      </p:sp>
    </p:spTree>
    <p:extLst>
      <p:ext uri="{BB962C8B-B14F-4D97-AF65-F5344CB8AC3E}">
        <p14:creationId xmlns:p14="http://schemas.microsoft.com/office/powerpoint/2010/main" val="1370102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Abraham was promised a place of his own</a:t>
            </a:r>
            <a:r>
              <a:rPr lang="en-NZ" baseline="0" dirty="0" smtClean="0"/>
              <a:t> </a:t>
            </a:r>
            <a:r>
              <a:rPr lang="en-NZ" dirty="0" smtClean="0"/>
              <a:t>and</a:t>
            </a:r>
            <a:r>
              <a:rPr lang="en-NZ" baseline="0" dirty="0" smtClean="0"/>
              <a:t> God kept that promise – after he died. But ultimately it wasn’t about a narrow little slice of real estate in the Middle East. God wanted to give him the whole world (See Romans 8:13)! That was fulfilled by his descendent, Jesus the Messiah. So all God’s promises are yes in Jesus Christ (2 Cor. 1:20).</a:t>
            </a:r>
          </a:p>
          <a:p>
            <a:r>
              <a:rPr lang="en-NZ" baseline="0" dirty="0" smtClean="0"/>
              <a:t>As we work in our corner of the world, sowing the seed of the Gospel, connecting people, praying for the city and looking after the planet, we are helping build the kingdom of the God. But this world as it is will not be fully redeemed until the chief architect and builder steps on to the job site himself once more. </a:t>
            </a:r>
          </a:p>
          <a:p>
            <a:r>
              <a:rPr lang="en-NZ" baseline="0" dirty="0" smtClean="0"/>
              <a:t>That’s what we are looking forward to. We are looking forward to Jesus’ return not by sitting on our hands and waiting passively, but actively working on his kingdom vision in the places where we live, work, worship and play. What an exciting calling we have! So let’s get to work!</a:t>
            </a:r>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20</a:t>
            </a:fld>
            <a:endParaRPr lang="en-NZ"/>
          </a:p>
        </p:txBody>
      </p:sp>
    </p:spTree>
    <p:extLst>
      <p:ext uri="{BB962C8B-B14F-4D97-AF65-F5344CB8AC3E}">
        <p14:creationId xmlns:p14="http://schemas.microsoft.com/office/powerpoint/2010/main" val="84164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3</a:t>
            </a:fld>
            <a:endParaRPr lang="en-NZ"/>
          </a:p>
        </p:txBody>
      </p:sp>
    </p:spTree>
    <p:extLst>
      <p:ext uri="{BB962C8B-B14F-4D97-AF65-F5344CB8AC3E}">
        <p14:creationId xmlns:p14="http://schemas.microsoft.com/office/powerpoint/2010/main" val="225947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2891180-32E0-4D69-9016-256B151ADFC5}" type="slidenum">
              <a:rPr lang="en-NZ" smtClean="0"/>
              <a:t>4</a:t>
            </a:fld>
            <a:endParaRPr lang="en-NZ"/>
          </a:p>
        </p:txBody>
      </p:sp>
    </p:spTree>
    <p:extLst>
      <p:ext uri="{BB962C8B-B14F-4D97-AF65-F5344CB8AC3E}">
        <p14:creationId xmlns:p14="http://schemas.microsoft.com/office/powerpoint/2010/main" val="78282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5</a:t>
            </a:fld>
            <a:endParaRPr lang="en-NZ"/>
          </a:p>
        </p:txBody>
      </p:sp>
    </p:spTree>
    <p:extLst>
      <p:ext uri="{BB962C8B-B14F-4D97-AF65-F5344CB8AC3E}">
        <p14:creationId xmlns:p14="http://schemas.microsoft.com/office/powerpoint/2010/main" val="422430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2</a:t>
            </a:r>
            <a:r>
              <a:rPr lang="en-NZ" baseline="0" dirty="0" smtClean="0"/>
              <a:t> Chronicles 36. </a:t>
            </a:r>
            <a:r>
              <a:rPr lang="en-NZ" dirty="0" smtClean="0"/>
              <a:t>God kept sending the prophets</a:t>
            </a:r>
            <a:r>
              <a:rPr lang="en-NZ" baseline="0" dirty="0" smtClean="0"/>
              <a:t> to warn them to obey his word and they would for a while, but eventually they would worship idols, ally themselves with pagans kings, forget god’s Sabbaths, take advantage of the poor, etc., etc. Eventually he lost his patience and sent </a:t>
            </a:r>
            <a:r>
              <a:rPr lang="en-NZ" baseline="0" dirty="0" err="1" smtClean="0"/>
              <a:t>ehm</a:t>
            </a:r>
            <a:r>
              <a:rPr lang="en-NZ" baseline="0" dirty="0" smtClean="0"/>
              <a:t> to Babylon, after a very nasty siege by King (who?) Nebuchadnezzar.</a:t>
            </a:r>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6</a:t>
            </a:fld>
            <a:endParaRPr lang="en-NZ"/>
          </a:p>
        </p:txBody>
      </p:sp>
    </p:spTree>
    <p:extLst>
      <p:ext uri="{BB962C8B-B14F-4D97-AF65-F5344CB8AC3E}">
        <p14:creationId xmlns:p14="http://schemas.microsoft.com/office/powerpoint/2010/main" val="85734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7</a:t>
            </a:fld>
            <a:endParaRPr lang="en-NZ"/>
          </a:p>
        </p:txBody>
      </p:sp>
    </p:spTree>
    <p:extLst>
      <p:ext uri="{BB962C8B-B14F-4D97-AF65-F5344CB8AC3E}">
        <p14:creationId xmlns:p14="http://schemas.microsoft.com/office/powerpoint/2010/main" val="1320661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Babylonian captivity:</a:t>
            </a:r>
            <a:r>
              <a:rPr lang="en-NZ" baseline="0" dirty="0" smtClean="0"/>
              <a:t> </a:t>
            </a:r>
            <a:r>
              <a:rPr lang="en-NZ" dirty="0" smtClean="0"/>
              <a:t>God had promised</a:t>
            </a:r>
            <a:r>
              <a:rPr lang="en-NZ" baseline="0" dirty="0" smtClean="0"/>
              <a:t> his people their own land and now they were kicked out of it!</a:t>
            </a:r>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8</a:t>
            </a:fld>
            <a:endParaRPr lang="en-NZ"/>
          </a:p>
        </p:txBody>
      </p:sp>
    </p:spTree>
    <p:extLst>
      <p:ext uri="{BB962C8B-B14F-4D97-AF65-F5344CB8AC3E}">
        <p14:creationId xmlns:p14="http://schemas.microsoft.com/office/powerpoint/2010/main" val="18735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9</a:t>
            </a:fld>
            <a:endParaRPr lang="en-NZ"/>
          </a:p>
        </p:txBody>
      </p:sp>
    </p:spTree>
    <p:extLst>
      <p:ext uri="{BB962C8B-B14F-4D97-AF65-F5344CB8AC3E}">
        <p14:creationId xmlns:p14="http://schemas.microsoft.com/office/powerpoint/2010/main" val="163341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Do you hear the passion and pain of a vanquished</a:t>
            </a:r>
            <a:r>
              <a:rPr lang="en-NZ" baseline="0" dirty="0" smtClean="0"/>
              <a:t> people?</a:t>
            </a:r>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10</a:t>
            </a:fld>
            <a:endParaRPr lang="en-NZ"/>
          </a:p>
        </p:txBody>
      </p:sp>
    </p:spTree>
    <p:extLst>
      <p:ext uri="{BB962C8B-B14F-4D97-AF65-F5344CB8AC3E}">
        <p14:creationId xmlns:p14="http://schemas.microsoft.com/office/powerpoint/2010/main" val="427786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F1A179-E7DA-4916-BAE1-272027CBDBF6}" type="datetimeFigureOut">
              <a:rPr lang="en-NZ" smtClean="0"/>
              <a:t>31/08/2019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412239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F1A179-E7DA-4916-BAE1-272027CBDBF6}" type="datetimeFigureOut">
              <a:rPr lang="en-NZ" smtClean="0"/>
              <a:t>31/08/2019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427274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F1A179-E7DA-4916-BAE1-272027CBDBF6}" type="datetimeFigureOut">
              <a:rPr lang="en-NZ" smtClean="0"/>
              <a:t>31/08/2019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392080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F1A179-E7DA-4916-BAE1-272027CBDBF6}" type="datetimeFigureOut">
              <a:rPr lang="en-NZ" smtClean="0"/>
              <a:t>31/08/2019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105693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1A179-E7DA-4916-BAE1-272027CBDBF6}" type="datetimeFigureOut">
              <a:rPr lang="en-NZ" smtClean="0"/>
              <a:t>31/08/2019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168311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F1A179-E7DA-4916-BAE1-272027CBDBF6}" type="datetimeFigureOut">
              <a:rPr lang="en-NZ" smtClean="0"/>
              <a:t>31/08/2019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191067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F1A179-E7DA-4916-BAE1-272027CBDBF6}" type="datetimeFigureOut">
              <a:rPr lang="en-NZ" smtClean="0"/>
              <a:t>31/08/2019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403788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F1A179-E7DA-4916-BAE1-272027CBDBF6}" type="datetimeFigureOut">
              <a:rPr lang="en-NZ" smtClean="0"/>
              <a:t>31/08/2019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118941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1A179-E7DA-4916-BAE1-272027CBDBF6}" type="datetimeFigureOut">
              <a:rPr lang="en-NZ" smtClean="0"/>
              <a:t>31/08/2019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225179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1A179-E7DA-4916-BAE1-272027CBDBF6}" type="datetimeFigureOut">
              <a:rPr lang="en-NZ" smtClean="0"/>
              <a:t>31/08/2019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358640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1A179-E7DA-4916-BAE1-272027CBDBF6}" type="datetimeFigureOut">
              <a:rPr lang="en-NZ" smtClean="0"/>
              <a:t>31/08/2019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139833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1A179-E7DA-4916-BAE1-272027CBDBF6}" type="datetimeFigureOut">
              <a:rPr lang="en-NZ" smtClean="0"/>
              <a:t>31/08/2019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03EB4-199E-43B7-A0AC-0EFA9F600DBF}" type="slidenum">
              <a:rPr lang="en-NZ" smtClean="0"/>
              <a:t>‹#›</a:t>
            </a:fld>
            <a:endParaRPr lang="en-NZ"/>
          </a:p>
        </p:txBody>
      </p:sp>
    </p:spTree>
    <p:extLst>
      <p:ext uri="{BB962C8B-B14F-4D97-AF65-F5344CB8AC3E}">
        <p14:creationId xmlns:p14="http://schemas.microsoft.com/office/powerpoint/2010/main" val="165489893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smtClean="0">
                <a:solidFill>
                  <a:srgbClr val="FFE389"/>
                </a:solidFill>
                <a:latin typeface="Amatic SC" panose="00000500000000000000" pitchFamily="2" charset="-79"/>
                <a:cs typeface="Amatic SC" panose="00000500000000000000" pitchFamily="2" charset="-79"/>
              </a:rPr>
              <a:t>Review </a:t>
            </a:r>
            <a:r>
              <a:rPr lang="en-NZ" sz="8800" dirty="0">
                <a:solidFill>
                  <a:srgbClr val="FFE389"/>
                </a:solidFill>
                <a:latin typeface="Amatic SC" panose="00000500000000000000" pitchFamily="2" charset="-79"/>
                <a:cs typeface="Amatic SC" panose="00000500000000000000" pitchFamily="2" charset="-79"/>
              </a:rPr>
              <a:t>- Week </a:t>
            </a:r>
            <a:r>
              <a:rPr lang="en-NZ" sz="8800" dirty="0">
                <a:solidFill>
                  <a:srgbClr val="FFE389"/>
                </a:solidFill>
                <a:latin typeface="Amatic SC" panose="00000500000000000000" pitchFamily="2" charset="-79"/>
                <a:cs typeface="Amatic SC" panose="00000500000000000000" pitchFamily="2" charset="-79"/>
              </a:rPr>
              <a:t>1: Family</a:t>
            </a:r>
          </a:p>
        </p:txBody>
      </p:sp>
      <p:sp>
        <p:nvSpPr>
          <p:cNvPr id="3" name="Content Placeholder 2"/>
          <p:cNvSpPr>
            <a:spLocks noGrp="1"/>
          </p:cNvSpPr>
          <p:nvPr>
            <p:ph idx="1"/>
          </p:nvPr>
        </p:nvSpPr>
        <p:spPr>
          <a:xfrm>
            <a:off x="838200" y="4441370"/>
            <a:ext cx="10515600" cy="1985556"/>
          </a:xfrm>
        </p:spPr>
        <p:txBody>
          <a:bodyPr>
            <a:normAutofit/>
          </a:bodyPr>
          <a:lstStyle/>
          <a:p>
            <a:r>
              <a:rPr lang="en-NZ" dirty="0" smtClean="0"/>
              <a:t>Practise hospitality – a welcoming community</a:t>
            </a:r>
          </a:p>
          <a:p>
            <a:r>
              <a:rPr lang="en-NZ" dirty="0" smtClean="0"/>
              <a:t>Rejoice with those who rejoice, mourn with those who mourn – a caring community</a:t>
            </a:r>
          </a:p>
          <a:p>
            <a:r>
              <a:rPr lang="en-NZ" dirty="0" smtClean="0"/>
              <a:t>Love your enemies – a radical community</a:t>
            </a:r>
          </a:p>
        </p:txBody>
      </p:sp>
      <p:pic>
        <p:nvPicPr>
          <p:cNvPr id="4" name="Picture 3" descr="Image result for church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9" y="1859973"/>
            <a:ext cx="6008869" cy="219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35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4315" y="1825625"/>
            <a:ext cx="8843370" cy="4336636"/>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A Devastating Situation</a:t>
            </a:r>
            <a:endParaRPr lang="en-NZ" sz="8800" dirty="0"/>
          </a:p>
        </p:txBody>
      </p:sp>
      <p:sp>
        <p:nvSpPr>
          <p:cNvPr id="8" name="Rectangle 7"/>
          <p:cNvSpPr/>
          <p:nvPr/>
        </p:nvSpPr>
        <p:spPr>
          <a:xfrm>
            <a:off x="3206130" y="4271480"/>
            <a:ext cx="3536576" cy="2369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3269740" y="4573628"/>
            <a:ext cx="4228340" cy="2289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674314" y="2732073"/>
            <a:ext cx="8843371" cy="2866973"/>
          </a:xfrm>
          <a:prstGeom prst="rect">
            <a:avLst/>
          </a:prstGeom>
        </p:spPr>
      </p:pic>
    </p:spTree>
    <p:extLst>
      <p:ext uri="{BB962C8B-B14F-4D97-AF65-F5344CB8AC3E}">
        <p14:creationId xmlns:p14="http://schemas.microsoft.com/office/powerpoint/2010/main" val="4107144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Jeremiah 29:4-14</a:t>
            </a:r>
          </a:p>
        </p:txBody>
      </p:sp>
      <p:sp>
        <p:nvSpPr>
          <p:cNvPr id="3" name="Content Placeholder 2"/>
          <p:cNvSpPr>
            <a:spLocks noGrp="1"/>
          </p:cNvSpPr>
          <p:nvPr>
            <p:ph idx="1"/>
          </p:nvPr>
        </p:nvSpPr>
        <p:spPr/>
        <p:txBody>
          <a:bodyPr/>
          <a:lstStyle/>
          <a:p>
            <a:pPr lvl="1" algn="r"/>
            <a:endParaRPr lang="en-NZ" dirty="0"/>
          </a:p>
          <a:p>
            <a:endParaRPr lang="en-NZ" dirty="0"/>
          </a:p>
        </p:txBody>
      </p:sp>
      <p:sp>
        <p:nvSpPr>
          <p:cNvPr id="5" name="Rectangle 4"/>
          <p:cNvSpPr/>
          <p:nvPr/>
        </p:nvSpPr>
        <p:spPr>
          <a:xfrm>
            <a:off x="1674315" y="1825625"/>
            <a:ext cx="8843370" cy="4336636"/>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7156174" y="2681221"/>
            <a:ext cx="2608028" cy="25281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623930" y="2934031"/>
            <a:ext cx="6639339" cy="24649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623929" y="3263566"/>
            <a:ext cx="6981247" cy="2270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2623929" y="3557766"/>
            <a:ext cx="6981247" cy="2270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2623929" y="3844015"/>
            <a:ext cx="6981247" cy="2270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2623929" y="4130264"/>
            <a:ext cx="7044857" cy="22705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2623929" y="4400604"/>
            <a:ext cx="5510255" cy="2270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674314" y="2300957"/>
            <a:ext cx="8843371" cy="3626810"/>
          </a:xfrm>
          <a:prstGeom prst="rect">
            <a:avLst/>
          </a:prstGeom>
        </p:spPr>
      </p:pic>
    </p:spTree>
    <p:extLst>
      <p:ext uri="{BB962C8B-B14F-4D97-AF65-F5344CB8AC3E}">
        <p14:creationId xmlns:p14="http://schemas.microsoft.com/office/powerpoint/2010/main" val="3718321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Jeremiah 29:4-14</a:t>
            </a:r>
            <a:endParaRPr lang="en-NZ" sz="8800" dirty="0"/>
          </a:p>
        </p:txBody>
      </p:sp>
      <p:sp>
        <p:nvSpPr>
          <p:cNvPr id="3" name="Content Placeholder 2"/>
          <p:cNvSpPr>
            <a:spLocks noGrp="1"/>
          </p:cNvSpPr>
          <p:nvPr>
            <p:ph idx="1"/>
          </p:nvPr>
        </p:nvSpPr>
        <p:spPr/>
        <p:txBody>
          <a:bodyPr/>
          <a:lstStyle/>
          <a:p>
            <a:endParaRPr lang="en-NZ" dirty="0"/>
          </a:p>
        </p:txBody>
      </p:sp>
      <p:sp>
        <p:nvSpPr>
          <p:cNvPr id="8" name="Rectangle 7"/>
          <p:cNvSpPr/>
          <p:nvPr/>
        </p:nvSpPr>
        <p:spPr>
          <a:xfrm>
            <a:off x="1674315" y="1825625"/>
            <a:ext cx="8843370" cy="4336636"/>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4593232" y="3126493"/>
            <a:ext cx="5011943" cy="2448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2676968" y="3427011"/>
            <a:ext cx="6649912" cy="24057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2676968" y="3715829"/>
            <a:ext cx="1916264" cy="20619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3317447" y="4605254"/>
            <a:ext cx="6287727" cy="24504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676968" y="4883551"/>
            <a:ext cx="5361801" cy="21323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674314" y="2369433"/>
            <a:ext cx="8843371" cy="3410583"/>
          </a:xfrm>
          <a:prstGeom prst="rect">
            <a:avLst/>
          </a:prstGeom>
        </p:spPr>
      </p:pic>
    </p:spTree>
    <p:extLst>
      <p:ext uri="{BB962C8B-B14F-4D97-AF65-F5344CB8AC3E}">
        <p14:creationId xmlns:p14="http://schemas.microsoft.com/office/powerpoint/2010/main" val="4016761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A </a:t>
            </a:r>
            <a:r>
              <a:rPr lang="en-NZ" sz="8800" dirty="0" smtClean="0">
                <a:solidFill>
                  <a:srgbClr val="FFE389"/>
                </a:solidFill>
                <a:latin typeface="Amatic SC" panose="00000500000000000000" pitchFamily="2" charset="-79"/>
                <a:cs typeface="Amatic SC" panose="00000500000000000000" pitchFamily="2" charset="-79"/>
              </a:rPr>
              <a:t>Theology of Place</a:t>
            </a:r>
            <a:endParaRPr lang="en-NZ" sz="8800" dirty="0">
              <a:solidFill>
                <a:srgbClr val="FFE389"/>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7021002" y="1825625"/>
            <a:ext cx="4332798" cy="4351338"/>
          </a:xfrm>
        </p:spPr>
        <p:txBody>
          <a:bodyPr/>
          <a:lstStyle/>
          <a:p>
            <a:r>
              <a:rPr lang="en-NZ" dirty="0" smtClean="0"/>
              <a:t>“</a:t>
            </a:r>
            <a:r>
              <a:rPr lang="en-NZ" dirty="0"/>
              <a:t>I look upon this world as a wrecked vessel.  God has given me a lifeboat and said to me, “Moody, save all you can</a:t>
            </a:r>
            <a:r>
              <a:rPr lang="en-NZ" dirty="0" smtClean="0"/>
              <a:t>.”</a:t>
            </a:r>
          </a:p>
          <a:p>
            <a:pPr lvl="1" algn="r"/>
            <a:r>
              <a:rPr lang="en-NZ" dirty="0"/>
              <a:t>D.L. </a:t>
            </a:r>
            <a:r>
              <a:rPr lang="en-NZ" dirty="0" smtClean="0"/>
              <a:t>Moody	</a:t>
            </a:r>
          </a:p>
        </p:txBody>
      </p:sp>
      <p:pic>
        <p:nvPicPr>
          <p:cNvPr id="2050" name="Picture 2" descr="Image result for titanic s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609187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96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A Theology of Place</a:t>
            </a:r>
          </a:p>
        </p:txBody>
      </p:sp>
      <p:sp>
        <p:nvSpPr>
          <p:cNvPr id="3" name="Content Placeholder 2"/>
          <p:cNvSpPr>
            <a:spLocks noGrp="1"/>
          </p:cNvSpPr>
          <p:nvPr>
            <p:ph idx="1"/>
          </p:nvPr>
        </p:nvSpPr>
        <p:spPr>
          <a:xfrm>
            <a:off x="838200" y="1825624"/>
            <a:ext cx="6898419" cy="3652825"/>
          </a:xfrm>
        </p:spPr>
        <p:txBody>
          <a:bodyPr>
            <a:normAutofit/>
          </a:bodyPr>
          <a:lstStyle/>
          <a:p>
            <a:r>
              <a:rPr lang="en-NZ" dirty="0" smtClean="0"/>
              <a:t>The Fall impacted our relationship with God, others and all of creation</a:t>
            </a:r>
          </a:p>
          <a:p>
            <a:r>
              <a:rPr lang="en-NZ" dirty="0" smtClean="0"/>
              <a:t>The gospel does the same – Christ is God’s </a:t>
            </a:r>
            <a:r>
              <a:rPr lang="en-NZ" dirty="0"/>
              <a:t>“Shalom” </a:t>
            </a:r>
            <a:r>
              <a:rPr lang="en-NZ" dirty="0" smtClean="0"/>
              <a:t>(peace) who repairs </a:t>
            </a:r>
            <a:r>
              <a:rPr lang="en-NZ" dirty="0"/>
              <a:t>these </a:t>
            </a:r>
            <a:r>
              <a:rPr lang="en-NZ" dirty="0" smtClean="0"/>
              <a:t>damaged </a:t>
            </a:r>
            <a:r>
              <a:rPr lang="en-NZ" dirty="0"/>
              <a:t>relationships</a:t>
            </a:r>
          </a:p>
          <a:p>
            <a:r>
              <a:rPr lang="en-NZ" dirty="0" smtClean="0"/>
              <a:t>Ultimately all creation will be renewed in the kingdom of God</a:t>
            </a:r>
          </a:p>
          <a:p>
            <a:r>
              <a:rPr lang="en-NZ" dirty="0" smtClean="0"/>
              <a:t>So living out the gospel includes evangelism, </a:t>
            </a:r>
          </a:p>
        </p:txBody>
      </p:sp>
      <p:pic>
        <p:nvPicPr>
          <p:cNvPr id="3074" name="Picture 2" descr="Image result for spring in your st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2473" y="2620990"/>
            <a:ext cx="3274802" cy="23644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2298" y="5263766"/>
            <a:ext cx="10429075" cy="1384995"/>
          </a:xfrm>
          <a:prstGeom prst="rect">
            <a:avLst/>
          </a:prstGeom>
          <a:noFill/>
        </p:spPr>
        <p:txBody>
          <a:bodyPr wrap="square" rtlCol="0">
            <a:spAutoFit/>
          </a:bodyPr>
          <a:lstStyle/>
          <a:p>
            <a:pPr marL="269875"/>
            <a:r>
              <a:rPr lang="en-NZ" sz="2800" dirty="0"/>
              <a:t>building bridges in our communities (including praying for our city) and caring for creation</a:t>
            </a:r>
          </a:p>
          <a:p>
            <a:pPr marL="269875" indent="-269875">
              <a:buFont typeface="Arial" panose="020B0604020202020204" pitchFamily="34" charset="0"/>
              <a:buChar char="•"/>
            </a:pPr>
            <a:r>
              <a:rPr lang="en-NZ" sz="2800" dirty="0"/>
              <a:t>This is the BIG GOSPEL STORY!</a:t>
            </a:r>
          </a:p>
        </p:txBody>
      </p:sp>
    </p:spTree>
    <p:extLst>
      <p:ext uri="{BB962C8B-B14F-4D97-AF65-F5344CB8AC3E}">
        <p14:creationId xmlns:p14="http://schemas.microsoft.com/office/powerpoint/2010/main" val="320539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John and Rebecca De Jong</a:t>
            </a:r>
          </a:p>
        </p:txBody>
      </p:sp>
      <p:sp>
        <p:nvSpPr>
          <p:cNvPr id="3" name="Content Placeholder 2"/>
          <p:cNvSpPr>
            <a:spLocks noGrp="1"/>
          </p:cNvSpPr>
          <p:nvPr>
            <p:ph idx="1"/>
          </p:nvPr>
        </p:nvSpPr>
        <p:spPr>
          <a:xfrm>
            <a:off x="6726802" y="1825624"/>
            <a:ext cx="4818492" cy="4758055"/>
          </a:xfrm>
        </p:spPr>
        <p:txBody>
          <a:bodyPr>
            <a:normAutofit/>
          </a:bodyPr>
          <a:lstStyle/>
          <a:p>
            <a:r>
              <a:rPr lang="en-NZ" dirty="0" smtClean="0"/>
              <a:t>God’s call is key – not a place to have a crisis of faith</a:t>
            </a:r>
          </a:p>
          <a:p>
            <a:r>
              <a:rPr lang="en-NZ" dirty="0"/>
              <a:t>Language learning essential to understanding the culture - 20 hours a week for three years</a:t>
            </a:r>
          </a:p>
          <a:p>
            <a:r>
              <a:rPr lang="en-NZ" dirty="0" smtClean="0"/>
              <a:t>Turn off </a:t>
            </a:r>
            <a:r>
              <a:rPr lang="en-NZ" dirty="0"/>
              <a:t>your air-con - acclimatise and have an open </a:t>
            </a:r>
            <a:r>
              <a:rPr lang="en-NZ" dirty="0" smtClean="0"/>
              <a:t>door</a:t>
            </a:r>
          </a:p>
          <a:p>
            <a:r>
              <a:rPr lang="en-NZ" dirty="0"/>
              <a:t>Holiday in the place (country) you live</a:t>
            </a:r>
          </a:p>
          <a:p>
            <a:endParaRPr lang="en-NZ" dirty="0" smtClean="0"/>
          </a:p>
          <a:p>
            <a:endParaRPr lang="en-NZ" dirty="0"/>
          </a:p>
          <a:p>
            <a:endParaRPr lang="en-NZ" dirty="0"/>
          </a:p>
        </p:txBody>
      </p:sp>
      <p:pic>
        <p:nvPicPr>
          <p:cNvPr id="4" name="Picture 3" descr="IMG_256"/>
          <p:cNvPicPr>
            <a:picLocks noChangeAspect="1"/>
          </p:cNvPicPr>
          <p:nvPr/>
        </p:nvPicPr>
        <p:blipFill>
          <a:blip r:embed="rId3"/>
          <a:stretch>
            <a:fillRect/>
          </a:stretch>
        </p:blipFill>
        <p:spPr>
          <a:xfrm>
            <a:off x="838199" y="1825625"/>
            <a:ext cx="5801139" cy="4361858"/>
          </a:xfrm>
          <a:prstGeom prst="rect">
            <a:avLst/>
          </a:prstGeom>
          <a:noFill/>
          <a:ln w="9525">
            <a:noFill/>
          </a:ln>
        </p:spPr>
      </p:pic>
    </p:spTree>
    <p:extLst>
      <p:ext uri="{BB962C8B-B14F-4D97-AF65-F5344CB8AC3E}">
        <p14:creationId xmlns:p14="http://schemas.microsoft.com/office/powerpoint/2010/main" val="160936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John and Rebecca De Jong</a:t>
            </a:r>
          </a:p>
        </p:txBody>
      </p:sp>
      <p:sp>
        <p:nvSpPr>
          <p:cNvPr id="3" name="Content Placeholder 2"/>
          <p:cNvSpPr>
            <a:spLocks noGrp="1"/>
          </p:cNvSpPr>
          <p:nvPr>
            <p:ph idx="1"/>
          </p:nvPr>
        </p:nvSpPr>
        <p:spPr>
          <a:xfrm>
            <a:off x="838200" y="1825625"/>
            <a:ext cx="10515600" cy="4726250"/>
          </a:xfrm>
        </p:spPr>
        <p:txBody>
          <a:bodyPr>
            <a:normAutofit/>
          </a:bodyPr>
          <a:lstStyle/>
          <a:p>
            <a:r>
              <a:rPr lang="en-NZ" dirty="0"/>
              <a:t>Immerse yourself - don’t live in two worlds - live fully - be fully present - in your context - e.g. hanging around with expats and connecting through the email a </a:t>
            </a:r>
            <a:r>
              <a:rPr lang="en-NZ" dirty="0" smtClean="0"/>
              <a:t>lot</a:t>
            </a:r>
          </a:p>
          <a:p>
            <a:r>
              <a:rPr lang="en-NZ" dirty="0" smtClean="0"/>
              <a:t>People </a:t>
            </a:r>
            <a:r>
              <a:rPr lang="en-NZ" dirty="0"/>
              <a:t>can tell if you genuinely love them</a:t>
            </a:r>
          </a:p>
          <a:p>
            <a:r>
              <a:rPr lang="en-NZ" dirty="0"/>
              <a:t>Process of figuring out what you are going to </a:t>
            </a:r>
            <a:r>
              <a:rPr lang="en-NZ" dirty="0" smtClean="0"/>
              <a:t>do: what </a:t>
            </a:r>
            <a:r>
              <a:rPr lang="en-NZ" dirty="0"/>
              <a:t>do THEY want to you to do? What are their needs?</a:t>
            </a:r>
          </a:p>
          <a:p>
            <a:r>
              <a:rPr lang="en-NZ" dirty="0"/>
              <a:t>Accept the ministry you are given - do it to the best of your ability</a:t>
            </a:r>
          </a:p>
          <a:p>
            <a:r>
              <a:rPr lang="en-NZ" dirty="0" smtClean="0"/>
              <a:t>Consistent </a:t>
            </a:r>
            <a:r>
              <a:rPr lang="en-NZ" dirty="0"/>
              <a:t>ministry over a period of time to </a:t>
            </a:r>
            <a:r>
              <a:rPr lang="en-NZ" dirty="0" smtClean="0"/>
              <a:t>a smaller </a:t>
            </a:r>
            <a:r>
              <a:rPr lang="en-NZ" dirty="0"/>
              <a:t>number is of great value</a:t>
            </a:r>
          </a:p>
          <a:p>
            <a:r>
              <a:rPr lang="en-NZ" dirty="0"/>
              <a:t>Have </a:t>
            </a:r>
            <a:r>
              <a:rPr lang="en-NZ" dirty="0" smtClean="0"/>
              <a:t>hobbies!</a:t>
            </a:r>
            <a:endParaRPr lang="en-NZ" dirty="0"/>
          </a:p>
          <a:p>
            <a:endParaRPr lang="en-NZ" dirty="0"/>
          </a:p>
        </p:txBody>
      </p:sp>
    </p:spTree>
    <p:extLst>
      <p:ext uri="{BB962C8B-B14F-4D97-AF65-F5344CB8AC3E}">
        <p14:creationId xmlns:p14="http://schemas.microsoft.com/office/powerpoint/2010/main" val="239440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Gordon Burr</a:t>
            </a:r>
          </a:p>
        </p:txBody>
      </p:sp>
      <p:sp>
        <p:nvSpPr>
          <p:cNvPr id="3" name="Content Placeholder 2"/>
          <p:cNvSpPr>
            <a:spLocks noGrp="1"/>
          </p:cNvSpPr>
          <p:nvPr>
            <p:ph idx="1"/>
          </p:nvPr>
        </p:nvSpPr>
        <p:spPr/>
        <p:txBody>
          <a:bodyPr/>
          <a:lstStyle/>
          <a:p>
            <a:endParaRPr lang="en-NZ"/>
          </a:p>
        </p:txBody>
      </p:sp>
      <p:pic>
        <p:nvPicPr>
          <p:cNvPr id="6146" name="Picture 2" descr="Image result for Gordon Burr good s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571" y="1825625"/>
            <a:ext cx="77548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744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What about us?	</a:t>
            </a:r>
          </a:p>
        </p:txBody>
      </p:sp>
      <p:sp>
        <p:nvSpPr>
          <p:cNvPr id="3" name="Content Placeholder 2"/>
          <p:cNvSpPr>
            <a:spLocks noGrp="1"/>
          </p:cNvSpPr>
          <p:nvPr>
            <p:ph idx="1"/>
          </p:nvPr>
        </p:nvSpPr>
        <p:spPr/>
        <p:txBody>
          <a:bodyPr/>
          <a:lstStyle/>
          <a:p>
            <a:r>
              <a:rPr lang="en-NZ" dirty="0" smtClean="0"/>
              <a:t>How do we embrace the places where we live, work, worship and play?</a:t>
            </a:r>
          </a:p>
          <a:p>
            <a:r>
              <a:rPr lang="en-NZ" dirty="0" smtClean="0"/>
              <a:t>If our church disappeared in say, a year or so, would the community notice?</a:t>
            </a:r>
          </a:p>
          <a:p>
            <a:r>
              <a:rPr lang="en-NZ" dirty="0" smtClean="0"/>
              <a:t>We’re involved in some great community-facing stuff! Table tennis, YWCA, pot luck, Tea ‘n’ Talk, fund-raising events, etc.</a:t>
            </a:r>
          </a:p>
          <a:p>
            <a:r>
              <a:rPr lang="en-NZ" dirty="0" smtClean="0"/>
              <a:t>But relatively few people make these happen. Can we better support these things and / or add others that we are passionate about?</a:t>
            </a:r>
            <a:endParaRPr lang="en-NZ" dirty="0"/>
          </a:p>
        </p:txBody>
      </p:sp>
    </p:spTree>
    <p:extLst>
      <p:ext uri="{BB962C8B-B14F-4D97-AF65-F5344CB8AC3E}">
        <p14:creationId xmlns:p14="http://schemas.microsoft.com/office/powerpoint/2010/main" val="22960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2733934" y="0"/>
            <a:ext cx="7662385" cy="6858000"/>
          </a:xfrm>
          <a:prstGeom prst="rect">
            <a:avLst/>
          </a:prstGeom>
        </p:spPr>
      </p:pic>
    </p:spTree>
    <p:extLst>
      <p:ext uri="{BB962C8B-B14F-4D97-AF65-F5344CB8AC3E}">
        <p14:creationId xmlns:p14="http://schemas.microsoft.com/office/powerpoint/2010/main" val="1946711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Do the Survey for Week </a:t>
            </a:r>
            <a:r>
              <a:rPr lang="en-NZ" sz="8800" dirty="0" smtClean="0">
                <a:solidFill>
                  <a:srgbClr val="FFE389"/>
                </a:solidFill>
                <a:latin typeface="Amatic SC" panose="00000500000000000000" pitchFamily="2" charset="-79"/>
                <a:cs typeface="Amatic SC" panose="00000500000000000000" pitchFamily="2" charset="-79"/>
              </a:rPr>
              <a:t>1: Family</a:t>
            </a:r>
            <a:endParaRPr lang="en-NZ" sz="8800" dirty="0">
              <a:solidFill>
                <a:srgbClr val="FFE389"/>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pPr marL="514350" indent="-514350">
              <a:buFont typeface="+mj-lt"/>
              <a:buAutoNum type="arabicPeriod"/>
            </a:pPr>
            <a:r>
              <a:rPr lang="en-NZ" sz="2600" dirty="0"/>
              <a:t>What aspect of our church family life do you most appreciate?</a:t>
            </a:r>
          </a:p>
          <a:p>
            <a:pPr marL="514350" indent="-514350">
              <a:buFont typeface="+mj-lt"/>
              <a:buAutoNum type="arabicPeriod"/>
            </a:pPr>
            <a:r>
              <a:rPr lang="en-NZ" sz="2600" dirty="0"/>
              <a:t>What can we do in our Sunday service to improve our experience of family?</a:t>
            </a:r>
          </a:p>
          <a:p>
            <a:pPr marL="514350" indent="-514350">
              <a:buFont typeface="+mj-lt"/>
              <a:buAutoNum type="arabicPeriod"/>
            </a:pPr>
            <a:r>
              <a:rPr lang="en-NZ" sz="2600" dirty="0" smtClean="0"/>
              <a:t>How </a:t>
            </a:r>
            <a:r>
              <a:rPr lang="en-NZ" sz="2600" dirty="0"/>
              <a:t>can we change how we communicate to improve our experience of family?</a:t>
            </a:r>
          </a:p>
          <a:p>
            <a:pPr marL="514350" indent="-514350">
              <a:buFont typeface="+mj-lt"/>
              <a:buAutoNum type="arabicPeriod"/>
            </a:pPr>
            <a:r>
              <a:rPr lang="en-NZ" sz="2600" dirty="0"/>
              <a:t>How can we improve our experience of family by the things we do together?</a:t>
            </a:r>
          </a:p>
          <a:p>
            <a:pPr marL="514350" indent="-514350">
              <a:buFont typeface="+mj-lt"/>
              <a:buAutoNum type="arabicPeriod"/>
            </a:pPr>
            <a:r>
              <a:rPr lang="en-NZ" sz="2600" dirty="0"/>
              <a:t>What else have you been prompted about this week?</a:t>
            </a:r>
          </a:p>
          <a:p>
            <a:endParaRPr lang="en-NZ" dirty="0"/>
          </a:p>
        </p:txBody>
      </p:sp>
      <p:sp>
        <p:nvSpPr>
          <p:cNvPr id="6" name="Title 1"/>
          <p:cNvSpPr txBox="1">
            <a:spLocks/>
          </p:cNvSpPr>
          <p:nvPr/>
        </p:nvSpPr>
        <p:spPr>
          <a:xfrm>
            <a:off x="838200" y="540757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6300" dirty="0" smtClean="0">
                <a:solidFill>
                  <a:srgbClr val="FFE389"/>
                </a:solidFill>
                <a:latin typeface="Amatic SC" panose="00000500000000000000" pitchFamily="2" charset="-79"/>
                <a:cs typeface="Amatic SC" panose="00000500000000000000" pitchFamily="2" charset="-79"/>
              </a:rPr>
              <a:t>+ Continue the Devotional for Week 2: Place</a:t>
            </a:r>
            <a:endParaRPr lang="en-NZ" sz="6300" dirty="0">
              <a:solidFill>
                <a:srgbClr val="FFE389"/>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41537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8800" dirty="0" smtClean="0">
                <a:solidFill>
                  <a:srgbClr val="FFE389"/>
                </a:solidFill>
                <a:latin typeface="Amatic SC" panose="00000500000000000000" pitchFamily="2" charset="-79"/>
                <a:cs typeface="Amatic SC" panose="00000500000000000000" pitchFamily="2" charset="-79"/>
              </a:rPr>
              <a:t>A Place to call home</a:t>
            </a:r>
            <a:endParaRPr lang="en-NZ" sz="8800" dirty="0">
              <a:solidFill>
                <a:srgbClr val="FFE389"/>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838200" y="5891917"/>
            <a:ext cx="10515600" cy="636104"/>
          </a:xfrm>
        </p:spPr>
        <p:txBody>
          <a:bodyPr>
            <a:normAutofit/>
          </a:bodyPr>
          <a:lstStyle/>
          <a:p>
            <a:pPr lvl="1" algn="r"/>
            <a:r>
              <a:rPr lang="en-NZ" dirty="0" smtClean="0"/>
              <a:t>Hebrews 11:8-12</a:t>
            </a:r>
            <a:endParaRPr lang="en-NZ" dirty="0"/>
          </a:p>
        </p:txBody>
      </p:sp>
      <p:sp>
        <p:nvSpPr>
          <p:cNvPr id="6" name="Rectangle 5"/>
          <p:cNvSpPr/>
          <p:nvPr/>
        </p:nvSpPr>
        <p:spPr>
          <a:xfrm>
            <a:off x="1674315" y="2051437"/>
            <a:ext cx="8843370" cy="3760966"/>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7808181" y="3536861"/>
            <a:ext cx="1566408" cy="19230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504660" y="3815890"/>
            <a:ext cx="7187980" cy="2392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2513936" y="4122327"/>
            <a:ext cx="738147" cy="18514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674314" y="2260066"/>
            <a:ext cx="8843371" cy="3301928"/>
          </a:xfrm>
          <a:prstGeom prst="rect">
            <a:avLst/>
          </a:prstGeom>
        </p:spPr>
      </p:pic>
    </p:spTree>
    <p:extLst>
      <p:ext uri="{BB962C8B-B14F-4D97-AF65-F5344CB8AC3E}">
        <p14:creationId xmlns:p14="http://schemas.microsoft.com/office/powerpoint/2010/main" val="2512541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52174"/>
            <a:ext cx="9144000" cy="2011575"/>
          </a:xfrm>
        </p:spPr>
        <p:txBody>
          <a:bodyPr>
            <a:normAutofit fontScale="90000"/>
          </a:bodyPr>
          <a:lstStyle/>
          <a:p>
            <a:r>
              <a:rPr lang="en-NZ" sz="12800" dirty="0">
                <a:solidFill>
                  <a:srgbClr val="FFE389"/>
                </a:solidFill>
                <a:latin typeface="Amatic SC" panose="00000500000000000000" pitchFamily="2" charset="-79"/>
                <a:cs typeface="Amatic SC" panose="00000500000000000000" pitchFamily="2" charset="-79"/>
              </a:rPr>
              <a:t>Redemptive Family </a:t>
            </a:r>
            <a:r>
              <a:rPr lang="en-NZ" sz="9800" dirty="0" smtClean="0">
                <a:solidFill>
                  <a:srgbClr val="FFE389"/>
                </a:solidFill>
                <a:latin typeface="Amatic SC" panose="00000500000000000000" pitchFamily="2" charset="-79"/>
                <a:cs typeface="Amatic SC" panose="00000500000000000000" pitchFamily="2" charset="-79"/>
              </a:rPr>
              <a:t/>
            </a:r>
            <a:br>
              <a:rPr lang="en-NZ" sz="9800" dirty="0" smtClean="0">
                <a:solidFill>
                  <a:srgbClr val="FFE389"/>
                </a:solidFill>
                <a:latin typeface="Amatic SC" panose="00000500000000000000" pitchFamily="2" charset="-79"/>
                <a:cs typeface="Amatic SC" panose="00000500000000000000" pitchFamily="2" charset="-79"/>
              </a:rPr>
            </a:br>
            <a:r>
              <a:rPr lang="en-NZ" sz="6700" dirty="0" smtClean="0">
                <a:solidFill>
                  <a:srgbClr val="FFE389"/>
                </a:solidFill>
                <a:latin typeface="Amatic SC" panose="00000500000000000000" pitchFamily="2" charset="-79"/>
                <a:cs typeface="Amatic SC" panose="00000500000000000000" pitchFamily="2" charset="-79"/>
              </a:rPr>
              <a:t>Week 2: PLACE</a:t>
            </a:r>
            <a:endParaRPr lang="en-NZ" sz="4000" dirty="0">
              <a:solidFill>
                <a:srgbClr val="FFE389"/>
              </a:solidFill>
              <a:latin typeface="Amatic SC" panose="00000500000000000000" pitchFamily="2" charset="-79"/>
              <a:cs typeface="Amatic SC" panose="00000500000000000000" pitchFamily="2" charset="-79"/>
            </a:endParaRPr>
          </a:p>
        </p:txBody>
      </p:sp>
      <p:sp>
        <p:nvSpPr>
          <p:cNvPr id="3" name="Subtitle 2"/>
          <p:cNvSpPr>
            <a:spLocks noGrp="1"/>
          </p:cNvSpPr>
          <p:nvPr>
            <p:ph type="subTitle" idx="1"/>
          </p:nvPr>
        </p:nvSpPr>
        <p:spPr>
          <a:xfrm>
            <a:off x="1524000" y="3649916"/>
            <a:ext cx="9144000" cy="553250"/>
          </a:xfrm>
        </p:spPr>
        <p:txBody>
          <a:bodyPr/>
          <a:lstStyle/>
          <a:p>
            <a:r>
              <a:rPr lang="en-NZ" dirty="0" smtClean="0">
                <a:solidFill>
                  <a:srgbClr val="EEE3CA"/>
                </a:solidFill>
              </a:rPr>
              <a:t>Jeremiah 29:4-14</a:t>
            </a:r>
            <a:endParaRPr lang="en-NZ" dirty="0">
              <a:solidFill>
                <a:srgbClr val="EEE3CA"/>
              </a:solidFill>
            </a:endParaRPr>
          </a:p>
        </p:txBody>
      </p:sp>
      <p:pic>
        <p:nvPicPr>
          <p:cNvPr id="1026" name="Picture 2" descr="Image result for place where you l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400" y="4387767"/>
            <a:ext cx="39052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23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HOW IMPORTANT IS PLACE?</a:t>
            </a:r>
          </a:p>
        </p:txBody>
      </p:sp>
      <p:sp>
        <p:nvSpPr>
          <p:cNvPr id="3" name="Content Placeholder 2"/>
          <p:cNvSpPr>
            <a:spLocks noGrp="1"/>
          </p:cNvSpPr>
          <p:nvPr>
            <p:ph idx="1"/>
          </p:nvPr>
        </p:nvSpPr>
        <p:spPr/>
        <p:txBody>
          <a:bodyPr/>
          <a:lstStyle/>
          <a:p>
            <a:r>
              <a:rPr lang="en-NZ" dirty="0" smtClean="0"/>
              <a:t>Essential element of identity to the Maori</a:t>
            </a:r>
          </a:p>
          <a:p>
            <a:r>
              <a:rPr lang="en-NZ" dirty="0" smtClean="0"/>
              <a:t>During the </a:t>
            </a:r>
            <a:r>
              <a:rPr lang="en-NZ" dirty="0" err="1" smtClean="0"/>
              <a:t>mihi</a:t>
            </a:r>
            <a:r>
              <a:rPr lang="en-NZ" dirty="0" smtClean="0"/>
              <a:t>, you would give your genealogy (whakapapa)</a:t>
            </a:r>
          </a:p>
          <a:p>
            <a:pPr lvl="1"/>
            <a:r>
              <a:rPr lang="en-NZ" dirty="0" smtClean="0"/>
              <a:t>My mountain is __________ (</a:t>
            </a:r>
            <a:r>
              <a:rPr lang="en-NZ" dirty="0" err="1" smtClean="0"/>
              <a:t>Ko</a:t>
            </a:r>
            <a:r>
              <a:rPr lang="en-NZ" dirty="0" smtClean="0"/>
              <a:t> __________ </a:t>
            </a:r>
            <a:r>
              <a:rPr lang="en-NZ" dirty="0" err="1" smtClean="0"/>
              <a:t>toku</a:t>
            </a:r>
            <a:r>
              <a:rPr lang="en-NZ" dirty="0" smtClean="0"/>
              <a:t> </a:t>
            </a:r>
            <a:r>
              <a:rPr lang="en-NZ" dirty="0" err="1" smtClean="0"/>
              <a:t>maunga</a:t>
            </a:r>
            <a:r>
              <a:rPr lang="en-NZ" dirty="0" smtClean="0"/>
              <a:t>)</a:t>
            </a:r>
          </a:p>
          <a:p>
            <a:pPr lvl="1"/>
            <a:r>
              <a:rPr lang="en-NZ" dirty="0" smtClean="0"/>
              <a:t>My river is __________ (</a:t>
            </a:r>
            <a:r>
              <a:rPr lang="en-NZ" dirty="0" err="1" smtClean="0"/>
              <a:t>Ko</a:t>
            </a:r>
            <a:r>
              <a:rPr lang="en-NZ" dirty="0" smtClean="0"/>
              <a:t> __________ </a:t>
            </a:r>
            <a:r>
              <a:rPr lang="en-NZ" dirty="0" err="1" smtClean="0"/>
              <a:t>te</a:t>
            </a:r>
            <a:r>
              <a:rPr lang="en-NZ" dirty="0" smtClean="0"/>
              <a:t> </a:t>
            </a:r>
            <a:r>
              <a:rPr lang="en-NZ" dirty="0" err="1" smtClean="0"/>
              <a:t>awa</a:t>
            </a:r>
            <a:r>
              <a:rPr lang="en-NZ" dirty="0" smtClean="0"/>
              <a:t>)</a:t>
            </a:r>
          </a:p>
          <a:p>
            <a:pPr lvl="1"/>
            <a:r>
              <a:rPr lang="en-NZ" dirty="0" smtClean="0"/>
              <a:t>I am from __________ (</a:t>
            </a:r>
            <a:r>
              <a:rPr lang="en-NZ" dirty="0" err="1" smtClean="0"/>
              <a:t>Ko</a:t>
            </a:r>
            <a:r>
              <a:rPr lang="en-NZ" dirty="0" smtClean="0"/>
              <a:t> __________ </a:t>
            </a:r>
            <a:r>
              <a:rPr lang="en-NZ" dirty="0" err="1" smtClean="0"/>
              <a:t>ahau</a:t>
            </a:r>
            <a:r>
              <a:rPr lang="en-NZ" dirty="0" smtClean="0"/>
              <a:t>)</a:t>
            </a:r>
          </a:p>
          <a:p>
            <a:pPr lvl="1"/>
            <a:r>
              <a:rPr lang="en-NZ" dirty="0" smtClean="0"/>
              <a:t>My name is __________ (</a:t>
            </a:r>
            <a:r>
              <a:rPr lang="en-NZ" dirty="0" err="1" smtClean="0"/>
              <a:t>Ko</a:t>
            </a:r>
            <a:r>
              <a:rPr lang="en-NZ" dirty="0" smtClean="0"/>
              <a:t> __________</a:t>
            </a:r>
            <a:r>
              <a:rPr lang="en-NZ" dirty="0" err="1" smtClean="0"/>
              <a:t>toku</a:t>
            </a:r>
            <a:r>
              <a:rPr lang="en-NZ" dirty="0" smtClean="0"/>
              <a:t> </a:t>
            </a:r>
            <a:r>
              <a:rPr lang="en-NZ" dirty="0" err="1" smtClean="0"/>
              <a:t>ingoa</a:t>
            </a:r>
            <a:r>
              <a:rPr lang="en-NZ" dirty="0" smtClean="0"/>
              <a:t>)</a:t>
            </a:r>
          </a:p>
          <a:p>
            <a:r>
              <a:rPr lang="en-NZ" dirty="0" smtClean="0"/>
              <a:t>Have a go yourself!</a:t>
            </a:r>
          </a:p>
          <a:p>
            <a:pPr marL="0" indent="0">
              <a:buNone/>
            </a:pPr>
            <a:endParaRPr lang="en-NZ" dirty="0"/>
          </a:p>
        </p:txBody>
      </p:sp>
    </p:spTree>
    <p:extLst>
      <p:ext uri="{BB962C8B-B14F-4D97-AF65-F5344CB8AC3E}">
        <p14:creationId xmlns:p14="http://schemas.microsoft.com/office/powerpoint/2010/main" val="4006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The Promised Land</a:t>
            </a:r>
          </a:p>
        </p:txBody>
      </p:sp>
      <p:sp>
        <p:nvSpPr>
          <p:cNvPr id="3" name="Content Placeholder 2"/>
          <p:cNvSpPr>
            <a:spLocks noGrp="1"/>
          </p:cNvSpPr>
          <p:nvPr>
            <p:ph idx="1"/>
          </p:nvPr>
        </p:nvSpPr>
        <p:spPr>
          <a:xfrm>
            <a:off x="4556096" y="1825624"/>
            <a:ext cx="7156175" cy="5139719"/>
          </a:xfrm>
        </p:spPr>
        <p:txBody>
          <a:bodyPr>
            <a:normAutofit/>
          </a:bodyPr>
          <a:lstStyle/>
          <a:p>
            <a:r>
              <a:rPr lang="en-NZ" dirty="0" smtClean="0"/>
              <a:t>God’s promise to Abraham (Genesis 12:1-3)   “I will give you this land”</a:t>
            </a:r>
          </a:p>
          <a:p>
            <a:r>
              <a:rPr lang="en-NZ" dirty="0" smtClean="0"/>
              <a:t>Top line / bottom line = </a:t>
            </a:r>
            <a:r>
              <a:rPr lang="en-NZ" dirty="0" err="1" smtClean="0"/>
              <a:t>BLESSed</a:t>
            </a:r>
            <a:r>
              <a:rPr lang="en-NZ" dirty="0" smtClean="0"/>
              <a:t> </a:t>
            </a:r>
            <a:r>
              <a:rPr lang="en-NZ" dirty="0" smtClean="0">
                <a:sym typeface="Wingdings" panose="05000000000000000000" pitchFamily="2" charset="2"/>
              </a:rPr>
              <a:t> </a:t>
            </a:r>
            <a:r>
              <a:rPr lang="en-NZ" dirty="0" err="1" smtClean="0"/>
              <a:t>BLESSing</a:t>
            </a:r>
            <a:endParaRPr lang="en-NZ" dirty="0"/>
          </a:p>
          <a:p>
            <a:r>
              <a:rPr lang="en-NZ" dirty="0" smtClean="0"/>
              <a:t>Continuing to live in the land was contingent on obedience</a:t>
            </a:r>
          </a:p>
          <a:p>
            <a:r>
              <a:rPr lang="en-NZ" i="1" dirty="0" smtClean="0"/>
              <a:t>“if </a:t>
            </a:r>
            <a:r>
              <a:rPr lang="en-NZ" i="1" dirty="0"/>
              <a:t>you do not obey the </a:t>
            </a:r>
            <a:r>
              <a:rPr lang="en-NZ" i="1" cap="small" dirty="0"/>
              <a:t>Lord</a:t>
            </a:r>
            <a:r>
              <a:rPr lang="en-NZ" i="1" dirty="0"/>
              <a:t> your God and do not carefully follow all his commands and decrees I am giving you </a:t>
            </a:r>
            <a:r>
              <a:rPr lang="en-NZ" i="1" dirty="0" smtClean="0"/>
              <a:t>today … </a:t>
            </a:r>
            <a:r>
              <a:rPr lang="en-NZ" b="1" i="1" baseline="30000" dirty="0"/>
              <a:t>64 </a:t>
            </a:r>
            <a:r>
              <a:rPr lang="en-NZ" i="1" dirty="0"/>
              <a:t>Then the </a:t>
            </a:r>
            <a:r>
              <a:rPr lang="en-NZ" i="1" cap="small" dirty="0"/>
              <a:t>Lord</a:t>
            </a:r>
            <a:r>
              <a:rPr lang="en-NZ" i="1" dirty="0"/>
              <a:t> will scatter you among all nations, from one end of the earth to the other</a:t>
            </a:r>
            <a:r>
              <a:rPr lang="en-NZ" i="1" dirty="0" smtClean="0"/>
              <a:t>.”</a:t>
            </a:r>
          </a:p>
          <a:p>
            <a:pPr lvl="1" algn="r"/>
            <a:r>
              <a:rPr lang="en-NZ" dirty="0" err="1" smtClean="0"/>
              <a:t>Deut</a:t>
            </a:r>
            <a:r>
              <a:rPr lang="en-NZ" dirty="0" smtClean="0"/>
              <a:t> 28:15, 64</a:t>
            </a:r>
          </a:p>
          <a:p>
            <a:endParaRPr lang="en-NZ" dirty="0"/>
          </a:p>
        </p:txBody>
      </p:sp>
      <p:pic>
        <p:nvPicPr>
          <p:cNvPr id="4100" name="Picture 4" descr="Image result for the promised l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771925"/>
            <a:ext cx="3532271" cy="23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97925" cy="1325563"/>
          </a:xfrm>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God eventually lost his </a:t>
            </a:r>
            <a:r>
              <a:rPr lang="en-NZ" sz="8800" dirty="0" smtClean="0">
                <a:solidFill>
                  <a:srgbClr val="FFE389"/>
                </a:solidFill>
                <a:latin typeface="Amatic SC" panose="00000500000000000000" pitchFamily="2" charset="-79"/>
                <a:cs typeface="Amatic SC" panose="00000500000000000000" pitchFamily="2" charset="-79"/>
              </a:rPr>
              <a:t>patience!</a:t>
            </a:r>
            <a:endParaRPr lang="en-NZ" sz="8800" dirty="0">
              <a:solidFill>
                <a:srgbClr val="FFE389"/>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normAutofit/>
          </a:bodyPr>
          <a:lstStyle/>
          <a:p>
            <a:endParaRPr lang="en-NZ" dirty="0"/>
          </a:p>
        </p:txBody>
      </p:sp>
      <p:sp>
        <p:nvSpPr>
          <p:cNvPr id="6" name="Rectangle 5"/>
          <p:cNvSpPr/>
          <p:nvPr/>
        </p:nvSpPr>
        <p:spPr>
          <a:xfrm>
            <a:off x="1674315" y="1825625"/>
            <a:ext cx="8843370" cy="4336636"/>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4390874" y="2967467"/>
            <a:ext cx="5095032" cy="22895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538220" y="3236702"/>
            <a:ext cx="6534218" cy="24596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2538220" y="3522949"/>
            <a:ext cx="5246107" cy="2618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674315" y="1873254"/>
            <a:ext cx="8838876" cy="4311060"/>
          </a:xfrm>
          <a:prstGeom prst="rect">
            <a:avLst/>
          </a:prstGeom>
        </p:spPr>
      </p:pic>
    </p:spTree>
    <p:extLst>
      <p:ext uri="{BB962C8B-B14F-4D97-AF65-F5344CB8AC3E}">
        <p14:creationId xmlns:p14="http://schemas.microsoft.com/office/powerpoint/2010/main" val="3449069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8170" cy="1325563"/>
          </a:xfrm>
        </p:spPr>
        <p:txBody>
          <a:bodyPr>
            <a:noAutofit/>
          </a:bodyPr>
          <a:lstStyle/>
          <a:p>
            <a:r>
              <a:rPr lang="en-NZ" sz="8800" dirty="0">
                <a:solidFill>
                  <a:srgbClr val="FFE389"/>
                </a:solidFill>
                <a:latin typeface="Amatic SC" panose="00000500000000000000" pitchFamily="2" charset="-79"/>
                <a:cs typeface="Amatic SC" panose="00000500000000000000" pitchFamily="2" charset="-79"/>
              </a:rPr>
              <a:t>God eventually lost his patience!</a:t>
            </a:r>
            <a:endParaRPr lang="en-NZ" sz="8800" dirty="0"/>
          </a:p>
        </p:txBody>
      </p:sp>
      <p:sp>
        <p:nvSpPr>
          <p:cNvPr id="3" name="Content Placeholder 2"/>
          <p:cNvSpPr>
            <a:spLocks noGrp="1"/>
          </p:cNvSpPr>
          <p:nvPr>
            <p:ph idx="1"/>
          </p:nvPr>
        </p:nvSpPr>
        <p:spPr>
          <a:xfrm>
            <a:off x="838200" y="5219993"/>
            <a:ext cx="10515600" cy="956969"/>
          </a:xfrm>
        </p:spPr>
        <p:txBody>
          <a:bodyPr/>
          <a:lstStyle/>
          <a:p>
            <a:pPr lvl="1" algn="r"/>
            <a:r>
              <a:rPr lang="en-NZ" dirty="0" smtClean="0"/>
              <a:t>2 Chronicles 36</a:t>
            </a:r>
            <a:endParaRPr lang="en-NZ" dirty="0"/>
          </a:p>
        </p:txBody>
      </p:sp>
      <p:sp>
        <p:nvSpPr>
          <p:cNvPr id="7" name="Rectangle 6"/>
          <p:cNvSpPr/>
          <p:nvPr/>
        </p:nvSpPr>
        <p:spPr>
          <a:xfrm>
            <a:off x="1672069" y="2661500"/>
            <a:ext cx="8843370" cy="2260358"/>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498463" y="2959636"/>
            <a:ext cx="4625906" cy="26859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674315" y="2959636"/>
            <a:ext cx="8841124" cy="1511663"/>
          </a:xfrm>
          <a:prstGeom prst="rect">
            <a:avLst/>
          </a:prstGeom>
        </p:spPr>
      </p:pic>
    </p:spTree>
    <p:extLst>
      <p:ext uri="{BB962C8B-B14F-4D97-AF65-F5344CB8AC3E}">
        <p14:creationId xmlns:p14="http://schemas.microsoft.com/office/powerpoint/2010/main" val="4248792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74315" y="1825624"/>
            <a:ext cx="8843370" cy="4479759"/>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A Devastating Situation</a:t>
            </a:r>
          </a:p>
        </p:txBody>
      </p:sp>
      <p:sp>
        <p:nvSpPr>
          <p:cNvPr id="11" name="Rectangle 10"/>
          <p:cNvSpPr/>
          <p:nvPr/>
        </p:nvSpPr>
        <p:spPr>
          <a:xfrm>
            <a:off x="3007347" y="4128358"/>
            <a:ext cx="4228340" cy="2289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3159747" y="4409577"/>
            <a:ext cx="3169491" cy="24988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b="36766"/>
          <a:stretch/>
        </p:blipFill>
        <p:spPr>
          <a:xfrm>
            <a:off x="1674315" y="1841524"/>
            <a:ext cx="8843370" cy="4336636"/>
          </a:xfrm>
          <a:prstGeom prst="rect">
            <a:avLst/>
          </a:prstGeom>
        </p:spPr>
      </p:pic>
    </p:spTree>
    <p:extLst>
      <p:ext uri="{BB962C8B-B14F-4D97-AF65-F5344CB8AC3E}">
        <p14:creationId xmlns:p14="http://schemas.microsoft.com/office/powerpoint/2010/main" val="301144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74315" y="1825625"/>
            <a:ext cx="8843370" cy="4336636"/>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A Devastating Situation</a:t>
            </a:r>
            <a:endParaRPr lang="en-NZ" sz="8800" dirty="0"/>
          </a:p>
        </p:txBody>
      </p:sp>
      <p:sp>
        <p:nvSpPr>
          <p:cNvPr id="9" name="Rectangle 8"/>
          <p:cNvSpPr/>
          <p:nvPr/>
        </p:nvSpPr>
        <p:spPr>
          <a:xfrm>
            <a:off x="3078910" y="3571766"/>
            <a:ext cx="2765300" cy="22100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3078910" y="4735808"/>
            <a:ext cx="3170816" cy="20510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3078910" y="4135717"/>
            <a:ext cx="4617954" cy="2369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3229985" y="5073750"/>
            <a:ext cx="1644166" cy="20649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6"/>
          <p:cNvPicPr>
            <a:picLocks noChangeAspect="1"/>
          </p:cNvPicPr>
          <p:nvPr/>
        </p:nvPicPr>
        <p:blipFill>
          <a:blip r:embed="rId3">
            <a:clrChange>
              <a:clrFrom>
                <a:srgbClr val="FFFFFF"/>
              </a:clrFrom>
              <a:clrTo>
                <a:srgbClr val="FFFFFF">
                  <a:alpha val="0"/>
                </a:srgbClr>
              </a:clrTo>
            </a:clrChange>
          </a:blip>
          <a:stretch>
            <a:fillRect/>
          </a:stretch>
        </p:blipFill>
        <p:spPr>
          <a:xfrm>
            <a:off x="1674315" y="2851710"/>
            <a:ext cx="8843371" cy="2568013"/>
          </a:xfrm>
          <a:prstGeom prst="rect">
            <a:avLst/>
          </a:prstGeom>
        </p:spPr>
      </p:pic>
    </p:spTree>
    <p:extLst>
      <p:ext uri="{BB962C8B-B14F-4D97-AF65-F5344CB8AC3E}">
        <p14:creationId xmlns:p14="http://schemas.microsoft.com/office/powerpoint/2010/main" val="2808712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3422</TotalTime>
  <Words>1340</Words>
  <Application>Microsoft Office PowerPoint</Application>
  <PresentationFormat>Widescreen</PresentationFormat>
  <Paragraphs>115</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Amatic SC</vt:lpstr>
      <vt:lpstr>Arial</vt:lpstr>
      <vt:lpstr>Calibri</vt:lpstr>
      <vt:lpstr>Calibri Light</vt:lpstr>
      <vt:lpstr>Wingdings</vt:lpstr>
      <vt:lpstr>Office Theme</vt:lpstr>
      <vt:lpstr>Review - Week 1: Family</vt:lpstr>
      <vt:lpstr>Do the Survey for Week 1: Family</vt:lpstr>
      <vt:lpstr>Redemptive Family  Week 2: PLACE</vt:lpstr>
      <vt:lpstr>HOW IMPORTANT IS PLACE?</vt:lpstr>
      <vt:lpstr>The Promised Land</vt:lpstr>
      <vt:lpstr>God eventually lost his patience!</vt:lpstr>
      <vt:lpstr>God eventually lost his patience!</vt:lpstr>
      <vt:lpstr>A Devastating Situation</vt:lpstr>
      <vt:lpstr>A Devastating Situation</vt:lpstr>
      <vt:lpstr>A Devastating Situation</vt:lpstr>
      <vt:lpstr>Jeremiah 29:4-14</vt:lpstr>
      <vt:lpstr>Jeremiah 29:4-14</vt:lpstr>
      <vt:lpstr>A Theology of Place</vt:lpstr>
      <vt:lpstr>A Theology of Place</vt:lpstr>
      <vt:lpstr>John and Rebecca De Jong</vt:lpstr>
      <vt:lpstr>John and Rebecca De Jong</vt:lpstr>
      <vt:lpstr>Gordon Burr</vt:lpstr>
      <vt:lpstr>What about us? </vt:lpstr>
      <vt:lpstr>PowerPoint Presentation</vt:lpstr>
      <vt:lpstr>A Place to call home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51</cp:revision>
  <dcterms:created xsi:type="dcterms:W3CDTF">2019-08-20T01:45:48Z</dcterms:created>
  <dcterms:modified xsi:type="dcterms:W3CDTF">2019-08-30T23:53:54Z</dcterms:modified>
</cp:coreProperties>
</file>