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6" r:id="rId3"/>
  </p:sldMasterIdLst>
  <p:notesMasterIdLst>
    <p:notesMasterId r:id="rId16"/>
  </p:notesMasterIdLst>
  <p:sldIdLst>
    <p:sldId id="281" r:id="rId4"/>
    <p:sldId id="292" r:id="rId5"/>
    <p:sldId id="293" r:id="rId6"/>
    <p:sldId id="294" r:id="rId7"/>
    <p:sldId id="295" r:id="rId8"/>
    <p:sldId id="265" r:id="rId9"/>
    <p:sldId id="297" r:id="rId10"/>
    <p:sldId id="298" r:id="rId11"/>
    <p:sldId id="299" r:id="rId12"/>
    <p:sldId id="300" r:id="rId13"/>
    <p:sldId id="261" r:id="rId14"/>
    <p:sldId id="301" r:id="rId15"/>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0349" autoAdjust="0"/>
  </p:normalViewPr>
  <p:slideViewPr>
    <p:cSldViewPr snapToGrid="0">
      <p:cViewPr varScale="1">
        <p:scale>
          <a:sx n="69" d="100"/>
          <a:sy n="69" d="100"/>
        </p:scale>
        <p:origin x="213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2B6087-A270-4DA0-BF1C-A8E461D904F8}"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NZ"/>
        </a:p>
      </dgm:t>
    </dgm:pt>
    <dgm:pt modelId="{3DFC95CD-279F-4C9F-BB3C-198DD229463E}">
      <dgm:prSet phldrT="[Text]"/>
      <dgm:spPr>
        <a:solidFill>
          <a:schemeClr val="accent6">
            <a:lumMod val="40000"/>
            <a:lumOff val="60000"/>
          </a:schemeClr>
        </a:solidFill>
      </dgm:spPr>
      <dgm:t>
        <a:bodyPr/>
        <a:lstStyle/>
        <a:p>
          <a:r>
            <a:rPr lang="en-NZ" dirty="0" smtClean="0">
              <a:solidFill>
                <a:schemeClr val="tx1"/>
              </a:solidFill>
              <a:effectLst>
                <a:outerShdw blurRad="38100" dist="38100" dir="2700000" algn="tl">
                  <a:srgbClr val="000000">
                    <a:alpha val="43137"/>
                  </a:srgbClr>
                </a:outerShdw>
              </a:effectLst>
            </a:rPr>
            <a:t>Encounters in my world</a:t>
          </a:r>
          <a:endParaRPr lang="en-NZ" dirty="0">
            <a:solidFill>
              <a:schemeClr val="tx1"/>
            </a:solidFill>
            <a:effectLst>
              <a:outerShdw blurRad="38100" dist="38100" dir="2700000" algn="tl">
                <a:srgbClr val="000000">
                  <a:alpha val="43137"/>
                </a:srgbClr>
              </a:outerShdw>
            </a:effectLst>
          </a:endParaRPr>
        </a:p>
      </dgm:t>
    </dgm:pt>
    <dgm:pt modelId="{44E8BC0B-F5D6-496C-9D0F-92F744EBD4A1}" type="parTrans" cxnId="{1E1689C3-5025-4AF1-8475-338E12F373E3}">
      <dgm:prSet/>
      <dgm:spPr/>
      <dgm:t>
        <a:bodyPr/>
        <a:lstStyle/>
        <a:p>
          <a:endParaRPr lang="en-NZ"/>
        </a:p>
      </dgm:t>
    </dgm:pt>
    <dgm:pt modelId="{B32A36BD-32E0-44A1-AA79-260B40235499}" type="sibTrans" cxnId="{1E1689C3-5025-4AF1-8475-338E12F373E3}">
      <dgm:prSet/>
      <dgm:spPr/>
      <dgm:t>
        <a:bodyPr/>
        <a:lstStyle/>
        <a:p>
          <a:endParaRPr lang="en-NZ"/>
        </a:p>
      </dgm:t>
    </dgm:pt>
    <dgm:pt modelId="{F70717E1-F7BE-423C-8729-C848C49F54F0}">
      <dgm:prSet phldrT="[Text]"/>
      <dgm:spPr>
        <a:solidFill>
          <a:schemeClr val="accent2">
            <a:lumMod val="60000"/>
            <a:lumOff val="40000"/>
          </a:schemeClr>
        </a:solidFill>
      </dgm:spPr>
      <dgm:t>
        <a:bodyPr/>
        <a:lstStyle/>
        <a:p>
          <a:r>
            <a:rPr lang="en-NZ" dirty="0" smtClean="0">
              <a:solidFill>
                <a:schemeClr val="tx1"/>
              </a:solidFill>
              <a:effectLst>
                <a:outerShdw blurRad="38100" dist="38100" dir="2700000" algn="tl">
                  <a:srgbClr val="000000">
                    <a:alpha val="43137"/>
                  </a:srgbClr>
                </a:outerShdw>
              </a:effectLst>
            </a:rPr>
            <a:t>Befriending</a:t>
          </a:r>
          <a:endParaRPr lang="en-NZ" dirty="0">
            <a:solidFill>
              <a:schemeClr val="tx1"/>
            </a:solidFill>
            <a:effectLst>
              <a:outerShdw blurRad="38100" dist="38100" dir="2700000" algn="tl">
                <a:srgbClr val="000000">
                  <a:alpha val="43137"/>
                </a:srgbClr>
              </a:outerShdw>
            </a:effectLst>
          </a:endParaRPr>
        </a:p>
      </dgm:t>
    </dgm:pt>
    <dgm:pt modelId="{E383C9F8-B63A-4A34-9784-02DAE5693F5F}" type="parTrans" cxnId="{91D62ED4-E726-4B2B-9F2C-CF709E79A6FF}">
      <dgm:prSet/>
      <dgm:spPr/>
      <dgm:t>
        <a:bodyPr/>
        <a:lstStyle/>
        <a:p>
          <a:endParaRPr lang="en-NZ"/>
        </a:p>
      </dgm:t>
    </dgm:pt>
    <dgm:pt modelId="{E35C5D57-4477-4FC6-8D2C-7946E15807F8}" type="sibTrans" cxnId="{91D62ED4-E726-4B2B-9F2C-CF709E79A6FF}">
      <dgm:prSet/>
      <dgm:spPr/>
      <dgm:t>
        <a:bodyPr/>
        <a:lstStyle/>
        <a:p>
          <a:endParaRPr lang="en-NZ"/>
        </a:p>
      </dgm:t>
    </dgm:pt>
    <dgm:pt modelId="{72F73C5F-7759-4D3E-9F9A-7430AE3ABAA5}">
      <dgm:prSet phldrT="[Text]"/>
      <dgm:spPr>
        <a:solidFill>
          <a:schemeClr val="accent2">
            <a:lumMod val="75000"/>
          </a:schemeClr>
        </a:solidFill>
      </dgm:spPr>
      <dgm:t>
        <a:bodyPr/>
        <a:lstStyle/>
        <a:p>
          <a:r>
            <a:rPr lang="en-NZ" dirty="0" smtClean="0">
              <a:effectLst>
                <a:outerShdw blurRad="38100" dist="38100" dir="2700000" algn="tl">
                  <a:srgbClr val="000000">
                    <a:alpha val="43137"/>
                  </a:srgbClr>
                </a:outerShdw>
              </a:effectLst>
            </a:rPr>
            <a:t>My </a:t>
          </a:r>
          <a:r>
            <a:rPr lang="en-NZ" smtClean="0">
              <a:effectLst>
                <a:outerShdw blurRad="38100" dist="38100" dir="2700000" algn="tl">
                  <a:srgbClr val="000000">
                    <a:alpha val="43137"/>
                  </a:srgbClr>
                </a:outerShdw>
              </a:effectLst>
            </a:rPr>
            <a:t>Christian circle</a:t>
          </a:r>
          <a:endParaRPr lang="en-NZ" dirty="0">
            <a:effectLst>
              <a:outerShdw blurRad="38100" dist="38100" dir="2700000" algn="tl">
                <a:srgbClr val="000000">
                  <a:alpha val="43137"/>
                </a:srgbClr>
              </a:outerShdw>
            </a:effectLst>
          </a:endParaRPr>
        </a:p>
      </dgm:t>
    </dgm:pt>
    <dgm:pt modelId="{DBD857B4-5568-450B-BF3D-67000DCE74A4}" type="parTrans" cxnId="{91B0ECA7-C3EA-4C3B-912B-6B157CDD8CB0}">
      <dgm:prSet/>
      <dgm:spPr/>
      <dgm:t>
        <a:bodyPr/>
        <a:lstStyle/>
        <a:p>
          <a:endParaRPr lang="en-NZ"/>
        </a:p>
      </dgm:t>
    </dgm:pt>
    <dgm:pt modelId="{E523FF96-1510-4EAD-AC4A-E43D2A88907B}" type="sibTrans" cxnId="{91B0ECA7-C3EA-4C3B-912B-6B157CDD8CB0}">
      <dgm:prSet/>
      <dgm:spPr/>
      <dgm:t>
        <a:bodyPr/>
        <a:lstStyle/>
        <a:p>
          <a:endParaRPr lang="en-NZ"/>
        </a:p>
      </dgm:t>
    </dgm:pt>
    <dgm:pt modelId="{A061421E-8D53-427E-9BD9-E68B8F3001C7}">
      <dgm:prSet phldrT="[Text]"/>
      <dgm:spPr>
        <a:solidFill>
          <a:schemeClr val="accent2">
            <a:lumMod val="50000"/>
          </a:schemeClr>
        </a:solidFill>
      </dgm:spPr>
      <dgm:t>
        <a:bodyPr/>
        <a:lstStyle/>
        <a:p>
          <a:r>
            <a:rPr lang="en-NZ" dirty="0" smtClean="0">
              <a:effectLst>
                <a:outerShdw blurRad="38100" dist="38100" dir="2700000" algn="tl">
                  <a:srgbClr val="000000">
                    <a:alpha val="43137"/>
                  </a:srgbClr>
                </a:outerShdw>
              </a:effectLst>
            </a:rPr>
            <a:t>Church family</a:t>
          </a:r>
          <a:endParaRPr lang="en-NZ" dirty="0">
            <a:effectLst>
              <a:outerShdw blurRad="38100" dist="38100" dir="2700000" algn="tl">
                <a:srgbClr val="000000">
                  <a:alpha val="43137"/>
                </a:srgbClr>
              </a:outerShdw>
            </a:effectLst>
          </a:endParaRPr>
        </a:p>
      </dgm:t>
    </dgm:pt>
    <dgm:pt modelId="{C69D370D-DB2E-4050-A99D-8A2CC52D341D}" type="parTrans" cxnId="{A492533F-4FD7-497B-977F-30BB1D3E4307}">
      <dgm:prSet/>
      <dgm:spPr/>
      <dgm:t>
        <a:bodyPr/>
        <a:lstStyle/>
        <a:p>
          <a:endParaRPr lang="en-NZ"/>
        </a:p>
      </dgm:t>
    </dgm:pt>
    <dgm:pt modelId="{AD8BC033-7632-4D1C-AAF8-EB24832ABA41}" type="sibTrans" cxnId="{A492533F-4FD7-497B-977F-30BB1D3E4307}">
      <dgm:prSet/>
      <dgm:spPr/>
      <dgm:t>
        <a:bodyPr/>
        <a:lstStyle/>
        <a:p>
          <a:endParaRPr lang="en-NZ"/>
        </a:p>
      </dgm:t>
    </dgm:pt>
    <dgm:pt modelId="{CF7B4136-7F2D-4530-815D-1800620A5F6D}" type="pres">
      <dgm:prSet presAssocID="{9B2B6087-A270-4DA0-BF1C-A8E461D904F8}" presName="Name0" presStyleCnt="0">
        <dgm:presLayoutVars>
          <dgm:chMax val="7"/>
          <dgm:resizeHandles val="exact"/>
        </dgm:presLayoutVars>
      </dgm:prSet>
      <dgm:spPr/>
      <dgm:t>
        <a:bodyPr/>
        <a:lstStyle/>
        <a:p>
          <a:endParaRPr lang="en-NZ"/>
        </a:p>
      </dgm:t>
    </dgm:pt>
    <dgm:pt modelId="{15BE7A76-04FB-4AA1-B663-8DE4747B3935}" type="pres">
      <dgm:prSet presAssocID="{9B2B6087-A270-4DA0-BF1C-A8E461D904F8}" presName="comp1" presStyleCnt="0"/>
      <dgm:spPr/>
    </dgm:pt>
    <dgm:pt modelId="{A2E2E407-284C-4FE7-97A8-B48431FFCBC3}" type="pres">
      <dgm:prSet presAssocID="{9B2B6087-A270-4DA0-BF1C-A8E461D904F8}" presName="circle1" presStyleLbl="node1" presStyleIdx="0" presStyleCnt="4"/>
      <dgm:spPr/>
      <dgm:t>
        <a:bodyPr/>
        <a:lstStyle/>
        <a:p>
          <a:endParaRPr lang="en-NZ"/>
        </a:p>
      </dgm:t>
    </dgm:pt>
    <dgm:pt modelId="{C72534EC-B998-4321-A0F8-6981F7D3AB16}" type="pres">
      <dgm:prSet presAssocID="{9B2B6087-A270-4DA0-BF1C-A8E461D904F8}" presName="c1text" presStyleLbl="node1" presStyleIdx="0" presStyleCnt="4">
        <dgm:presLayoutVars>
          <dgm:bulletEnabled val="1"/>
        </dgm:presLayoutVars>
      </dgm:prSet>
      <dgm:spPr/>
      <dgm:t>
        <a:bodyPr/>
        <a:lstStyle/>
        <a:p>
          <a:endParaRPr lang="en-NZ"/>
        </a:p>
      </dgm:t>
    </dgm:pt>
    <dgm:pt modelId="{1A2BB3B1-E909-44D6-94D4-ACF858E63672}" type="pres">
      <dgm:prSet presAssocID="{9B2B6087-A270-4DA0-BF1C-A8E461D904F8}" presName="comp2" presStyleCnt="0"/>
      <dgm:spPr/>
    </dgm:pt>
    <dgm:pt modelId="{ED38E201-2CDE-4317-AFA7-09FA075F7740}" type="pres">
      <dgm:prSet presAssocID="{9B2B6087-A270-4DA0-BF1C-A8E461D904F8}" presName="circle2" presStyleLbl="node1" presStyleIdx="1" presStyleCnt="4"/>
      <dgm:spPr/>
      <dgm:t>
        <a:bodyPr/>
        <a:lstStyle/>
        <a:p>
          <a:endParaRPr lang="en-NZ"/>
        </a:p>
      </dgm:t>
    </dgm:pt>
    <dgm:pt modelId="{C83298AA-6EE9-4634-9052-5DC44C979126}" type="pres">
      <dgm:prSet presAssocID="{9B2B6087-A270-4DA0-BF1C-A8E461D904F8}" presName="c2text" presStyleLbl="node1" presStyleIdx="1" presStyleCnt="4">
        <dgm:presLayoutVars>
          <dgm:bulletEnabled val="1"/>
        </dgm:presLayoutVars>
      </dgm:prSet>
      <dgm:spPr/>
      <dgm:t>
        <a:bodyPr/>
        <a:lstStyle/>
        <a:p>
          <a:endParaRPr lang="en-NZ"/>
        </a:p>
      </dgm:t>
    </dgm:pt>
    <dgm:pt modelId="{0BDAB765-26CF-4290-BD3D-727FEE11A8BD}" type="pres">
      <dgm:prSet presAssocID="{9B2B6087-A270-4DA0-BF1C-A8E461D904F8}" presName="comp3" presStyleCnt="0"/>
      <dgm:spPr/>
    </dgm:pt>
    <dgm:pt modelId="{D2F18406-A38B-49C7-BC96-95F07E765333}" type="pres">
      <dgm:prSet presAssocID="{9B2B6087-A270-4DA0-BF1C-A8E461D904F8}" presName="circle3" presStyleLbl="node1" presStyleIdx="2" presStyleCnt="4"/>
      <dgm:spPr/>
      <dgm:t>
        <a:bodyPr/>
        <a:lstStyle/>
        <a:p>
          <a:endParaRPr lang="en-NZ"/>
        </a:p>
      </dgm:t>
    </dgm:pt>
    <dgm:pt modelId="{D60CB47E-6E8A-4B43-9F25-1F6555D6A3D5}" type="pres">
      <dgm:prSet presAssocID="{9B2B6087-A270-4DA0-BF1C-A8E461D904F8}" presName="c3text" presStyleLbl="node1" presStyleIdx="2" presStyleCnt="4">
        <dgm:presLayoutVars>
          <dgm:bulletEnabled val="1"/>
        </dgm:presLayoutVars>
      </dgm:prSet>
      <dgm:spPr/>
      <dgm:t>
        <a:bodyPr/>
        <a:lstStyle/>
        <a:p>
          <a:endParaRPr lang="en-NZ"/>
        </a:p>
      </dgm:t>
    </dgm:pt>
    <dgm:pt modelId="{6062FD63-EC2A-499E-8A57-8B96B990F64E}" type="pres">
      <dgm:prSet presAssocID="{9B2B6087-A270-4DA0-BF1C-A8E461D904F8}" presName="comp4" presStyleCnt="0"/>
      <dgm:spPr/>
    </dgm:pt>
    <dgm:pt modelId="{23003175-9E58-4B3C-AB41-8DAAAF532EB6}" type="pres">
      <dgm:prSet presAssocID="{9B2B6087-A270-4DA0-BF1C-A8E461D904F8}" presName="circle4" presStyleLbl="node1" presStyleIdx="3" presStyleCnt="4"/>
      <dgm:spPr/>
      <dgm:t>
        <a:bodyPr/>
        <a:lstStyle/>
        <a:p>
          <a:endParaRPr lang="en-NZ"/>
        </a:p>
      </dgm:t>
    </dgm:pt>
    <dgm:pt modelId="{1197EB44-C5AF-452A-9F31-219409645738}" type="pres">
      <dgm:prSet presAssocID="{9B2B6087-A270-4DA0-BF1C-A8E461D904F8}" presName="c4text" presStyleLbl="node1" presStyleIdx="3" presStyleCnt="4">
        <dgm:presLayoutVars>
          <dgm:bulletEnabled val="1"/>
        </dgm:presLayoutVars>
      </dgm:prSet>
      <dgm:spPr/>
      <dgm:t>
        <a:bodyPr/>
        <a:lstStyle/>
        <a:p>
          <a:endParaRPr lang="en-NZ"/>
        </a:p>
      </dgm:t>
    </dgm:pt>
  </dgm:ptLst>
  <dgm:cxnLst>
    <dgm:cxn modelId="{722A186F-791C-4BBF-8B9F-75B5C09DE7FD}" type="presOf" srcId="{72F73C5F-7759-4D3E-9F9A-7430AE3ABAA5}" destId="{D60CB47E-6E8A-4B43-9F25-1F6555D6A3D5}" srcOrd="1" destOrd="0" presId="urn:microsoft.com/office/officeart/2005/8/layout/venn2"/>
    <dgm:cxn modelId="{4B2BCCF2-330E-4249-88EC-6346C3626934}" type="presOf" srcId="{9B2B6087-A270-4DA0-BF1C-A8E461D904F8}" destId="{CF7B4136-7F2D-4530-815D-1800620A5F6D}" srcOrd="0" destOrd="0" presId="urn:microsoft.com/office/officeart/2005/8/layout/venn2"/>
    <dgm:cxn modelId="{91B0ECA7-C3EA-4C3B-912B-6B157CDD8CB0}" srcId="{9B2B6087-A270-4DA0-BF1C-A8E461D904F8}" destId="{72F73C5F-7759-4D3E-9F9A-7430AE3ABAA5}" srcOrd="2" destOrd="0" parTransId="{DBD857B4-5568-450B-BF3D-67000DCE74A4}" sibTransId="{E523FF96-1510-4EAD-AC4A-E43D2A88907B}"/>
    <dgm:cxn modelId="{C3C15068-20C5-40AC-B43E-2242D689DD37}" type="presOf" srcId="{A061421E-8D53-427E-9BD9-E68B8F3001C7}" destId="{23003175-9E58-4B3C-AB41-8DAAAF532EB6}" srcOrd="0" destOrd="0" presId="urn:microsoft.com/office/officeart/2005/8/layout/venn2"/>
    <dgm:cxn modelId="{55834A3F-2ED8-4867-A8F4-326718B7D8EF}" type="presOf" srcId="{F70717E1-F7BE-423C-8729-C848C49F54F0}" destId="{C83298AA-6EE9-4634-9052-5DC44C979126}" srcOrd="1" destOrd="0" presId="urn:microsoft.com/office/officeart/2005/8/layout/venn2"/>
    <dgm:cxn modelId="{346D4F4D-8DF3-4161-BB44-A047903FB3A8}" type="presOf" srcId="{A061421E-8D53-427E-9BD9-E68B8F3001C7}" destId="{1197EB44-C5AF-452A-9F31-219409645738}" srcOrd="1" destOrd="0" presId="urn:microsoft.com/office/officeart/2005/8/layout/venn2"/>
    <dgm:cxn modelId="{1E1689C3-5025-4AF1-8475-338E12F373E3}" srcId="{9B2B6087-A270-4DA0-BF1C-A8E461D904F8}" destId="{3DFC95CD-279F-4C9F-BB3C-198DD229463E}" srcOrd="0" destOrd="0" parTransId="{44E8BC0B-F5D6-496C-9D0F-92F744EBD4A1}" sibTransId="{B32A36BD-32E0-44A1-AA79-260B40235499}"/>
    <dgm:cxn modelId="{A492533F-4FD7-497B-977F-30BB1D3E4307}" srcId="{9B2B6087-A270-4DA0-BF1C-A8E461D904F8}" destId="{A061421E-8D53-427E-9BD9-E68B8F3001C7}" srcOrd="3" destOrd="0" parTransId="{C69D370D-DB2E-4050-A99D-8A2CC52D341D}" sibTransId="{AD8BC033-7632-4D1C-AAF8-EB24832ABA41}"/>
    <dgm:cxn modelId="{91D62ED4-E726-4B2B-9F2C-CF709E79A6FF}" srcId="{9B2B6087-A270-4DA0-BF1C-A8E461D904F8}" destId="{F70717E1-F7BE-423C-8729-C848C49F54F0}" srcOrd="1" destOrd="0" parTransId="{E383C9F8-B63A-4A34-9784-02DAE5693F5F}" sibTransId="{E35C5D57-4477-4FC6-8D2C-7946E15807F8}"/>
    <dgm:cxn modelId="{4A13AFFE-CBDA-4CC9-B605-72B0D43FB1FA}" type="presOf" srcId="{F70717E1-F7BE-423C-8729-C848C49F54F0}" destId="{ED38E201-2CDE-4317-AFA7-09FA075F7740}" srcOrd="0" destOrd="0" presId="urn:microsoft.com/office/officeart/2005/8/layout/venn2"/>
    <dgm:cxn modelId="{89C25762-2158-4F01-89E1-C82A9A9FDDEE}" type="presOf" srcId="{3DFC95CD-279F-4C9F-BB3C-198DD229463E}" destId="{A2E2E407-284C-4FE7-97A8-B48431FFCBC3}" srcOrd="0" destOrd="0" presId="urn:microsoft.com/office/officeart/2005/8/layout/venn2"/>
    <dgm:cxn modelId="{F82BE418-0A16-49CA-86E5-D398334F4708}" type="presOf" srcId="{3DFC95CD-279F-4C9F-BB3C-198DD229463E}" destId="{C72534EC-B998-4321-A0F8-6981F7D3AB16}" srcOrd="1" destOrd="0" presId="urn:microsoft.com/office/officeart/2005/8/layout/venn2"/>
    <dgm:cxn modelId="{F8365F14-9A06-4DBC-A53A-30055F50CFD5}" type="presOf" srcId="{72F73C5F-7759-4D3E-9F9A-7430AE3ABAA5}" destId="{D2F18406-A38B-49C7-BC96-95F07E765333}" srcOrd="0" destOrd="0" presId="urn:microsoft.com/office/officeart/2005/8/layout/venn2"/>
    <dgm:cxn modelId="{0FE3BF03-94F4-4E7E-BB74-6135F88EECAD}" type="presParOf" srcId="{CF7B4136-7F2D-4530-815D-1800620A5F6D}" destId="{15BE7A76-04FB-4AA1-B663-8DE4747B3935}" srcOrd="0" destOrd="0" presId="urn:microsoft.com/office/officeart/2005/8/layout/venn2"/>
    <dgm:cxn modelId="{999DADAE-7EC2-46A0-BDA8-0F12EC12107E}" type="presParOf" srcId="{15BE7A76-04FB-4AA1-B663-8DE4747B3935}" destId="{A2E2E407-284C-4FE7-97A8-B48431FFCBC3}" srcOrd="0" destOrd="0" presId="urn:microsoft.com/office/officeart/2005/8/layout/venn2"/>
    <dgm:cxn modelId="{4F6E7701-5046-4F6A-9F34-4FC012E87FA7}" type="presParOf" srcId="{15BE7A76-04FB-4AA1-B663-8DE4747B3935}" destId="{C72534EC-B998-4321-A0F8-6981F7D3AB16}" srcOrd="1" destOrd="0" presId="urn:microsoft.com/office/officeart/2005/8/layout/venn2"/>
    <dgm:cxn modelId="{99C50073-6A0B-498B-890C-E8862C87C22B}" type="presParOf" srcId="{CF7B4136-7F2D-4530-815D-1800620A5F6D}" destId="{1A2BB3B1-E909-44D6-94D4-ACF858E63672}" srcOrd="1" destOrd="0" presId="urn:microsoft.com/office/officeart/2005/8/layout/venn2"/>
    <dgm:cxn modelId="{A6C6FC9E-6958-4553-8C99-D74053B96F92}" type="presParOf" srcId="{1A2BB3B1-E909-44D6-94D4-ACF858E63672}" destId="{ED38E201-2CDE-4317-AFA7-09FA075F7740}" srcOrd="0" destOrd="0" presId="urn:microsoft.com/office/officeart/2005/8/layout/venn2"/>
    <dgm:cxn modelId="{4D23C4B9-9A7F-40EB-A75C-CC576D720921}" type="presParOf" srcId="{1A2BB3B1-E909-44D6-94D4-ACF858E63672}" destId="{C83298AA-6EE9-4634-9052-5DC44C979126}" srcOrd="1" destOrd="0" presId="urn:microsoft.com/office/officeart/2005/8/layout/venn2"/>
    <dgm:cxn modelId="{F4C49DB6-952A-4D30-91CF-492058C89EE0}" type="presParOf" srcId="{CF7B4136-7F2D-4530-815D-1800620A5F6D}" destId="{0BDAB765-26CF-4290-BD3D-727FEE11A8BD}" srcOrd="2" destOrd="0" presId="urn:microsoft.com/office/officeart/2005/8/layout/venn2"/>
    <dgm:cxn modelId="{C63B0E77-9A31-4871-B8F9-69D2CC385FC5}" type="presParOf" srcId="{0BDAB765-26CF-4290-BD3D-727FEE11A8BD}" destId="{D2F18406-A38B-49C7-BC96-95F07E765333}" srcOrd="0" destOrd="0" presId="urn:microsoft.com/office/officeart/2005/8/layout/venn2"/>
    <dgm:cxn modelId="{EF6951DE-06C3-404C-8720-4F005A95540C}" type="presParOf" srcId="{0BDAB765-26CF-4290-BD3D-727FEE11A8BD}" destId="{D60CB47E-6E8A-4B43-9F25-1F6555D6A3D5}" srcOrd="1" destOrd="0" presId="urn:microsoft.com/office/officeart/2005/8/layout/venn2"/>
    <dgm:cxn modelId="{FF832FBB-7622-44E3-BA28-5F6710FB2558}" type="presParOf" srcId="{CF7B4136-7F2D-4530-815D-1800620A5F6D}" destId="{6062FD63-EC2A-499E-8A57-8B96B990F64E}" srcOrd="3" destOrd="0" presId="urn:microsoft.com/office/officeart/2005/8/layout/venn2"/>
    <dgm:cxn modelId="{145C775D-4DEF-4745-8B0F-C80A1975CB78}" type="presParOf" srcId="{6062FD63-EC2A-499E-8A57-8B96B990F64E}" destId="{23003175-9E58-4B3C-AB41-8DAAAF532EB6}" srcOrd="0" destOrd="0" presId="urn:microsoft.com/office/officeart/2005/8/layout/venn2"/>
    <dgm:cxn modelId="{BEF16893-9658-4A88-A670-733C02A1DDFA}" type="presParOf" srcId="{6062FD63-EC2A-499E-8A57-8B96B990F64E}" destId="{1197EB44-C5AF-452A-9F31-219409645738}"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E2E407-284C-4FE7-97A8-B48431FFCBC3}">
      <dsp:nvSpPr>
        <dsp:cNvPr id="0" name=""/>
        <dsp:cNvSpPr/>
      </dsp:nvSpPr>
      <dsp:spPr>
        <a:xfrm>
          <a:off x="1035815" y="0"/>
          <a:ext cx="6890046" cy="6890046"/>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NZ" sz="2200" kern="1200" dirty="0" smtClean="0">
              <a:solidFill>
                <a:schemeClr val="tx1"/>
              </a:solidFill>
              <a:effectLst>
                <a:outerShdw blurRad="38100" dist="38100" dir="2700000" algn="tl">
                  <a:srgbClr val="000000">
                    <a:alpha val="43137"/>
                  </a:srgbClr>
                </a:outerShdw>
              </a:effectLst>
            </a:rPr>
            <a:t>Encounters in my world</a:t>
          </a:r>
          <a:endParaRPr lang="en-NZ" sz="2200" kern="1200" dirty="0">
            <a:solidFill>
              <a:schemeClr val="tx1"/>
            </a:solidFill>
            <a:effectLst>
              <a:outerShdw blurRad="38100" dist="38100" dir="2700000" algn="tl">
                <a:srgbClr val="000000">
                  <a:alpha val="43137"/>
                </a:srgbClr>
              </a:outerShdw>
            </a:effectLst>
          </a:endParaRPr>
        </a:p>
      </dsp:txBody>
      <dsp:txXfrm>
        <a:off x="3517609" y="344502"/>
        <a:ext cx="1926456" cy="1033506"/>
      </dsp:txXfrm>
    </dsp:sp>
    <dsp:sp modelId="{ED38E201-2CDE-4317-AFA7-09FA075F7740}">
      <dsp:nvSpPr>
        <dsp:cNvPr id="0" name=""/>
        <dsp:cNvSpPr/>
      </dsp:nvSpPr>
      <dsp:spPr>
        <a:xfrm>
          <a:off x="1724819" y="1378009"/>
          <a:ext cx="5512036" cy="5512036"/>
        </a:xfrm>
        <a:prstGeom prst="ellipse">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NZ" sz="2200" kern="1200" dirty="0" smtClean="0">
              <a:solidFill>
                <a:schemeClr val="tx1"/>
              </a:solidFill>
              <a:effectLst>
                <a:outerShdw blurRad="38100" dist="38100" dir="2700000" algn="tl">
                  <a:srgbClr val="000000">
                    <a:alpha val="43137"/>
                  </a:srgbClr>
                </a:outerShdw>
              </a:effectLst>
            </a:rPr>
            <a:t>Befriending</a:t>
          </a:r>
          <a:endParaRPr lang="en-NZ" sz="2200" kern="1200" dirty="0">
            <a:solidFill>
              <a:schemeClr val="tx1"/>
            </a:solidFill>
            <a:effectLst>
              <a:outerShdw blurRad="38100" dist="38100" dir="2700000" algn="tl">
                <a:srgbClr val="000000">
                  <a:alpha val="43137"/>
                </a:srgbClr>
              </a:outerShdw>
            </a:effectLst>
          </a:endParaRPr>
        </a:p>
      </dsp:txBody>
      <dsp:txXfrm>
        <a:off x="3517609" y="1708731"/>
        <a:ext cx="1926456" cy="992166"/>
      </dsp:txXfrm>
    </dsp:sp>
    <dsp:sp modelId="{D2F18406-A38B-49C7-BC96-95F07E765333}">
      <dsp:nvSpPr>
        <dsp:cNvPr id="0" name=""/>
        <dsp:cNvSpPr/>
      </dsp:nvSpPr>
      <dsp:spPr>
        <a:xfrm>
          <a:off x="2413824" y="2756018"/>
          <a:ext cx="4134027" cy="4134027"/>
        </a:xfrm>
        <a:prstGeom prst="ellipse">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NZ" sz="2200" kern="1200" dirty="0" smtClean="0">
              <a:effectLst>
                <a:outerShdw blurRad="38100" dist="38100" dir="2700000" algn="tl">
                  <a:srgbClr val="000000">
                    <a:alpha val="43137"/>
                  </a:srgbClr>
                </a:outerShdw>
              </a:effectLst>
            </a:rPr>
            <a:t>My </a:t>
          </a:r>
          <a:r>
            <a:rPr lang="en-NZ" sz="2200" kern="1200" smtClean="0">
              <a:effectLst>
                <a:outerShdw blurRad="38100" dist="38100" dir="2700000" algn="tl">
                  <a:srgbClr val="000000">
                    <a:alpha val="43137"/>
                  </a:srgbClr>
                </a:outerShdw>
              </a:effectLst>
            </a:rPr>
            <a:t>Christian circle</a:t>
          </a:r>
          <a:endParaRPr lang="en-NZ" sz="2200" kern="1200" dirty="0">
            <a:effectLst>
              <a:outerShdw blurRad="38100" dist="38100" dir="2700000" algn="tl">
                <a:srgbClr val="000000">
                  <a:alpha val="43137"/>
                </a:srgbClr>
              </a:outerShdw>
            </a:effectLst>
          </a:endParaRPr>
        </a:p>
      </dsp:txBody>
      <dsp:txXfrm>
        <a:off x="3517609" y="3066070"/>
        <a:ext cx="1926456" cy="930156"/>
      </dsp:txXfrm>
    </dsp:sp>
    <dsp:sp modelId="{23003175-9E58-4B3C-AB41-8DAAAF532EB6}">
      <dsp:nvSpPr>
        <dsp:cNvPr id="0" name=""/>
        <dsp:cNvSpPr/>
      </dsp:nvSpPr>
      <dsp:spPr>
        <a:xfrm>
          <a:off x="3102828" y="4134027"/>
          <a:ext cx="2756018" cy="2756018"/>
        </a:xfrm>
        <a:prstGeom prst="ellipse">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NZ" sz="2200" kern="1200" dirty="0" smtClean="0">
              <a:effectLst>
                <a:outerShdw blurRad="38100" dist="38100" dir="2700000" algn="tl">
                  <a:srgbClr val="000000">
                    <a:alpha val="43137"/>
                  </a:srgbClr>
                </a:outerShdw>
              </a:effectLst>
            </a:rPr>
            <a:t>Church family</a:t>
          </a:r>
          <a:endParaRPr lang="en-NZ" sz="2200" kern="1200" dirty="0">
            <a:effectLst>
              <a:outerShdw blurRad="38100" dist="38100" dir="2700000" algn="tl">
                <a:srgbClr val="000000">
                  <a:alpha val="43137"/>
                </a:srgbClr>
              </a:outerShdw>
            </a:effectLst>
          </a:endParaRPr>
        </a:p>
      </dsp:txBody>
      <dsp:txXfrm>
        <a:off x="3506438" y="4823032"/>
        <a:ext cx="1948799" cy="1378009"/>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2FBE2575-ECBD-4775-8C70-1D24BC55C125}" type="datetimeFigureOut">
              <a:rPr lang="en-US" smtClean="0"/>
              <a:t>21-Nov-20</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1580231A-DF7C-4034-B7E9-F5DE2FF7AB97}" type="slidenum">
              <a:rPr lang="en-US" smtClean="0"/>
              <a:t>‹#›</a:t>
            </a:fld>
            <a:endParaRPr lang="en-US"/>
          </a:p>
        </p:txBody>
      </p:sp>
    </p:spTree>
    <p:extLst>
      <p:ext uri="{BB962C8B-B14F-4D97-AF65-F5344CB8AC3E}">
        <p14:creationId xmlns:p14="http://schemas.microsoft.com/office/powerpoint/2010/main" val="203914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Introduce theme</a:t>
            </a:r>
            <a:endParaRPr lang="en-US" sz="1200" kern="1200" dirty="0" smtClean="0">
              <a:solidFill>
                <a:schemeClr val="tx1"/>
              </a:solidFill>
              <a:effectLst/>
              <a:latin typeface="+mn-lt"/>
              <a:ea typeface="+mn-ea"/>
              <a:cs typeface="+mn-cs"/>
            </a:endParaRPr>
          </a:p>
          <a:p>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Penguin clip</a:t>
            </a:r>
            <a:endParaRPr lang="en-US" sz="1200" kern="1200" dirty="0" smtClean="0">
              <a:solidFill>
                <a:schemeClr val="tx1"/>
              </a:solidFill>
              <a:effectLst/>
              <a:latin typeface="+mn-lt"/>
              <a:ea typeface="+mn-ea"/>
              <a:cs typeface="+mn-cs"/>
            </a:endParaRPr>
          </a:p>
          <a:p>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What did we see?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80231A-DF7C-4034-B7E9-F5DE2FF7AB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2021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i="1" dirty="0" err="1" smtClean="0"/>
              <a:t>Practise</a:t>
            </a:r>
            <a:r>
              <a:rPr lang="en-US" b="1" i="1" dirty="0" smtClean="0"/>
              <a:t> the 3 D’s personally</a:t>
            </a:r>
          </a:p>
          <a:p>
            <a:pPr marL="0" indent="0">
              <a:buFont typeface="Arial" panose="020B0604020202020204" pitchFamily="34" charset="0"/>
              <a:buNone/>
            </a:pPr>
            <a:endParaRPr lang="en-US" b="1" i="1" dirty="0" smtClean="0"/>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Develop friendships – establishing common ground</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Discover stories –sharing our life stories</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Discern next steps – in helping them find faith in Christ</a:t>
            </a:r>
          </a:p>
          <a:p>
            <a:pPr marL="457200" lvl="1" indent="0">
              <a:buFont typeface="Arial" panose="020B0604020202020204" pitchFamily="34" charset="0"/>
              <a:buNone/>
            </a:pPr>
            <a:r>
              <a:rPr lang="en-US" baseline="0" dirty="0" smtClean="0"/>
              <a:t/>
            </a:r>
            <a:br>
              <a:rPr lang="en-US" baseline="0" dirty="0" smtClean="0"/>
            </a:br>
            <a:endParaRPr lang="en-US" baseline="0" dirty="0" smtClean="0"/>
          </a:p>
          <a:p>
            <a:pPr marL="171450" indent="-171450">
              <a:buFont typeface="Arial" panose="020B0604020202020204" pitchFamily="34" charset="0"/>
              <a:buChar char="•"/>
            </a:pPr>
            <a:r>
              <a:rPr lang="en-US" b="1" i="1" baseline="0" dirty="0" smtClean="0"/>
              <a:t>Wrap other Christian relationships around seekers and practice the 3 D’s together. </a:t>
            </a:r>
          </a:p>
          <a:p>
            <a:pPr marL="0" indent="0">
              <a:buFont typeface="Arial" panose="020B0604020202020204" pitchFamily="34" charset="0"/>
              <a:buNone/>
            </a:pPr>
            <a:endParaRPr lang="en-US" b="1" i="1" baseline="0" dirty="0" smtClean="0"/>
          </a:p>
          <a:p>
            <a:pPr marL="628650" lvl="1" indent="-171450">
              <a:buFont typeface="Arial" panose="020B0604020202020204" pitchFamily="34" charset="0"/>
              <a:buChar char="•"/>
            </a:pPr>
            <a:r>
              <a:rPr lang="en-US" baseline="0" dirty="0" smtClean="0"/>
              <a:t>This increases their circle of Christian friends and allows them to catch a glimpse of the society of Christians. </a:t>
            </a:r>
            <a:br>
              <a:rPr lang="en-US" baseline="0" dirty="0" smtClean="0"/>
            </a:br>
            <a:endParaRPr lang="en-US" baseline="0" dirty="0" smtClean="0"/>
          </a:p>
          <a:p>
            <a:pPr marL="628650" lvl="1" indent="-171450">
              <a:buFont typeface="Arial" panose="020B0604020202020204" pitchFamily="34" charset="0"/>
              <a:buChar char="•"/>
            </a:pPr>
            <a:r>
              <a:rPr lang="en-US" baseline="0" dirty="0" smtClean="0"/>
              <a:t>Relationships deepen faster when, instead of safeguarding our time, we invite them to share private space in our lives</a:t>
            </a:r>
          </a:p>
          <a:p>
            <a:pPr marL="457200" lvl="1" indent="0">
              <a:buFont typeface="Arial" panose="020B0604020202020204" pitchFamily="34" charset="0"/>
              <a:buNone/>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580231A-DF7C-4034-B7E9-F5DE2FF7AB97}" type="slidenum">
              <a:rPr lang="en-US" smtClean="0"/>
              <a:t>10</a:t>
            </a:fld>
            <a:endParaRPr lang="en-US"/>
          </a:p>
        </p:txBody>
      </p:sp>
    </p:spTree>
    <p:extLst>
      <p:ext uri="{BB962C8B-B14F-4D97-AF65-F5344CB8AC3E}">
        <p14:creationId xmlns:p14="http://schemas.microsoft.com/office/powerpoint/2010/main" val="1201499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Whether we are looking at life </a:t>
            </a:r>
            <a:r>
              <a:rPr lang="en-NZ" sz="1200" b="1" i="1" kern="1200" dirty="0" smtClean="0">
                <a:solidFill>
                  <a:schemeClr val="tx1"/>
                </a:solidFill>
                <a:effectLst/>
                <a:latin typeface="+mn-lt"/>
                <a:ea typeface="+mn-ea"/>
                <a:cs typeface="+mn-cs"/>
              </a:rPr>
              <a:t>inside</a:t>
            </a:r>
            <a:r>
              <a:rPr lang="en-NZ" sz="1200" kern="1200" dirty="0" smtClean="0">
                <a:solidFill>
                  <a:schemeClr val="tx1"/>
                </a:solidFill>
                <a:effectLst/>
                <a:latin typeface="+mn-lt"/>
                <a:ea typeface="+mn-ea"/>
                <a:cs typeface="+mn-cs"/>
              </a:rPr>
              <a:t> the church or at our influence </a:t>
            </a:r>
            <a:r>
              <a:rPr lang="en-NZ" sz="1200" b="1" i="1" kern="1200" dirty="0" smtClean="0">
                <a:solidFill>
                  <a:schemeClr val="tx1"/>
                </a:solidFill>
                <a:effectLst/>
                <a:latin typeface="+mn-lt"/>
                <a:ea typeface="+mn-ea"/>
                <a:cs typeface="+mn-cs"/>
              </a:rPr>
              <a:t>outside</a:t>
            </a:r>
            <a:r>
              <a:rPr lang="en-NZ" sz="1200" kern="1200" dirty="0" smtClean="0">
                <a:solidFill>
                  <a:schemeClr val="tx1"/>
                </a:solidFill>
                <a:effectLst/>
                <a:latin typeface="+mn-lt"/>
                <a:ea typeface="+mn-ea"/>
                <a:cs typeface="+mn-cs"/>
              </a:rPr>
              <a:t> the church, it is all about </a:t>
            </a:r>
            <a:r>
              <a:rPr lang="en-NZ" sz="1200" b="1" i="1" kern="1200" dirty="0" smtClean="0">
                <a:solidFill>
                  <a:schemeClr val="tx1"/>
                </a:solidFill>
                <a:effectLst/>
                <a:latin typeface="+mn-lt"/>
                <a:ea typeface="+mn-ea"/>
                <a:cs typeface="+mn-cs"/>
              </a:rPr>
              <a:t>relationships</a:t>
            </a:r>
            <a:r>
              <a:rPr lang="en-NZ" sz="1200" kern="1200" dirty="0" smtClean="0">
                <a:solidFill>
                  <a:schemeClr val="tx1"/>
                </a:solidFill>
                <a:effectLst/>
                <a:latin typeface="+mn-lt"/>
                <a:ea typeface="+mn-ea"/>
                <a:cs typeface="+mn-cs"/>
              </a:rPr>
              <a:t>. Our mission is to grow the Kingdom, which means</a:t>
            </a:r>
            <a:r>
              <a:rPr lang="en-NZ" sz="1200" kern="1200" baseline="0" dirty="0" smtClean="0">
                <a:solidFill>
                  <a:schemeClr val="tx1"/>
                </a:solidFill>
                <a:effectLst/>
                <a:latin typeface="+mn-lt"/>
                <a:ea typeface="+mn-ea"/>
                <a:cs typeface="+mn-cs"/>
              </a:rPr>
              <a:t> growing the church. You can’t become part of God’s kingdom without becoming part of God’s family.</a:t>
            </a:r>
          </a:p>
          <a:p>
            <a:endParaRPr lang="en-NZ" sz="1200" kern="1200" baseline="0" dirty="0" smtClean="0">
              <a:solidFill>
                <a:schemeClr val="tx1"/>
              </a:solidFill>
              <a:effectLst/>
              <a:latin typeface="+mn-lt"/>
              <a:ea typeface="+mn-ea"/>
              <a:cs typeface="+mn-cs"/>
            </a:endParaRPr>
          </a:p>
          <a:p>
            <a:r>
              <a:rPr lang="en-NZ" sz="1200" kern="1200" baseline="0" dirty="0" smtClean="0">
                <a:solidFill>
                  <a:schemeClr val="tx1"/>
                </a:solidFill>
                <a:effectLst/>
                <a:latin typeface="+mn-lt"/>
                <a:ea typeface="+mn-ea"/>
                <a:cs typeface="+mn-cs"/>
              </a:rPr>
              <a:t> </a:t>
            </a:r>
            <a:r>
              <a:rPr lang="en-NZ" sz="1200" kern="1200" dirty="0" smtClean="0">
                <a:solidFill>
                  <a:schemeClr val="tx1"/>
                </a:solidFill>
                <a:effectLst/>
                <a:latin typeface="+mn-lt"/>
                <a:ea typeface="+mn-ea"/>
                <a:cs typeface="+mn-cs"/>
              </a:rPr>
              <a:t>We grow God’s church 2 ways - by building up those that are already here, and by adding people who are presently outsiders. Here is a story that demonstrates the power of relationships in doing these two things. </a:t>
            </a:r>
          </a:p>
          <a:p>
            <a:endParaRPr lang="en-US" sz="1200" kern="1200" dirty="0" smtClean="0">
              <a:solidFill>
                <a:schemeClr val="tx1"/>
              </a:solidFill>
              <a:effectLst/>
              <a:latin typeface="+mn-lt"/>
              <a:ea typeface="+mn-ea"/>
              <a:cs typeface="+mn-cs"/>
            </a:endParaRPr>
          </a:p>
          <a:p>
            <a:r>
              <a:rPr lang="en-NZ" sz="1200" b="1" kern="1200" dirty="0" smtClean="0">
                <a:solidFill>
                  <a:schemeClr val="tx1"/>
                </a:solidFill>
                <a:effectLst/>
                <a:latin typeface="+mn-lt"/>
                <a:ea typeface="+mn-ea"/>
                <a:cs typeface="+mn-cs"/>
              </a:rPr>
              <a:t>Jacqui’s story</a:t>
            </a:r>
          </a:p>
          <a:p>
            <a:endParaRPr lang="en-NZ" sz="1200" b="1" kern="1200" dirty="0" smtClean="0">
              <a:solidFill>
                <a:schemeClr val="tx1"/>
              </a:solidFill>
              <a:effectLst/>
              <a:latin typeface="+mn-lt"/>
              <a:ea typeface="+mn-ea"/>
              <a:cs typeface="+mn-cs"/>
            </a:endParaRPr>
          </a:p>
          <a:p>
            <a:pPr lvl="1"/>
            <a:r>
              <a:rPr lang="en-NZ" sz="1200" kern="1200" dirty="0" smtClean="0">
                <a:solidFill>
                  <a:schemeClr val="tx1"/>
                </a:solidFill>
                <a:effectLst/>
                <a:latin typeface="+mn-lt"/>
                <a:ea typeface="+mn-ea"/>
                <a:cs typeface="+mn-cs"/>
              </a:rPr>
              <a:t>Some years ago, Jacqui decided to walk to keep fit instead of going to the gym. After a few days she had the thought, ‘Why not invite others to go walking with me?’ She did a simple letterbox drop and numbers grew each day, until a large number were involved, even if they didn’t walk every day. The morning walk was known as ' The March of the Penguins' because it started on Penguin Drive on the North Shore and progressed to the beach.</a:t>
            </a:r>
          </a:p>
          <a:p>
            <a:pPr lvl="1"/>
            <a:endParaRPr lang="en-US" sz="1200" kern="1200" dirty="0" smtClean="0">
              <a:solidFill>
                <a:schemeClr val="tx1"/>
              </a:solidFill>
              <a:effectLst/>
              <a:latin typeface="+mn-lt"/>
              <a:ea typeface="+mn-ea"/>
              <a:cs typeface="+mn-cs"/>
            </a:endParaRPr>
          </a:p>
          <a:p>
            <a:pPr lvl="1"/>
            <a:r>
              <a:rPr lang="en-NZ" sz="1200" kern="1200" dirty="0" smtClean="0">
                <a:solidFill>
                  <a:schemeClr val="tx1"/>
                </a:solidFill>
                <a:effectLst/>
                <a:latin typeface="+mn-lt"/>
                <a:ea typeface="+mn-ea"/>
                <a:cs typeface="+mn-cs"/>
              </a:rPr>
              <a:t>Jacqui quickly drew other Christians around her to intentionally take time to chat with other residents on the walk. ‘We share the stories of our lives, we tell of answered prayer, and we pray out loud for each other. The ladies who are not Christians are welcomed and included, but the Christians openly live out their faith,’ Jacqui told us at the time.</a:t>
            </a:r>
          </a:p>
          <a:p>
            <a:pPr lvl="1"/>
            <a:endParaRPr lang="en-US" sz="1200" kern="1200" dirty="0" smtClean="0">
              <a:solidFill>
                <a:schemeClr val="tx1"/>
              </a:solidFill>
              <a:effectLst/>
              <a:latin typeface="+mn-lt"/>
              <a:ea typeface="+mn-ea"/>
              <a:cs typeface="+mn-cs"/>
            </a:endParaRPr>
          </a:p>
          <a:p>
            <a:pPr lvl="1"/>
            <a:r>
              <a:rPr lang="en-NZ" sz="1200" kern="1200" dirty="0" smtClean="0">
                <a:solidFill>
                  <a:schemeClr val="tx1"/>
                </a:solidFill>
                <a:effectLst/>
                <a:latin typeface="+mn-lt"/>
                <a:ea typeface="+mn-ea"/>
                <a:cs typeface="+mn-cs"/>
              </a:rPr>
              <a:t>Walking companions became good friends and social time together grew. They began spending time in each other’s homes. These walking friends attended baby showers, watched movies together in the home theatre of a member of their group, and even went round to celebrate the purchase of a new coffee machine.</a:t>
            </a:r>
          </a:p>
          <a:p>
            <a:pPr lvl="1"/>
            <a:endParaRPr lang="en-US" sz="1200" kern="1200" dirty="0" smtClean="0">
              <a:solidFill>
                <a:schemeClr val="tx1"/>
              </a:solidFill>
              <a:effectLst/>
              <a:latin typeface="+mn-lt"/>
              <a:ea typeface="+mn-ea"/>
              <a:cs typeface="+mn-cs"/>
            </a:endParaRPr>
          </a:p>
          <a:p>
            <a:pPr lvl="1"/>
            <a:r>
              <a:rPr lang="en-NZ" sz="1200" kern="1200" dirty="0" smtClean="0">
                <a:solidFill>
                  <a:schemeClr val="tx1"/>
                </a:solidFill>
                <a:effectLst/>
                <a:latin typeface="+mn-lt"/>
                <a:ea typeface="+mn-ea"/>
                <a:cs typeface="+mn-cs"/>
              </a:rPr>
              <a:t>Thanks to Jacqui and her Christian friends, a number of the walking group came to faith. Jacqui felt especially privileged to lead the baptism of a Thai Buddhist friend who came walking with her. After Jacqui had used her as an interpreter to explain the gospel to another woman, she had told Jacqui that she wanted to receive Jesus too!</a:t>
            </a:r>
            <a:endParaRPr lang="en-US" sz="1200" kern="1200" dirty="0" smtClean="0">
              <a:solidFill>
                <a:schemeClr val="tx1"/>
              </a:solidFill>
              <a:effectLst/>
              <a:latin typeface="+mn-lt"/>
              <a:ea typeface="+mn-ea"/>
              <a:cs typeface="+mn-cs"/>
            </a:endParaRPr>
          </a:p>
          <a:p>
            <a:endParaRPr lang="en-NZ" sz="1200" b="1"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How are we going to add people to this family? It is only through relationships. People may visit because of our sign, (although most will come because of an invitation); but they will only stay and become part of this family if they become woven in with us through relationships.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580231A-DF7C-4034-B7E9-F5DE2FF7AB97}" type="slidenum">
              <a:rPr lang="en-US" smtClean="0"/>
              <a:t>11</a:t>
            </a:fld>
            <a:endParaRPr lang="en-US"/>
          </a:p>
        </p:txBody>
      </p:sp>
    </p:spTree>
    <p:extLst>
      <p:ext uri="{BB962C8B-B14F-4D97-AF65-F5344CB8AC3E}">
        <p14:creationId xmlns:p14="http://schemas.microsoft.com/office/powerpoint/2010/main" val="965549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80231A-DF7C-4034-B7E9-F5DE2FF7AB97}" type="slidenum">
              <a:rPr lang="en-US" smtClean="0"/>
              <a:t>12</a:t>
            </a:fld>
            <a:endParaRPr lang="en-US"/>
          </a:p>
        </p:txBody>
      </p:sp>
    </p:spTree>
    <p:extLst>
      <p:ext uri="{BB962C8B-B14F-4D97-AF65-F5344CB8AC3E}">
        <p14:creationId xmlns:p14="http://schemas.microsoft.com/office/powerpoint/2010/main" val="2618908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9F4072-3DB8-4023-9E2E-7370E9C4C555}"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0556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9F4072-3DB8-4023-9E2E-7370E9C4C555}"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3504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solidFill>
                  <a:schemeClr val="tx1">
                    <a:lumMod val="75000"/>
                    <a:lumOff val="25000"/>
                  </a:schemeClr>
                </a:solidFill>
              </a:rPr>
              <a:t>We cannot live authentically in our own strength – it is too hard!</a:t>
            </a:r>
            <a:br>
              <a:rPr lang="en-NZ" dirty="0" smtClean="0">
                <a:solidFill>
                  <a:schemeClr val="tx1">
                    <a:lumMod val="75000"/>
                    <a:lumOff val="25000"/>
                  </a:schemeClr>
                </a:solidFill>
              </a:rPr>
            </a:br>
            <a:endParaRPr lang="en-NZ" dirty="0" smtClean="0">
              <a:solidFill>
                <a:schemeClr val="tx1">
                  <a:lumMod val="75000"/>
                  <a:lumOff val="25000"/>
                </a:schemeClr>
              </a:solidFill>
            </a:endParaRPr>
          </a:p>
          <a:p>
            <a:r>
              <a:rPr lang="en-NZ" dirty="0" smtClean="0">
                <a:solidFill>
                  <a:schemeClr val="tx1">
                    <a:lumMod val="75000"/>
                    <a:lumOff val="25000"/>
                  </a:schemeClr>
                </a:solidFill>
              </a:rPr>
              <a:t>Pentecost was not a ‘spiritual’ box separate to everyday life</a:t>
            </a:r>
            <a:br>
              <a:rPr lang="en-NZ" dirty="0" smtClean="0">
                <a:solidFill>
                  <a:schemeClr val="tx1">
                    <a:lumMod val="75000"/>
                    <a:lumOff val="25000"/>
                  </a:schemeClr>
                </a:solidFill>
              </a:rPr>
            </a:br>
            <a:endParaRPr lang="en-NZ" dirty="0" smtClean="0">
              <a:solidFill>
                <a:schemeClr val="tx1">
                  <a:lumMod val="75000"/>
                  <a:lumOff val="25000"/>
                </a:schemeClr>
              </a:solidFill>
            </a:endParaRPr>
          </a:p>
          <a:p>
            <a:r>
              <a:rPr lang="en-NZ" dirty="0" smtClean="0">
                <a:solidFill>
                  <a:schemeClr val="tx1">
                    <a:lumMod val="75000"/>
                    <a:lumOff val="25000"/>
                  </a:schemeClr>
                </a:solidFill>
              </a:rPr>
              <a:t>Rather, everyday life became centred around Kingdom-growing</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9F4072-3DB8-4023-9E2E-7370E9C4C555}"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5791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a:p>
            <a:r>
              <a:rPr lang="en-US" b="1" dirty="0" smtClean="0"/>
              <a:t>Jesus </a:t>
            </a:r>
            <a:r>
              <a:rPr lang="en-US" b="1" dirty="0" smtClean="0"/>
              <a:t>called his followers family:</a:t>
            </a:r>
          </a:p>
          <a:p>
            <a:endParaRPr lang="en-US" dirty="0" smtClean="0"/>
          </a:p>
          <a:p>
            <a:r>
              <a:rPr lang="en-NZ" sz="1200" b="0" i="0" kern="1200" dirty="0" smtClean="0">
                <a:solidFill>
                  <a:schemeClr val="tx1"/>
                </a:solidFill>
                <a:effectLst/>
                <a:latin typeface="+mn-lt"/>
                <a:ea typeface="+mn-ea"/>
                <a:cs typeface="+mn-cs"/>
              </a:rPr>
              <a:t>Matthew </a:t>
            </a:r>
            <a:r>
              <a:rPr lang="en-NZ" sz="1200" b="0" i="0" kern="1200" dirty="0" smtClean="0">
                <a:solidFill>
                  <a:schemeClr val="tx1"/>
                </a:solidFill>
                <a:effectLst/>
                <a:latin typeface="+mn-lt"/>
                <a:ea typeface="+mn-ea"/>
                <a:cs typeface="+mn-cs"/>
              </a:rPr>
              <a:t>12:50</a:t>
            </a:r>
            <a:r>
              <a:rPr lang="en-NZ" sz="1200" b="0" i="0" kern="1200" dirty="0" smtClean="0">
                <a:solidFill>
                  <a:schemeClr val="tx1"/>
                </a:solidFill>
                <a:effectLst/>
                <a:latin typeface="+mn-lt"/>
                <a:ea typeface="+mn-ea"/>
                <a:cs typeface="+mn-cs"/>
              </a:rPr>
              <a:t> </a:t>
            </a:r>
            <a:r>
              <a:rPr lang="en-NZ" sz="1200" b="0" i="0" kern="1200" dirty="0" smtClean="0">
                <a:solidFill>
                  <a:schemeClr val="tx1"/>
                </a:solidFill>
                <a:effectLst/>
                <a:latin typeface="+mn-lt"/>
                <a:ea typeface="+mn-ea"/>
                <a:cs typeface="+mn-cs"/>
              </a:rPr>
              <a:t> </a:t>
            </a:r>
            <a:r>
              <a:rPr lang="en-NZ" sz="1200" b="1" i="0" kern="1200" baseline="30000" dirty="0" smtClean="0">
                <a:solidFill>
                  <a:schemeClr val="tx1"/>
                </a:solidFill>
                <a:effectLst/>
                <a:latin typeface="+mn-lt"/>
                <a:ea typeface="+mn-ea"/>
                <a:cs typeface="+mn-cs"/>
              </a:rPr>
              <a:t>50</a:t>
            </a:r>
            <a:r>
              <a:rPr lang="en-NZ" sz="1200" b="1" i="0" kern="1200" baseline="30000" dirty="0" smtClean="0">
                <a:solidFill>
                  <a:schemeClr val="tx1"/>
                </a:solidFill>
                <a:effectLst/>
                <a:latin typeface="+mn-lt"/>
                <a:ea typeface="+mn-ea"/>
                <a:cs typeface="+mn-cs"/>
              </a:rPr>
              <a:t> </a:t>
            </a:r>
            <a:r>
              <a:rPr lang="en-NZ" sz="1200" b="0" i="0" kern="1200" dirty="0" smtClean="0">
                <a:solidFill>
                  <a:schemeClr val="tx1"/>
                </a:solidFill>
                <a:effectLst/>
                <a:latin typeface="+mn-lt"/>
                <a:ea typeface="+mn-ea"/>
                <a:cs typeface="+mn-cs"/>
              </a:rPr>
              <a:t>For whoever does the will of my Father in heaven is my brother and sister and mother.”</a:t>
            </a:r>
          </a:p>
          <a:p>
            <a:endParaRPr lang="en-US" dirty="0" smtClean="0"/>
          </a:p>
          <a:p>
            <a:r>
              <a:rPr lang="en-US" dirty="0" smtClean="0"/>
              <a:t>At the last supper</a:t>
            </a:r>
            <a:r>
              <a:rPr lang="en-US" baseline="0" dirty="0" smtClean="0"/>
              <a:t> he says to his disciples, ‘whenever you guys eat this bread and drink this cup, remember me until I come back.’. They have had many meals together, and Jesus anticipates many more.</a:t>
            </a:r>
          </a:p>
          <a:p>
            <a:endParaRPr lang="en-US" baseline="0" dirty="0" smtClean="0"/>
          </a:p>
          <a:p>
            <a:r>
              <a:rPr lang="en-US" baseline="0" dirty="0" smtClean="0"/>
              <a:t>Elsewhere he says, ‘when people see you guys together they are going to marvel at your love and your unity’. </a:t>
            </a:r>
            <a:r>
              <a:rPr lang="en-US" baseline="0" dirty="0" smtClean="0"/>
              <a:t/>
            </a:r>
            <a:br>
              <a:rPr lang="en-US" baseline="0" dirty="0" smtClean="0"/>
            </a:br>
            <a:r>
              <a:rPr lang="en-US" baseline="0" dirty="0" smtClean="0"/>
              <a:t>He </a:t>
            </a:r>
            <a:r>
              <a:rPr lang="en-US" baseline="0" dirty="0" smtClean="0"/>
              <a:t>knows that together they are going to be a witness to a watching world</a:t>
            </a:r>
            <a:r>
              <a:rPr lang="en-US" baseline="0" dirty="0" smtClean="0"/>
              <a:t>.</a:t>
            </a:r>
            <a:endParaRPr lang="en-US" baseline="0" dirty="0" smtClean="0"/>
          </a:p>
          <a:p>
            <a:endParaRPr lang="en-US" b="1" baseline="0" dirty="0" smtClean="0"/>
          </a:p>
          <a:p>
            <a:r>
              <a:rPr lang="en-US" b="1" baseline="0" dirty="0" smtClean="0"/>
              <a:t>The early church understood that they were family:</a:t>
            </a:r>
          </a:p>
          <a:p>
            <a:endParaRPr lang="en-US" baseline="0" dirty="0" smtClean="0"/>
          </a:p>
          <a:p>
            <a:r>
              <a:rPr lang="en-US" dirty="0" smtClean="0"/>
              <a:t>We read in this passage that </a:t>
            </a:r>
            <a:r>
              <a:rPr lang="en-NZ" sz="1200" b="0" i="0" kern="1200" dirty="0" smtClean="0">
                <a:solidFill>
                  <a:schemeClr val="tx1"/>
                </a:solidFill>
                <a:effectLst/>
                <a:latin typeface="+mn-lt"/>
                <a:ea typeface="+mn-ea"/>
                <a:cs typeface="+mn-cs"/>
              </a:rPr>
              <a:t>‘all the believers were together and had everything in common.’ T</a:t>
            </a:r>
            <a:r>
              <a:rPr lang="en-US" dirty="0" smtClean="0"/>
              <a:t>hose early believers sold up</a:t>
            </a:r>
            <a:r>
              <a:rPr lang="en-US" baseline="0" dirty="0" smtClean="0"/>
              <a:t> and moved in together where they could. That is taking family seriously!</a:t>
            </a:r>
          </a:p>
          <a:p>
            <a:r>
              <a:rPr lang="en-NZ" baseline="0" dirty="0" smtClean="0"/>
              <a:t>That we as believers are meant to be family for each other is a constant theme throughout the NT. There are literally hundreds of references to us being family, and they occur in every book of the NT.</a:t>
            </a:r>
          </a:p>
          <a:p>
            <a:endParaRPr lang="en-NZ" baseline="0" dirty="0" smtClean="0"/>
          </a:p>
          <a:p>
            <a:r>
              <a:rPr lang="en-NZ" baseline="0" dirty="0" smtClean="0"/>
              <a:t>This series has been focused on our mission, which is vitally important. But for mission to be effective we have to begin with family. Here is why.</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9F4072-3DB8-4023-9E2E-7370E9C4C555}"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5681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NZ" sz="1200" kern="1200" dirty="0" smtClean="0">
                <a:solidFill>
                  <a:schemeClr val="tx1"/>
                </a:solidFill>
                <a:effectLst/>
                <a:latin typeface="+mn-lt"/>
                <a:ea typeface="+mn-ea"/>
                <a:cs typeface="+mn-cs"/>
              </a:rPr>
              <a:t>We are stronger together (canvas analogy)</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kern="1200" dirty="0" smtClean="0">
                <a:solidFill>
                  <a:schemeClr val="tx1"/>
                </a:solidFill>
                <a:effectLst/>
                <a:latin typeface="+mn-lt"/>
                <a:ea typeface="+mn-ea"/>
                <a:cs typeface="+mn-cs"/>
              </a:rPr>
              <a:t>We best fulfil our God-given purpose together. </a:t>
            </a:r>
            <a:r>
              <a:rPr lang="en-US" dirty="0" smtClean="0"/>
              <a:t>Our weakness makes room for other people’s strengths</a:t>
            </a:r>
            <a:r>
              <a:rPr lang="en-NZ" sz="1200" kern="1200" dirty="0" smtClean="0">
                <a:solidFill>
                  <a:schemeClr val="tx1"/>
                </a:solidFill>
                <a:effectLst/>
                <a:latin typeface="+mn-lt"/>
                <a:ea typeface="+mn-ea"/>
                <a:cs typeface="+mn-cs"/>
              </a:rPr>
              <a:t> (Sylvester Stallone as Rocky Balboa in Rocky</a:t>
            </a:r>
            <a:r>
              <a:rPr lang="en-NZ" sz="1200" kern="1200" baseline="0" dirty="0" smtClean="0">
                <a:solidFill>
                  <a:schemeClr val="tx1"/>
                </a:solidFill>
                <a:effectLst/>
                <a:latin typeface="+mn-lt"/>
                <a:ea typeface="+mn-ea"/>
                <a:cs typeface="+mn-cs"/>
              </a:rPr>
              <a:t> 1976</a:t>
            </a:r>
            <a:r>
              <a:rPr lang="en-NZ" sz="1200" kern="1200" dirty="0" smtClean="0">
                <a:solidFill>
                  <a:schemeClr val="tx1"/>
                </a:solidFill>
                <a:effectLst/>
                <a:latin typeface="+mn-lt"/>
                <a:ea typeface="+mn-ea"/>
                <a:cs typeface="+mn-cs"/>
              </a:rPr>
              <a:t>: ‘I got gaps, she got gaps, together we fill gaps’)</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NZ" sz="1200" kern="1200" dirty="0" smtClean="0">
                <a:solidFill>
                  <a:schemeClr val="tx1"/>
                </a:solidFill>
                <a:effectLst/>
                <a:latin typeface="+mn-lt"/>
                <a:ea typeface="+mn-ea"/>
                <a:cs typeface="+mn-cs"/>
              </a:rPr>
              <a:t>We are our best witness together (Jesus</a:t>
            </a:r>
            <a:r>
              <a:rPr lang="en-NZ" sz="1200" kern="1200" baseline="0" dirty="0" smtClean="0">
                <a:solidFill>
                  <a:schemeClr val="tx1"/>
                </a:solidFill>
                <a:effectLst/>
                <a:latin typeface="+mn-lt"/>
                <a:ea typeface="+mn-ea"/>
                <a:cs typeface="+mn-cs"/>
              </a:rPr>
              <a:t> said the world looking in would marvel at our </a:t>
            </a:r>
            <a:r>
              <a:rPr lang="en-NZ" sz="1200" b="1" i="1" kern="1200" baseline="0" dirty="0" smtClean="0">
                <a:solidFill>
                  <a:schemeClr val="tx1"/>
                </a:solidFill>
                <a:effectLst/>
                <a:latin typeface="+mn-lt"/>
                <a:ea typeface="+mn-ea"/>
                <a:cs typeface="+mn-cs"/>
              </a:rPr>
              <a:t>love</a:t>
            </a:r>
            <a:r>
              <a:rPr lang="en-NZ" sz="1200" kern="1200" baseline="0" dirty="0" smtClean="0">
                <a:solidFill>
                  <a:schemeClr val="tx1"/>
                </a:solidFill>
                <a:effectLst/>
                <a:latin typeface="+mn-lt"/>
                <a:ea typeface="+mn-ea"/>
                <a:cs typeface="+mn-cs"/>
              </a:rPr>
              <a:t> and our </a:t>
            </a:r>
            <a:r>
              <a:rPr lang="en-NZ" sz="1200" b="1" i="1" kern="1200" baseline="0" dirty="0" smtClean="0">
                <a:solidFill>
                  <a:schemeClr val="tx1"/>
                </a:solidFill>
                <a:effectLst/>
                <a:latin typeface="+mn-lt"/>
                <a:ea typeface="+mn-ea"/>
                <a:cs typeface="+mn-cs"/>
              </a:rPr>
              <a:t>unity</a:t>
            </a:r>
            <a:r>
              <a:rPr lang="en-NZ" sz="1200" kern="1200" baseline="0" dirty="0" smtClean="0">
                <a:solidFill>
                  <a:schemeClr val="tx1"/>
                </a:solidFill>
                <a:effectLst/>
                <a:latin typeface="+mn-lt"/>
                <a:ea typeface="+mn-ea"/>
                <a:cs typeface="+mn-cs"/>
              </a:rPr>
              <a:t>)</a:t>
            </a:r>
            <a:endParaRPr lang="en-NZ"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1580231A-DF7C-4034-B7E9-F5DE2FF7AB97}" type="slidenum">
              <a:rPr lang="en-US" smtClean="0"/>
              <a:t>6</a:t>
            </a:fld>
            <a:endParaRPr lang="en-US"/>
          </a:p>
        </p:txBody>
      </p:sp>
    </p:spTree>
    <p:extLst>
      <p:ext uri="{BB962C8B-B14F-4D97-AF65-F5344CB8AC3E}">
        <p14:creationId xmlns:p14="http://schemas.microsoft.com/office/powerpoint/2010/main" val="3566771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is what they did. </a:t>
            </a:r>
            <a:r>
              <a:rPr lang="en-NZ" dirty="0" smtClean="0">
                <a:solidFill>
                  <a:schemeClr val="tx1">
                    <a:lumMod val="75000"/>
                    <a:lumOff val="25000"/>
                  </a:schemeClr>
                </a:solidFill>
              </a:rPr>
              <a:t>They had a rhythm, moving between public spaces (the temple and markets) and their homes. </a:t>
            </a:r>
            <a:r>
              <a:rPr lang="en-US" baseline="0" dirty="0" smtClean="0"/>
              <a:t>They pulled in people from the temple and marketplace and took them home and fed them and let their joy and passion and zeal and the power of the Holy Spirit leak all over them! </a:t>
            </a:r>
            <a:r>
              <a:rPr lang="en-US" baseline="0" dirty="0" smtClean="0"/>
              <a:t>Theirs was the biggest party in town. There </a:t>
            </a:r>
            <a:r>
              <a:rPr lang="en-US" baseline="0" dirty="0" smtClean="0"/>
              <a:t>was no method box and no time box.</a:t>
            </a:r>
          </a:p>
          <a:p>
            <a:endParaRPr lang="en-US" baseline="0" dirty="0" smtClean="0"/>
          </a:p>
          <a:p>
            <a:r>
              <a:rPr lang="en-US" b="1" i="1" baseline="0" dirty="0" smtClean="0"/>
              <a:t>Imagine passing by in the street past a house where Christians were gathered. What do you see? What you hear? How does it make you feel?</a:t>
            </a:r>
          </a:p>
          <a:p>
            <a:r>
              <a:rPr lang="en-US" b="1" i="1" baseline="0" dirty="0" smtClean="0"/>
              <a:t>And if you found yourself peeking through the doorway at the party inside, what might happen next?</a:t>
            </a:r>
          </a:p>
          <a:p>
            <a:endParaRPr lang="en-US" b="1" i="1"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9F4072-3DB8-4023-9E2E-7370E9C4C555}"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5348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passage tells us</a:t>
            </a:r>
            <a:r>
              <a:rPr lang="en-US" baseline="0" dirty="0" smtClean="0"/>
              <a:t> in detail what the early church members did together, and ends with ‘and the Lord added to their number daily those who were being saved’.</a:t>
            </a:r>
          </a:p>
          <a:p>
            <a:endParaRPr lang="en-US" baseline="0" dirty="0" smtClean="0"/>
          </a:p>
          <a:p>
            <a:r>
              <a:rPr lang="en-US" baseline="0" dirty="0" smtClean="0"/>
              <a:t>The clear implication of this passage is that </a:t>
            </a:r>
            <a:r>
              <a:rPr lang="en-US" b="1" i="1" baseline="0" dirty="0" smtClean="0"/>
              <a:t>it was by doing these things that Luke lists that people were being saved</a:t>
            </a:r>
            <a:r>
              <a:rPr lang="en-US" baseline="0" dirty="0" smtClean="0"/>
              <a:t>. </a:t>
            </a:r>
          </a:p>
          <a:p>
            <a:endParaRPr lang="en-US" baseline="0" dirty="0" smtClean="0"/>
          </a:p>
          <a:p>
            <a:r>
              <a:rPr lang="en-US" baseline="0" dirty="0" smtClean="0"/>
              <a:t>It would be strange if Luke went to such trouble to describe the rhythms of the early church if they bore no relation to others coming to faith, and kept the means of them coming to faith a complete mystery. </a:t>
            </a:r>
          </a:p>
          <a:p>
            <a:endParaRPr lang="en-NZ" b="0" i="0" dirty="0" smtClean="0"/>
          </a:p>
          <a:p>
            <a:r>
              <a:rPr lang="en-US" b="0" i="0" baseline="0" dirty="0" smtClean="0"/>
              <a:t>Outreach was through inclusion. They pulled up another seat at the table and just did what the family of God does together . And people got saved.</a:t>
            </a:r>
          </a:p>
          <a:p>
            <a:endParaRPr lang="en-NZ" b="0" i="0" baseline="0" dirty="0" smtClean="0"/>
          </a:p>
          <a:p>
            <a:r>
              <a:rPr lang="en-NZ" b="0" i="0" baseline="0" dirty="0" smtClean="0"/>
              <a:t>Let me ask you a question. Here we are gathered together as church family. Who is watching? Who is marvelling at our love and our unity together? </a:t>
            </a:r>
          </a:p>
          <a:p>
            <a:endParaRPr lang="en-NZ" b="0" i="0" baseline="0" dirty="0" smtClean="0"/>
          </a:p>
          <a:p>
            <a:r>
              <a:rPr lang="en-NZ" b="0" i="0" baseline="0" dirty="0" smtClean="0"/>
              <a:t>I hope there may at least be one or two here for the first time. But if there are not, why not? Because we didn’t invite them. Because we are not the biggest party in town. Maybe we have made church a comfortable place for us, and now outsiders don’t belong.</a:t>
            </a:r>
            <a:endParaRPr lang="en-US" b="0" i="0"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9F4072-3DB8-4023-9E2E-7370E9C4C555}"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8320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1" dirty="0" smtClean="0">
                <a:solidFill>
                  <a:schemeClr val="tx1">
                    <a:lumMod val="75000"/>
                    <a:lumOff val="25000"/>
                  </a:schemeClr>
                </a:solidFill>
              </a:rPr>
              <a:t>From distrust to trust</a:t>
            </a:r>
            <a:r>
              <a:rPr lang="en-NZ" sz="1200" b="1" baseline="0" dirty="0" smtClean="0">
                <a:solidFill>
                  <a:schemeClr val="tx1">
                    <a:lumMod val="75000"/>
                    <a:lumOff val="25000"/>
                  </a:schemeClr>
                </a:solidFill>
              </a:rPr>
              <a:t> </a:t>
            </a:r>
            <a:r>
              <a:rPr lang="en-NZ" sz="1200" baseline="0" dirty="0" smtClean="0">
                <a:solidFill>
                  <a:schemeClr val="tx1">
                    <a:lumMod val="75000"/>
                    <a:lumOff val="25000"/>
                  </a:schemeClr>
                </a:solidFill>
              </a:rPr>
              <a:t>– they learn to trust a Christian</a:t>
            </a:r>
            <a:r>
              <a:rPr lang="en-NZ" sz="800" dirty="0" smtClean="0">
                <a:solidFill>
                  <a:schemeClr val="tx1">
                    <a:lumMod val="75000"/>
                    <a:lumOff val="25000"/>
                  </a:schemeClr>
                </a:solidFill>
              </a:rPr>
              <a:t/>
            </a:r>
            <a:br>
              <a:rPr lang="en-NZ" sz="800" dirty="0" smtClean="0">
                <a:solidFill>
                  <a:schemeClr val="tx1">
                    <a:lumMod val="75000"/>
                    <a:lumOff val="25000"/>
                  </a:schemeClr>
                </a:solidFill>
              </a:rPr>
            </a:br>
            <a:endParaRPr lang="en-NZ" sz="800" dirty="0" smtClean="0">
              <a:solidFill>
                <a:schemeClr val="tx1">
                  <a:lumMod val="75000"/>
                  <a:lumOff val="25000"/>
                </a:schemeClr>
              </a:solidFill>
            </a:endParaRPr>
          </a:p>
          <a:p>
            <a:r>
              <a:rPr lang="en-NZ" sz="1200" b="1" dirty="0" smtClean="0">
                <a:solidFill>
                  <a:schemeClr val="tx1">
                    <a:lumMod val="75000"/>
                    <a:lumOff val="25000"/>
                  </a:schemeClr>
                </a:solidFill>
              </a:rPr>
              <a:t>From complacent to curious </a:t>
            </a:r>
            <a:r>
              <a:rPr lang="en-NZ" sz="1200" dirty="0" smtClean="0">
                <a:solidFill>
                  <a:schemeClr val="tx1">
                    <a:lumMod val="75000"/>
                    <a:lumOff val="25000"/>
                  </a:schemeClr>
                </a:solidFill>
              </a:rPr>
              <a:t>– Through the work of the HS and their association with Christian friends</a:t>
            </a:r>
            <a:r>
              <a:rPr lang="en-NZ" sz="1200" baseline="0" dirty="0" smtClean="0">
                <a:solidFill>
                  <a:schemeClr val="tx1">
                    <a:lumMod val="75000"/>
                    <a:lumOff val="25000"/>
                  </a:schemeClr>
                </a:solidFill>
              </a:rPr>
              <a:t> they become curious</a:t>
            </a:r>
            <a:r>
              <a:rPr lang="en-NZ" sz="800" dirty="0" smtClean="0">
                <a:solidFill>
                  <a:schemeClr val="tx1">
                    <a:lumMod val="75000"/>
                    <a:lumOff val="25000"/>
                  </a:schemeClr>
                </a:solidFill>
              </a:rPr>
              <a:t/>
            </a:r>
            <a:br>
              <a:rPr lang="en-NZ" sz="800" dirty="0" smtClean="0">
                <a:solidFill>
                  <a:schemeClr val="tx1">
                    <a:lumMod val="75000"/>
                    <a:lumOff val="25000"/>
                  </a:schemeClr>
                </a:solidFill>
              </a:rPr>
            </a:br>
            <a:endParaRPr lang="en-NZ" sz="800" dirty="0" smtClean="0">
              <a:solidFill>
                <a:schemeClr val="tx1">
                  <a:lumMod val="75000"/>
                  <a:lumOff val="25000"/>
                </a:schemeClr>
              </a:solidFill>
            </a:endParaRPr>
          </a:p>
          <a:p>
            <a:r>
              <a:rPr lang="en-NZ" sz="1200" b="1" dirty="0" smtClean="0">
                <a:solidFill>
                  <a:schemeClr val="tx1">
                    <a:lumMod val="75000"/>
                    <a:lumOff val="25000"/>
                  </a:schemeClr>
                </a:solidFill>
              </a:rPr>
              <a:t>From being closed to change to becoming open </a:t>
            </a:r>
            <a:r>
              <a:rPr lang="en-NZ" sz="1200" dirty="0" smtClean="0">
                <a:solidFill>
                  <a:schemeClr val="tx1">
                    <a:lumMod val="75000"/>
                    <a:lumOff val="25000"/>
                  </a:schemeClr>
                </a:solidFill>
              </a:rPr>
              <a:t>- </a:t>
            </a:r>
            <a:r>
              <a:rPr lang="en-NZ" sz="800" dirty="0" smtClean="0">
                <a:solidFill>
                  <a:schemeClr val="tx1">
                    <a:lumMod val="75000"/>
                    <a:lumOff val="25000"/>
                  </a:schemeClr>
                </a:solidFill>
              </a:rPr>
              <a:t>Through the work of the HS and their association with Christian friends</a:t>
            </a:r>
            <a:r>
              <a:rPr lang="en-NZ" sz="800" baseline="0" dirty="0" smtClean="0">
                <a:solidFill>
                  <a:schemeClr val="tx1">
                    <a:lumMod val="75000"/>
                    <a:lumOff val="25000"/>
                  </a:schemeClr>
                </a:solidFill>
              </a:rPr>
              <a:t> they become open to examining their own lives</a:t>
            </a:r>
            <a:r>
              <a:rPr lang="en-NZ" sz="800" dirty="0" smtClean="0">
                <a:solidFill>
                  <a:schemeClr val="tx1">
                    <a:lumMod val="75000"/>
                    <a:lumOff val="25000"/>
                  </a:schemeClr>
                </a:solidFill>
              </a:rPr>
              <a:t/>
            </a:r>
            <a:br>
              <a:rPr lang="en-NZ" sz="800" dirty="0" smtClean="0">
                <a:solidFill>
                  <a:schemeClr val="tx1">
                    <a:lumMod val="75000"/>
                    <a:lumOff val="25000"/>
                  </a:schemeClr>
                </a:solidFill>
              </a:rPr>
            </a:br>
            <a:endParaRPr lang="en-NZ" sz="800" dirty="0" smtClean="0">
              <a:solidFill>
                <a:schemeClr val="tx1">
                  <a:lumMod val="75000"/>
                  <a:lumOff val="25000"/>
                </a:schemeClr>
              </a:solidFill>
            </a:endParaRPr>
          </a:p>
          <a:p>
            <a:r>
              <a:rPr lang="en-NZ" sz="1200" b="1" dirty="0" smtClean="0">
                <a:solidFill>
                  <a:schemeClr val="tx1">
                    <a:lumMod val="75000"/>
                    <a:lumOff val="25000"/>
                  </a:schemeClr>
                </a:solidFill>
              </a:rPr>
              <a:t>From meandering to seeking </a:t>
            </a:r>
            <a:r>
              <a:rPr lang="en-NZ" sz="1200" dirty="0" smtClean="0">
                <a:solidFill>
                  <a:schemeClr val="tx1">
                    <a:lumMod val="75000"/>
                    <a:lumOff val="25000"/>
                  </a:schemeClr>
                </a:solidFill>
              </a:rPr>
              <a:t>- </a:t>
            </a:r>
            <a:r>
              <a:rPr lang="en-NZ" sz="800" dirty="0" smtClean="0">
                <a:solidFill>
                  <a:schemeClr val="tx1">
                    <a:lumMod val="75000"/>
                    <a:lumOff val="25000"/>
                  </a:schemeClr>
                </a:solidFill>
              </a:rPr>
              <a:t>Through the work of the HS and their association with Christian</a:t>
            </a:r>
            <a:r>
              <a:rPr lang="en-NZ" sz="800" baseline="0" dirty="0" smtClean="0">
                <a:solidFill>
                  <a:schemeClr val="tx1">
                    <a:lumMod val="75000"/>
                    <a:lumOff val="25000"/>
                  </a:schemeClr>
                </a:solidFill>
              </a:rPr>
              <a:t> friends they move from asking questions to seeking answers</a:t>
            </a:r>
            <a:r>
              <a:rPr lang="en-NZ" sz="800" dirty="0" smtClean="0">
                <a:solidFill>
                  <a:schemeClr val="tx1">
                    <a:lumMod val="75000"/>
                    <a:lumOff val="25000"/>
                  </a:schemeClr>
                </a:solidFill>
              </a:rPr>
              <a:t/>
            </a:r>
            <a:br>
              <a:rPr lang="en-NZ" sz="800" dirty="0" smtClean="0">
                <a:solidFill>
                  <a:schemeClr val="tx1">
                    <a:lumMod val="75000"/>
                    <a:lumOff val="25000"/>
                  </a:schemeClr>
                </a:solidFill>
              </a:rPr>
            </a:br>
            <a:endParaRPr lang="en-NZ" sz="800" dirty="0" smtClean="0">
              <a:solidFill>
                <a:schemeClr val="tx1">
                  <a:lumMod val="75000"/>
                  <a:lumOff val="25000"/>
                </a:schemeClr>
              </a:solidFill>
            </a:endParaRPr>
          </a:p>
          <a:p>
            <a:r>
              <a:rPr lang="en-NZ" sz="1200" b="1" dirty="0" smtClean="0">
                <a:solidFill>
                  <a:schemeClr val="tx1">
                    <a:lumMod val="75000"/>
                    <a:lumOff val="25000"/>
                  </a:schemeClr>
                </a:solidFill>
              </a:rPr>
              <a:t>Making a decision for Christ</a:t>
            </a:r>
            <a:r>
              <a:rPr lang="en-NZ" sz="1200" dirty="0" smtClean="0">
                <a:solidFill>
                  <a:schemeClr val="tx1">
                    <a:lumMod val="75000"/>
                    <a:lumOff val="25000"/>
                  </a:schemeClr>
                </a:solidFill>
              </a:rPr>
              <a:t> – they jump from their</a:t>
            </a:r>
            <a:r>
              <a:rPr lang="en-NZ" sz="1200" baseline="0" dirty="0" smtClean="0">
                <a:solidFill>
                  <a:schemeClr val="tx1">
                    <a:lumMod val="75000"/>
                    <a:lumOff val="25000"/>
                  </a:schemeClr>
                </a:solidFill>
              </a:rPr>
              <a:t> present net into your net. This is risky. It is commitment. It is made possible by knowing that they have a new network of friends that they know and trust who are ready and waiting to embrace them.</a:t>
            </a:r>
            <a:endParaRPr lang="en-NZ" sz="1200" dirty="0" smtClean="0">
              <a:solidFill>
                <a:schemeClr val="tx1">
                  <a:lumMod val="75000"/>
                  <a:lumOff val="25000"/>
                </a:schemeClr>
              </a:solidFill>
            </a:endParaRPr>
          </a:p>
          <a:p>
            <a:pPr marL="171450" indent="-171450">
              <a:buFont typeface="Arial" panose="020B0604020202020204" pitchFamily="34" charset="0"/>
              <a:buChar char="•"/>
            </a:pPr>
            <a:endParaRPr lang="en-US" b="1" i="1" dirty="0" smtClean="0"/>
          </a:p>
          <a:p>
            <a:pPr marL="171450" indent="-171450">
              <a:buFont typeface="Arial" panose="020B0604020202020204" pitchFamily="34" charset="0"/>
              <a:buChar char="•"/>
            </a:pPr>
            <a:endParaRPr lang="en-US" b="1" i="1" dirty="0" smtClean="0"/>
          </a:p>
          <a:p>
            <a:pPr marL="0" indent="0">
              <a:buFont typeface="Arial" panose="020B0604020202020204" pitchFamily="34" charset="0"/>
              <a:buNone/>
            </a:pPr>
            <a:r>
              <a:rPr lang="en-NZ" b="0" i="0" dirty="0" smtClean="0"/>
              <a:t>This</a:t>
            </a:r>
            <a:r>
              <a:rPr lang="en-NZ" b="0" i="0" baseline="0" dirty="0" smtClean="0"/>
              <a:t> shift across the 5 thresholds is because of a </a:t>
            </a:r>
            <a:r>
              <a:rPr lang="en-NZ" b="1" i="0" baseline="0" dirty="0" smtClean="0"/>
              <a:t>fourfold witness:</a:t>
            </a:r>
            <a:endParaRPr lang="en-US" b="1" i="0" dirty="0" smtClean="0"/>
          </a:p>
          <a:p>
            <a:pPr marL="0" indent="0">
              <a:buFont typeface="Arial" panose="020B0604020202020204" pitchFamily="34" charset="0"/>
              <a:buNone/>
            </a:pPr>
            <a:endParaRPr lang="en-US" b="1" i="1" dirty="0" smtClean="0"/>
          </a:p>
          <a:p>
            <a:pPr marL="171450" indent="-171450">
              <a:buFont typeface="Arial" panose="020B0604020202020204" pitchFamily="34" charset="0"/>
              <a:buChar char="•"/>
            </a:pPr>
            <a:r>
              <a:rPr lang="en-US" b="0" i="0" dirty="0" smtClean="0"/>
              <a:t>Personal</a:t>
            </a:r>
            <a:r>
              <a:rPr lang="en-US" b="0" i="0" baseline="0" dirty="0" smtClean="0"/>
              <a:t> witness</a:t>
            </a:r>
          </a:p>
          <a:p>
            <a:pPr marL="171450" indent="-171450">
              <a:buFont typeface="Arial" panose="020B0604020202020204" pitchFamily="34" charset="0"/>
              <a:buChar char="•"/>
            </a:pPr>
            <a:r>
              <a:rPr lang="en-NZ" b="0" i="0" baseline="0" dirty="0" smtClean="0"/>
              <a:t>Witness of authentic community</a:t>
            </a:r>
          </a:p>
          <a:p>
            <a:pPr marL="171450" indent="-171450">
              <a:buFont typeface="Arial" panose="020B0604020202020204" pitchFamily="34" charset="0"/>
              <a:buChar char="•"/>
            </a:pPr>
            <a:r>
              <a:rPr lang="en-NZ" b="0" i="0" baseline="0" dirty="0" smtClean="0"/>
              <a:t>Witness of spiritual reality</a:t>
            </a:r>
          </a:p>
          <a:p>
            <a:pPr marL="171450" indent="-171450">
              <a:buFont typeface="Arial" panose="020B0604020202020204" pitchFamily="34" charset="0"/>
              <a:buChar char="•"/>
            </a:pPr>
            <a:r>
              <a:rPr lang="en-NZ" b="0" i="0" baseline="0" dirty="0" smtClean="0"/>
              <a:t>The witness of the Holy Spirit in their hearts leads them to conversion</a:t>
            </a:r>
            <a:endParaRPr lang="en-US" b="0" i="0"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9F4072-3DB8-4023-9E2E-7370E9C4C555}"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2007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37A45A-BDBD-4E0B-B437-C3588F22BFD1}" type="datetimeFigureOut">
              <a:rPr lang="en-US" smtClean="0"/>
              <a:t>21-Nov-20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92CDF9-0D38-4E8D-B6A6-EAFC993BEEF5}" type="slidenum">
              <a:rPr lang="en-US" smtClean="0"/>
              <a:t>‹#›</a:t>
            </a:fld>
            <a:endParaRPr lang="en-US"/>
          </a:p>
        </p:txBody>
      </p:sp>
    </p:spTree>
    <p:extLst>
      <p:ext uri="{BB962C8B-B14F-4D97-AF65-F5344CB8AC3E}">
        <p14:creationId xmlns:p14="http://schemas.microsoft.com/office/powerpoint/2010/main" val="3134732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37A45A-BDBD-4E0B-B437-C3588F22BFD1}" type="datetimeFigureOut">
              <a:rPr lang="en-US" smtClean="0"/>
              <a:t>21-Nov-20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92CDF9-0D38-4E8D-B6A6-EAFC993BEEF5}" type="slidenum">
              <a:rPr lang="en-US" smtClean="0"/>
              <a:t>‹#›</a:t>
            </a:fld>
            <a:endParaRPr lang="en-US"/>
          </a:p>
        </p:txBody>
      </p:sp>
    </p:spTree>
    <p:extLst>
      <p:ext uri="{BB962C8B-B14F-4D97-AF65-F5344CB8AC3E}">
        <p14:creationId xmlns:p14="http://schemas.microsoft.com/office/powerpoint/2010/main" val="246428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37A45A-BDBD-4E0B-B437-C3588F22BFD1}" type="datetimeFigureOut">
              <a:rPr lang="en-US" smtClean="0"/>
              <a:t>21-Nov-20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92CDF9-0D38-4E8D-B6A6-EAFC993BEEF5}" type="slidenum">
              <a:rPr lang="en-US" smtClean="0"/>
              <a:t>‹#›</a:t>
            </a:fld>
            <a:endParaRPr lang="en-US"/>
          </a:p>
        </p:txBody>
      </p:sp>
    </p:spTree>
    <p:extLst>
      <p:ext uri="{BB962C8B-B14F-4D97-AF65-F5344CB8AC3E}">
        <p14:creationId xmlns:p14="http://schemas.microsoft.com/office/powerpoint/2010/main" val="24364164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F0CCB481-66D5-45FF-B57A-4AB14C236A8E}" type="datetimeFigureOut">
              <a:rPr lang="en-NZ" smtClean="0"/>
              <a:t>21/11/2020</a:t>
            </a:fld>
            <a:endParaRPr lang="en-NZ"/>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NZ"/>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E901B2DF-5265-41A2-8DF4-43B717CEBDCF}" type="slidenum">
              <a:rPr lang="en-NZ" smtClean="0"/>
              <a:t>‹#›</a:t>
            </a:fld>
            <a:endParaRPr lang="en-NZ"/>
          </a:p>
        </p:txBody>
      </p:sp>
    </p:spTree>
    <p:extLst>
      <p:ext uri="{BB962C8B-B14F-4D97-AF65-F5344CB8AC3E}">
        <p14:creationId xmlns:p14="http://schemas.microsoft.com/office/powerpoint/2010/main" val="310816921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CCB481-66D5-45FF-B57A-4AB14C236A8E}" type="datetimeFigureOut">
              <a:rPr lang="en-NZ" smtClean="0"/>
              <a:t>21/11/2020</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E901B2DF-5265-41A2-8DF4-43B717CEBDCF}" type="slidenum">
              <a:rPr lang="en-NZ" smtClean="0"/>
              <a:t>‹#›</a:t>
            </a:fld>
            <a:endParaRPr lang="en-NZ"/>
          </a:p>
        </p:txBody>
      </p:sp>
    </p:spTree>
    <p:extLst>
      <p:ext uri="{BB962C8B-B14F-4D97-AF65-F5344CB8AC3E}">
        <p14:creationId xmlns:p14="http://schemas.microsoft.com/office/powerpoint/2010/main" val="25241955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F0CCB481-66D5-45FF-B57A-4AB14C236A8E}" type="datetimeFigureOut">
              <a:rPr lang="en-NZ" smtClean="0"/>
              <a:t>21/11/2020</a:t>
            </a:fld>
            <a:endParaRPr lang="en-NZ"/>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NZ"/>
          </a:p>
        </p:txBody>
      </p:sp>
      <p:sp>
        <p:nvSpPr>
          <p:cNvPr id="6" name="Slide Number Placeholder 5"/>
          <p:cNvSpPr>
            <a:spLocks noGrp="1"/>
          </p:cNvSpPr>
          <p:nvPr>
            <p:ph type="sldNum" sz="quarter" idx="12"/>
          </p:nvPr>
        </p:nvSpPr>
        <p:spPr>
          <a:xfrm>
            <a:off x="8604504" y="5211060"/>
            <a:ext cx="2112264" cy="228600"/>
          </a:xfrm>
        </p:spPr>
        <p:txBody>
          <a:bodyPr/>
          <a:lstStyle/>
          <a:p>
            <a:fld id="{E901B2DF-5265-41A2-8DF4-43B717CEBDCF}" type="slidenum">
              <a:rPr lang="en-NZ" smtClean="0"/>
              <a:t>‹#›</a:t>
            </a:fld>
            <a:endParaRPr lang="en-NZ"/>
          </a:p>
        </p:txBody>
      </p:sp>
    </p:spTree>
    <p:extLst>
      <p:ext uri="{BB962C8B-B14F-4D97-AF65-F5344CB8AC3E}">
        <p14:creationId xmlns:p14="http://schemas.microsoft.com/office/powerpoint/2010/main" val="2412528307"/>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0CCB481-66D5-45FF-B57A-4AB14C236A8E}" type="datetimeFigureOut">
              <a:rPr lang="en-NZ" smtClean="0"/>
              <a:t>21/11/2020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E901B2DF-5265-41A2-8DF4-43B717CEBDCF}" type="slidenum">
              <a:rPr lang="en-NZ" smtClean="0"/>
              <a:t>‹#›</a:t>
            </a:fld>
            <a:endParaRPr lang="en-NZ"/>
          </a:p>
        </p:txBody>
      </p:sp>
    </p:spTree>
    <p:extLst>
      <p:ext uri="{BB962C8B-B14F-4D97-AF65-F5344CB8AC3E}">
        <p14:creationId xmlns:p14="http://schemas.microsoft.com/office/powerpoint/2010/main" val="1200714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CCB481-66D5-45FF-B57A-4AB14C236A8E}" type="datetimeFigureOut">
              <a:rPr lang="en-NZ" smtClean="0"/>
              <a:t>21/11/2020</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E901B2DF-5265-41A2-8DF4-43B717CEBDCF}" type="slidenum">
              <a:rPr lang="en-NZ" smtClean="0"/>
              <a:t>‹#›</a:t>
            </a:fld>
            <a:endParaRPr lang="en-NZ"/>
          </a:p>
        </p:txBody>
      </p:sp>
    </p:spTree>
    <p:extLst>
      <p:ext uri="{BB962C8B-B14F-4D97-AF65-F5344CB8AC3E}">
        <p14:creationId xmlns:p14="http://schemas.microsoft.com/office/powerpoint/2010/main" val="2327811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0CCB481-66D5-45FF-B57A-4AB14C236A8E}" type="datetimeFigureOut">
              <a:rPr lang="en-NZ" smtClean="0"/>
              <a:t>21/11/2020</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E901B2DF-5265-41A2-8DF4-43B717CEBDCF}" type="slidenum">
              <a:rPr lang="en-NZ" smtClean="0"/>
              <a:t>‹#›</a:t>
            </a:fld>
            <a:endParaRPr lang="en-NZ"/>
          </a:p>
        </p:txBody>
      </p:sp>
    </p:spTree>
    <p:extLst>
      <p:ext uri="{BB962C8B-B14F-4D97-AF65-F5344CB8AC3E}">
        <p14:creationId xmlns:p14="http://schemas.microsoft.com/office/powerpoint/2010/main" val="16841072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CCB481-66D5-45FF-B57A-4AB14C236A8E}" type="datetimeFigureOut">
              <a:rPr lang="en-NZ" smtClean="0"/>
              <a:t>21/11/2020</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E901B2DF-5265-41A2-8DF4-43B717CEBDCF}" type="slidenum">
              <a:rPr lang="en-NZ" smtClean="0"/>
              <a:t>‹#›</a:t>
            </a:fld>
            <a:endParaRPr lang="en-NZ"/>
          </a:p>
        </p:txBody>
      </p:sp>
    </p:spTree>
    <p:extLst>
      <p:ext uri="{BB962C8B-B14F-4D97-AF65-F5344CB8AC3E}">
        <p14:creationId xmlns:p14="http://schemas.microsoft.com/office/powerpoint/2010/main" val="31745638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F0CCB481-66D5-45FF-B57A-4AB14C236A8E}" type="datetimeFigureOut">
              <a:rPr lang="en-NZ" smtClean="0"/>
              <a:t>21/11/2020</a:t>
            </a:fld>
            <a:endParaRPr lang="en-NZ"/>
          </a:p>
        </p:txBody>
      </p:sp>
      <p:sp>
        <p:nvSpPr>
          <p:cNvPr id="9" name="Footer Placeholder 8"/>
          <p:cNvSpPr>
            <a:spLocks noGrp="1"/>
          </p:cNvSpPr>
          <p:nvPr>
            <p:ph type="ftr" sz="quarter" idx="11"/>
          </p:nvPr>
        </p:nvSpPr>
        <p:spPr/>
        <p:txBody>
          <a:bodyPr/>
          <a:lstStyle>
            <a:lvl1pPr algn="r">
              <a:defRPr/>
            </a:lvl1pPr>
          </a:lstStyle>
          <a:p>
            <a:endParaRPr lang="en-NZ"/>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E901B2DF-5265-41A2-8DF4-43B717CEBDCF}" type="slidenum">
              <a:rPr lang="en-NZ" smtClean="0"/>
              <a:t>‹#›</a:t>
            </a:fld>
            <a:endParaRPr lang="en-NZ"/>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8070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37A45A-BDBD-4E0B-B437-C3588F22BFD1}" type="datetimeFigureOut">
              <a:rPr lang="en-US" smtClean="0"/>
              <a:t>21-Nov-20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92CDF9-0D38-4E8D-B6A6-EAFC993BEEF5}" type="slidenum">
              <a:rPr lang="en-US" smtClean="0"/>
              <a:t>‹#›</a:t>
            </a:fld>
            <a:endParaRPr lang="en-US"/>
          </a:p>
        </p:txBody>
      </p:sp>
    </p:spTree>
    <p:extLst>
      <p:ext uri="{BB962C8B-B14F-4D97-AF65-F5344CB8AC3E}">
        <p14:creationId xmlns:p14="http://schemas.microsoft.com/office/powerpoint/2010/main" val="20375609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F0CCB481-66D5-45FF-B57A-4AB14C236A8E}" type="datetimeFigureOut">
              <a:rPr lang="en-NZ" smtClean="0"/>
              <a:t>21/11/2020</a:t>
            </a:fld>
            <a:endParaRPr lang="en-NZ"/>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NZ"/>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E901B2DF-5265-41A2-8DF4-43B717CEBDCF}" type="slidenum">
              <a:rPr lang="en-NZ" smtClean="0"/>
              <a:t>‹#›</a:t>
            </a:fld>
            <a:endParaRPr lang="en-NZ"/>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496337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CCB481-66D5-45FF-B57A-4AB14C236A8E}" type="datetimeFigureOut">
              <a:rPr lang="en-NZ" smtClean="0"/>
              <a:t>21/11/2020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901B2DF-5265-41A2-8DF4-43B717CEBDCF}" type="slidenum">
              <a:rPr lang="en-NZ" smtClean="0"/>
              <a:t>‹#›</a:t>
            </a:fld>
            <a:endParaRPr lang="en-NZ"/>
          </a:p>
        </p:txBody>
      </p:sp>
    </p:spTree>
    <p:extLst>
      <p:ext uri="{BB962C8B-B14F-4D97-AF65-F5344CB8AC3E}">
        <p14:creationId xmlns:p14="http://schemas.microsoft.com/office/powerpoint/2010/main" val="16911612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CCB481-66D5-45FF-B57A-4AB14C236A8E}" type="datetimeFigureOut">
              <a:rPr lang="en-NZ" smtClean="0"/>
              <a:t>21/11/2020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901B2DF-5265-41A2-8DF4-43B717CEBDCF}" type="slidenum">
              <a:rPr lang="en-NZ" smtClean="0"/>
              <a:t>‹#›</a:t>
            </a:fld>
            <a:endParaRPr lang="en-NZ"/>
          </a:p>
        </p:txBody>
      </p:sp>
    </p:spTree>
    <p:extLst>
      <p:ext uri="{BB962C8B-B14F-4D97-AF65-F5344CB8AC3E}">
        <p14:creationId xmlns:p14="http://schemas.microsoft.com/office/powerpoint/2010/main" val="16683034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N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72DB4B1D-B8AB-4209-8E70-079AF4AF40BF}" type="datetimeFigureOut">
              <a:rPr lang="en-NZ" smtClean="0"/>
              <a:t>21/11/2020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7ACA1BF-1DA0-4F02-891F-DEDA70A4413B}" type="slidenum">
              <a:rPr lang="en-NZ" smtClean="0"/>
              <a:t>‹#›</a:t>
            </a:fld>
            <a:endParaRPr lang="en-NZ"/>
          </a:p>
        </p:txBody>
      </p:sp>
    </p:spTree>
    <p:extLst>
      <p:ext uri="{BB962C8B-B14F-4D97-AF65-F5344CB8AC3E}">
        <p14:creationId xmlns:p14="http://schemas.microsoft.com/office/powerpoint/2010/main" val="8464306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72DB4B1D-B8AB-4209-8E70-079AF4AF40BF}" type="datetimeFigureOut">
              <a:rPr lang="en-NZ" smtClean="0"/>
              <a:t>21/11/2020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7ACA1BF-1DA0-4F02-891F-DEDA70A4413B}" type="slidenum">
              <a:rPr lang="en-NZ" smtClean="0"/>
              <a:t>‹#›</a:t>
            </a:fld>
            <a:endParaRPr lang="en-NZ"/>
          </a:p>
        </p:txBody>
      </p:sp>
    </p:spTree>
    <p:extLst>
      <p:ext uri="{BB962C8B-B14F-4D97-AF65-F5344CB8AC3E}">
        <p14:creationId xmlns:p14="http://schemas.microsoft.com/office/powerpoint/2010/main" val="30558964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N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DB4B1D-B8AB-4209-8E70-079AF4AF40BF}" type="datetimeFigureOut">
              <a:rPr lang="en-NZ" smtClean="0"/>
              <a:t>21/11/2020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7ACA1BF-1DA0-4F02-891F-DEDA70A4413B}" type="slidenum">
              <a:rPr lang="en-NZ" smtClean="0"/>
              <a:t>‹#›</a:t>
            </a:fld>
            <a:endParaRPr lang="en-NZ"/>
          </a:p>
        </p:txBody>
      </p:sp>
    </p:spTree>
    <p:extLst>
      <p:ext uri="{BB962C8B-B14F-4D97-AF65-F5344CB8AC3E}">
        <p14:creationId xmlns:p14="http://schemas.microsoft.com/office/powerpoint/2010/main" val="18628758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72DB4B1D-B8AB-4209-8E70-079AF4AF40BF}" type="datetimeFigureOut">
              <a:rPr lang="en-NZ" smtClean="0"/>
              <a:t>21/11/2020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37ACA1BF-1DA0-4F02-891F-DEDA70A4413B}" type="slidenum">
              <a:rPr lang="en-NZ" smtClean="0"/>
              <a:t>‹#›</a:t>
            </a:fld>
            <a:endParaRPr lang="en-NZ"/>
          </a:p>
        </p:txBody>
      </p:sp>
    </p:spTree>
    <p:extLst>
      <p:ext uri="{BB962C8B-B14F-4D97-AF65-F5344CB8AC3E}">
        <p14:creationId xmlns:p14="http://schemas.microsoft.com/office/powerpoint/2010/main" val="9017292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N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72DB4B1D-B8AB-4209-8E70-079AF4AF40BF}" type="datetimeFigureOut">
              <a:rPr lang="en-NZ" smtClean="0"/>
              <a:t>21/11/2020</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37ACA1BF-1DA0-4F02-891F-DEDA70A4413B}" type="slidenum">
              <a:rPr lang="en-NZ" smtClean="0"/>
              <a:t>‹#›</a:t>
            </a:fld>
            <a:endParaRPr lang="en-NZ"/>
          </a:p>
        </p:txBody>
      </p:sp>
    </p:spTree>
    <p:extLst>
      <p:ext uri="{BB962C8B-B14F-4D97-AF65-F5344CB8AC3E}">
        <p14:creationId xmlns:p14="http://schemas.microsoft.com/office/powerpoint/2010/main" val="19332260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72DB4B1D-B8AB-4209-8E70-079AF4AF40BF}" type="datetimeFigureOut">
              <a:rPr lang="en-NZ" smtClean="0"/>
              <a:t>21/11/2020</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37ACA1BF-1DA0-4F02-891F-DEDA70A4413B}" type="slidenum">
              <a:rPr lang="en-NZ" smtClean="0"/>
              <a:t>‹#›</a:t>
            </a:fld>
            <a:endParaRPr lang="en-NZ"/>
          </a:p>
        </p:txBody>
      </p:sp>
    </p:spTree>
    <p:extLst>
      <p:ext uri="{BB962C8B-B14F-4D97-AF65-F5344CB8AC3E}">
        <p14:creationId xmlns:p14="http://schemas.microsoft.com/office/powerpoint/2010/main" val="17907683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DB4B1D-B8AB-4209-8E70-079AF4AF40BF}" type="datetimeFigureOut">
              <a:rPr lang="en-NZ" smtClean="0"/>
              <a:t>21/11/2020</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37ACA1BF-1DA0-4F02-891F-DEDA70A4413B}" type="slidenum">
              <a:rPr lang="en-NZ" smtClean="0"/>
              <a:t>‹#›</a:t>
            </a:fld>
            <a:endParaRPr lang="en-NZ"/>
          </a:p>
        </p:txBody>
      </p:sp>
    </p:spTree>
    <p:extLst>
      <p:ext uri="{BB962C8B-B14F-4D97-AF65-F5344CB8AC3E}">
        <p14:creationId xmlns:p14="http://schemas.microsoft.com/office/powerpoint/2010/main" val="1908131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F37A45A-BDBD-4E0B-B437-C3588F22BFD1}" type="datetimeFigureOut">
              <a:rPr lang="en-US" smtClean="0"/>
              <a:t>21-Nov-20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92CDF9-0D38-4E8D-B6A6-EAFC993BEEF5}" type="slidenum">
              <a:rPr lang="en-US" smtClean="0"/>
              <a:t>‹#›</a:t>
            </a:fld>
            <a:endParaRPr lang="en-US"/>
          </a:p>
        </p:txBody>
      </p:sp>
    </p:spTree>
    <p:extLst>
      <p:ext uri="{BB962C8B-B14F-4D97-AF65-F5344CB8AC3E}">
        <p14:creationId xmlns:p14="http://schemas.microsoft.com/office/powerpoint/2010/main" val="31555100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N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DB4B1D-B8AB-4209-8E70-079AF4AF40BF}" type="datetimeFigureOut">
              <a:rPr lang="en-NZ" smtClean="0"/>
              <a:t>21/11/2020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37ACA1BF-1DA0-4F02-891F-DEDA70A4413B}" type="slidenum">
              <a:rPr lang="en-NZ" smtClean="0"/>
              <a:t>‹#›</a:t>
            </a:fld>
            <a:endParaRPr lang="en-NZ"/>
          </a:p>
        </p:txBody>
      </p:sp>
    </p:spTree>
    <p:extLst>
      <p:ext uri="{BB962C8B-B14F-4D97-AF65-F5344CB8AC3E}">
        <p14:creationId xmlns:p14="http://schemas.microsoft.com/office/powerpoint/2010/main" val="5618957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NZ"/>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DB4B1D-B8AB-4209-8E70-079AF4AF40BF}" type="datetimeFigureOut">
              <a:rPr lang="en-NZ" smtClean="0"/>
              <a:t>21/11/2020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37ACA1BF-1DA0-4F02-891F-DEDA70A4413B}" type="slidenum">
              <a:rPr lang="en-NZ" smtClean="0"/>
              <a:t>‹#›</a:t>
            </a:fld>
            <a:endParaRPr lang="en-NZ"/>
          </a:p>
        </p:txBody>
      </p:sp>
    </p:spTree>
    <p:extLst>
      <p:ext uri="{BB962C8B-B14F-4D97-AF65-F5344CB8AC3E}">
        <p14:creationId xmlns:p14="http://schemas.microsoft.com/office/powerpoint/2010/main" val="39923237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72DB4B1D-B8AB-4209-8E70-079AF4AF40BF}" type="datetimeFigureOut">
              <a:rPr lang="en-NZ" smtClean="0"/>
              <a:t>21/11/2020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7ACA1BF-1DA0-4F02-891F-DEDA70A4413B}" type="slidenum">
              <a:rPr lang="en-NZ" smtClean="0"/>
              <a:t>‹#›</a:t>
            </a:fld>
            <a:endParaRPr lang="en-NZ"/>
          </a:p>
        </p:txBody>
      </p:sp>
    </p:spTree>
    <p:extLst>
      <p:ext uri="{BB962C8B-B14F-4D97-AF65-F5344CB8AC3E}">
        <p14:creationId xmlns:p14="http://schemas.microsoft.com/office/powerpoint/2010/main" val="19928318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72DB4B1D-B8AB-4209-8E70-079AF4AF40BF}" type="datetimeFigureOut">
              <a:rPr lang="en-NZ" smtClean="0"/>
              <a:t>21/11/2020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7ACA1BF-1DA0-4F02-891F-DEDA70A4413B}" type="slidenum">
              <a:rPr lang="en-NZ" smtClean="0"/>
              <a:t>‹#›</a:t>
            </a:fld>
            <a:endParaRPr lang="en-NZ"/>
          </a:p>
        </p:txBody>
      </p:sp>
    </p:spTree>
    <p:extLst>
      <p:ext uri="{BB962C8B-B14F-4D97-AF65-F5344CB8AC3E}">
        <p14:creationId xmlns:p14="http://schemas.microsoft.com/office/powerpoint/2010/main" val="1946139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37A45A-BDBD-4E0B-B437-C3588F22BFD1}" type="datetimeFigureOut">
              <a:rPr lang="en-US" smtClean="0"/>
              <a:t>21-Nov-20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92CDF9-0D38-4E8D-B6A6-EAFC993BEEF5}" type="slidenum">
              <a:rPr lang="en-US" smtClean="0"/>
              <a:t>‹#›</a:t>
            </a:fld>
            <a:endParaRPr lang="en-US"/>
          </a:p>
        </p:txBody>
      </p:sp>
    </p:spTree>
    <p:extLst>
      <p:ext uri="{BB962C8B-B14F-4D97-AF65-F5344CB8AC3E}">
        <p14:creationId xmlns:p14="http://schemas.microsoft.com/office/powerpoint/2010/main" val="4057517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37A45A-BDBD-4E0B-B437-C3588F22BFD1}" type="datetimeFigureOut">
              <a:rPr lang="en-US" smtClean="0"/>
              <a:t>21-Nov-20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92CDF9-0D38-4E8D-B6A6-EAFC993BEEF5}" type="slidenum">
              <a:rPr lang="en-US" smtClean="0"/>
              <a:t>‹#›</a:t>
            </a:fld>
            <a:endParaRPr lang="en-US"/>
          </a:p>
        </p:txBody>
      </p:sp>
    </p:spTree>
    <p:extLst>
      <p:ext uri="{BB962C8B-B14F-4D97-AF65-F5344CB8AC3E}">
        <p14:creationId xmlns:p14="http://schemas.microsoft.com/office/powerpoint/2010/main" val="1991549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37A45A-BDBD-4E0B-B437-C3588F22BFD1}" type="datetimeFigureOut">
              <a:rPr lang="en-US" smtClean="0"/>
              <a:t>21-Nov-20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92CDF9-0D38-4E8D-B6A6-EAFC993BEEF5}" type="slidenum">
              <a:rPr lang="en-US" smtClean="0"/>
              <a:t>‹#›</a:t>
            </a:fld>
            <a:endParaRPr lang="en-US"/>
          </a:p>
        </p:txBody>
      </p:sp>
    </p:spTree>
    <p:extLst>
      <p:ext uri="{BB962C8B-B14F-4D97-AF65-F5344CB8AC3E}">
        <p14:creationId xmlns:p14="http://schemas.microsoft.com/office/powerpoint/2010/main" val="1306777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37A45A-BDBD-4E0B-B437-C3588F22BFD1}" type="datetimeFigureOut">
              <a:rPr lang="en-US" smtClean="0"/>
              <a:t>21-Nov-20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92CDF9-0D38-4E8D-B6A6-EAFC993BEEF5}" type="slidenum">
              <a:rPr lang="en-US" smtClean="0"/>
              <a:t>‹#›</a:t>
            </a:fld>
            <a:endParaRPr lang="en-US"/>
          </a:p>
        </p:txBody>
      </p:sp>
    </p:spTree>
    <p:extLst>
      <p:ext uri="{BB962C8B-B14F-4D97-AF65-F5344CB8AC3E}">
        <p14:creationId xmlns:p14="http://schemas.microsoft.com/office/powerpoint/2010/main" val="1491467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F37A45A-BDBD-4E0B-B437-C3588F22BFD1}" type="datetimeFigureOut">
              <a:rPr lang="en-US" smtClean="0"/>
              <a:t>21-Nov-20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92CDF9-0D38-4E8D-B6A6-EAFC993BEEF5}" type="slidenum">
              <a:rPr lang="en-US" smtClean="0"/>
              <a:t>‹#›</a:t>
            </a:fld>
            <a:endParaRPr lang="en-US"/>
          </a:p>
        </p:txBody>
      </p:sp>
    </p:spTree>
    <p:extLst>
      <p:ext uri="{BB962C8B-B14F-4D97-AF65-F5344CB8AC3E}">
        <p14:creationId xmlns:p14="http://schemas.microsoft.com/office/powerpoint/2010/main" val="3494658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F37A45A-BDBD-4E0B-B437-C3588F22BFD1}" type="datetimeFigureOut">
              <a:rPr lang="en-US" smtClean="0"/>
              <a:t>21-Nov-20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92CDF9-0D38-4E8D-B6A6-EAFC993BEEF5}" type="slidenum">
              <a:rPr lang="en-US" smtClean="0"/>
              <a:t>‹#›</a:t>
            </a:fld>
            <a:endParaRPr lang="en-US"/>
          </a:p>
        </p:txBody>
      </p:sp>
    </p:spTree>
    <p:extLst>
      <p:ext uri="{BB962C8B-B14F-4D97-AF65-F5344CB8AC3E}">
        <p14:creationId xmlns:p14="http://schemas.microsoft.com/office/powerpoint/2010/main" val="3915226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37A45A-BDBD-4E0B-B437-C3588F22BFD1}" type="datetimeFigureOut">
              <a:rPr lang="en-US" smtClean="0"/>
              <a:t>21-Nov-20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92CDF9-0D38-4E8D-B6A6-EAFC993BEEF5}" type="slidenum">
              <a:rPr lang="en-US" smtClean="0"/>
              <a:t>‹#›</a:t>
            </a:fld>
            <a:endParaRPr lang="en-US"/>
          </a:p>
        </p:txBody>
      </p:sp>
    </p:spTree>
    <p:extLst>
      <p:ext uri="{BB962C8B-B14F-4D97-AF65-F5344CB8AC3E}">
        <p14:creationId xmlns:p14="http://schemas.microsoft.com/office/powerpoint/2010/main" val="33334743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F0CCB481-66D5-45FF-B57A-4AB14C236A8E}" type="datetimeFigureOut">
              <a:rPr lang="en-NZ" smtClean="0"/>
              <a:t>21/11/2020</a:t>
            </a:fld>
            <a:endParaRPr lang="en-NZ"/>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NZ"/>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E901B2DF-5265-41A2-8DF4-43B717CEBDCF}" type="slidenum">
              <a:rPr lang="en-NZ" smtClean="0"/>
              <a:t>‹#›</a:t>
            </a:fld>
            <a:endParaRPr lang="en-NZ"/>
          </a:p>
        </p:txBody>
      </p:sp>
    </p:spTree>
    <p:extLst>
      <p:ext uri="{BB962C8B-B14F-4D97-AF65-F5344CB8AC3E}">
        <p14:creationId xmlns:p14="http://schemas.microsoft.com/office/powerpoint/2010/main" val="138522550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DB4B1D-B8AB-4209-8E70-079AF4AF40BF}" type="datetimeFigureOut">
              <a:rPr lang="en-NZ" smtClean="0"/>
              <a:t>21/11/2020</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ACA1BF-1DA0-4F02-891F-DEDA70A4413B}" type="slidenum">
              <a:rPr lang="en-NZ" smtClean="0"/>
              <a:t>‹#›</a:t>
            </a:fld>
            <a:endParaRPr lang="en-NZ"/>
          </a:p>
        </p:txBody>
      </p:sp>
    </p:spTree>
    <p:extLst>
      <p:ext uri="{BB962C8B-B14F-4D97-AF65-F5344CB8AC3E}">
        <p14:creationId xmlns:p14="http://schemas.microsoft.com/office/powerpoint/2010/main" val="404372907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407297"/>
            <a:ext cx="9144000" cy="1102665"/>
          </a:xfrm>
          <a:solidFill>
            <a:srgbClr val="FFFFFF">
              <a:alpha val="67059"/>
            </a:srgbClr>
          </a:solidFill>
        </p:spPr>
        <p:txBody>
          <a:bodyPr anchor="ctr">
            <a:normAutofit/>
          </a:bodyPr>
          <a:lstStyle/>
          <a:p>
            <a:r>
              <a:rPr lang="en-NZ" dirty="0" smtClean="0">
                <a:effectLst>
                  <a:outerShdw blurRad="38100" dist="38100" dir="2700000" algn="tl">
                    <a:srgbClr val="000000">
                      <a:alpha val="43137"/>
                    </a:srgbClr>
                  </a:outerShdw>
                </a:effectLst>
              </a:rPr>
              <a:t>Woven Together for Mission</a:t>
            </a:r>
            <a:endParaRPr lang="en-US"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524000" y="3508728"/>
            <a:ext cx="9144000" cy="1119255"/>
          </a:xfrm>
          <a:solidFill>
            <a:srgbClr val="FFFFFF">
              <a:alpha val="67059"/>
            </a:srgbClr>
          </a:solidFill>
        </p:spPr>
        <p:txBody>
          <a:bodyPr/>
          <a:lstStyle/>
          <a:p>
            <a:r>
              <a:rPr lang="en-NZ" dirty="0" smtClean="0"/>
              <a:t>“I </a:t>
            </a:r>
            <a:r>
              <a:rPr lang="en-NZ" dirty="0"/>
              <a:t>want you woven into a tapestry of love, in touch with everything there is to know of God. Then you will have minds confident and at rest, focused on </a:t>
            </a:r>
            <a:r>
              <a:rPr lang="en-NZ" dirty="0" smtClean="0"/>
              <a:t>Christ” Colossians 2:2 MSG</a:t>
            </a:r>
            <a:endParaRPr lang="en-US" dirty="0"/>
          </a:p>
        </p:txBody>
      </p:sp>
    </p:spTree>
    <p:extLst>
      <p:ext uri="{BB962C8B-B14F-4D97-AF65-F5344CB8AC3E}">
        <p14:creationId xmlns:p14="http://schemas.microsoft.com/office/powerpoint/2010/main" val="2249181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2865853303"/>
              </p:ext>
            </p:extLst>
          </p:nvPr>
        </p:nvGraphicFramePr>
        <p:xfrm>
          <a:off x="1316182" y="-32045"/>
          <a:ext cx="8961676" cy="68900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Down Arrow 9"/>
          <p:cNvSpPr/>
          <p:nvPr/>
        </p:nvSpPr>
        <p:spPr>
          <a:xfrm>
            <a:off x="5618204" y="1220689"/>
            <a:ext cx="296562" cy="3954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Down Arrow 10"/>
          <p:cNvSpPr/>
          <p:nvPr/>
        </p:nvSpPr>
        <p:spPr>
          <a:xfrm>
            <a:off x="5618204" y="2610267"/>
            <a:ext cx="296562" cy="3954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Down Arrow 11"/>
          <p:cNvSpPr/>
          <p:nvPr/>
        </p:nvSpPr>
        <p:spPr>
          <a:xfrm>
            <a:off x="5618204" y="3930577"/>
            <a:ext cx="296562" cy="3954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15117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3" y="365125"/>
            <a:ext cx="10758055" cy="829193"/>
          </a:xfrm>
        </p:spPr>
        <p:txBody>
          <a:bodyPr>
            <a:normAutofit fontScale="90000"/>
          </a:bodyPr>
          <a:lstStyle/>
          <a:p>
            <a:pPr algn="ctr">
              <a:lnSpc>
                <a:spcPct val="100000"/>
              </a:lnSpc>
              <a:spcBef>
                <a:spcPts val="0"/>
              </a:spcBef>
              <a:defRPr/>
            </a:pPr>
            <a:r>
              <a:rPr lang="en-NZ" dirty="0" smtClean="0">
                <a:solidFill>
                  <a:schemeClr val="tx1">
                    <a:lumMod val="75000"/>
                    <a:lumOff val="25000"/>
                  </a:schemeClr>
                </a:solidFill>
              </a:rPr>
              <a:t>Our mission </a:t>
            </a:r>
            <a:r>
              <a:rPr lang="en-NZ" dirty="0">
                <a:solidFill>
                  <a:schemeClr val="tx1">
                    <a:lumMod val="75000"/>
                    <a:lumOff val="25000"/>
                  </a:schemeClr>
                </a:solidFill>
              </a:rPr>
              <a:t>is weaving people together</a:t>
            </a:r>
            <a:endParaRPr lang="en-US" dirty="0">
              <a:solidFill>
                <a:schemeClr val="tx1">
                  <a:lumMod val="75000"/>
                  <a:lumOff val="25000"/>
                </a:schemeClr>
              </a:solidFill>
            </a:endParaRPr>
          </a:p>
        </p:txBody>
      </p:sp>
      <p:pic>
        <p:nvPicPr>
          <p:cNvPr id="5" name="Picture 4" descr="house build"/>
          <p:cNvPicPr>
            <a:picLocks noChangeAspect="1" noChangeArrowheads="1"/>
          </p:cNvPicPr>
          <p:nvPr/>
        </p:nvPicPr>
        <p:blipFill>
          <a:blip r:embed="rId3" cstate="print"/>
          <a:stretch>
            <a:fillRect/>
          </a:stretch>
        </p:blipFill>
        <p:spPr bwMode="auto">
          <a:xfrm>
            <a:off x="2154489" y="1290176"/>
            <a:ext cx="8054680" cy="5391976"/>
          </a:xfrm>
          <a:prstGeom prst="rect">
            <a:avLst/>
          </a:prstGeom>
          <a:ln>
            <a:noFill/>
          </a:ln>
          <a:effectLst>
            <a:softEdge rad="112500"/>
          </a:effectLst>
        </p:spPr>
      </p:pic>
    </p:spTree>
    <p:extLst>
      <p:ext uri="{BB962C8B-B14F-4D97-AF65-F5344CB8AC3E}">
        <p14:creationId xmlns:p14="http://schemas.microsoft.com/office/powerpoint/2010/main" val="18916158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3" y="365125"/>
            <a:ext cx="10758055" cy="829193"/>
          </a:xfrm>
        </p:spPr>
        <p:txBody>
          <a:bodyPr>
            <a:normAutofit/>
          </a:bodyPr>
          <a:lstStyle/>
          <a:p>
            <a:pPr algn="ctr">
              <a:lnSpc>
                <a:spcPct val="100000"/>
              </a:lnSpc>
              <a:spcBef>
                <a:spcPts val="0"/>
              </a:spcBef>
              <a:defRPr/>
            </a:pPr>
            <a:r>
              <a:rPr lang="en-NZ" dirty="0" smtClean="0">
                <a:solidFill>
                  <a:schemeClr val="tx1">
                    <a:lumMod val="75000"/>
                    <a:lumOff val="25000"/>
                  </a:schemeClr>
                </a:solidFill>
              </a:rPr>
              <a:t>Book table</a:t>
            </a:r>
            <a:endParaRPr lang="en-US" dirty="0">
              <a:solidFill>
                <a:schemeClr val="tx1">
                  <a:lumMod val="75000"/>
                  <a:lumOff val="25000"/>
                </a:schemeClr>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9130" y="1520039"/>
            <a:ext cx="2992582" cy="456606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0181" y="2202873"/>
            <a:ext cx="2095500" cy="3200400"/>
          </a:xfrm>
          <a:prstGeom prst="rect">
            <a:avLst/>
          </a:prstGeom>
        </p:spPr>
      </p:pic>
    </p:spTree>
    <p:extLst>
      <p:ext uri="{BB962C8B-B14F-4D97-AF65-F5344CB8AC3E}">
        <p14:creationId xmlns:p14="http://schemas.microsoft.com/office/powerpoint/2010/main" val="11272923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762593" y="410710"/>
            <a:ext cx="10791567" cy="60324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3200" b="1" i="0" u="none" strike="noStrike" kern="1200" cap="none" spc="0" normalizeH="0" baseline="0" noProof="0" dirty="0" smtClean="0">
                <a:ln>
                  <a:noFill/>
                </a:ln>
                <a:solidFill>
                  <a:prstClr val="black">
                    <a:lumMod val="75000"/>
                    <a:lumOff val="25000"/>
                  </a:prstClr>
                </a:solidFill>
                <a:effectLst/>
                <a:uLnTx/>
                <a:uFillTx/>
                <a:latin typeface="Century Gothic" panose="020B0502020202020204"/>
                <a:ea typeface="+mn-ea"/>
                <a:cs typeface="+mn-cs"/>
              </a:rPr>
              <a:t>Acts 2: 42-47  The Fellowship </a:t>
            </a:r>
            <a:r>
              <a:rPr kumimoji="0" lang="en-NZ" sz="3200"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of the </a:t>
            </a:r>
            <a:r>
              <a:rPr kumimoji="0" lang="en-NZ" sz="3200" b="1" i="0" u="none" strike="noStrike" kern="1200" cap="none" spc="0" normalizeH="0" baseline="0" noProof="0" dirty="0" smtClean="0">
                <a:ln>
                  <a:noFill/>
                </a:ln>
                <a:solidFill>
                  <a:prstClr val="black">
                    <a:lumMod val="75000"/>
                    <a:lumOff val="25000"/>
                  </a:prstClr>
                </a:solidFill>
                <a:effectLst/>
                <a:uLnTx/>
                <a:uFillTx/>
                <a:latin typeface="Century Gothic" panose="020B0502020202020204"/>
                <a:ea typeface="+mn-ea"/>
                <a:cs typeface="+mn-cs"/>
              </a:rPr>
              <a:t>Believers</a:t>
            </a:r>
            <a:r>
              <a:rPr kumimoji="0" lang="en-NZ" sz="2800" b="1" i="0" u="none" strike="noStrike" kern="1200" cap="none" spc="0" normalizeH="0" baseline="0" noProof="0" dirty="0" smtClean="0">
                <a:ln>
                  <a:noFill/>
                </a:ln>
                <a:solidFill>
                  <a:prstClr val="black">
                    <a:lumMod val="75000"/>
                    <a:lumOff val="25000"/>
                  </a:prstClr>
                </a:solidFill>
                <a:effectLst/>
                <a:uLnTx/>
                <a:uFillTx/>
                <a:latin typeface="Century Gothic" panose="020B0502020202020204"/>
                <a:ea typeface="+mn-ea"/>
                <a:cs typeface="+mn-cs"/>
              </a:rPr>
              <a:t/>
            </a:r>
            <a:br>
              <a:rPr kumimoji="0" lang="en-NZ" sz="2800" b="1" i="0" u="none" strike="noStrike" kern="1200" cap="none" spc="0" normalizeH="0" baseline="0" noProof="0" dirty="0" smtClean="0">
                <a:ln>
                  <a:noFill/>
                </a:ln>
                <a:solidFill>
                  <a:prstClr val="black">
                    <a:lumMod val="75000"/>
                    <a:lumOff val="25000"/>
                  </a:prstClr>
                </a:solidFill>
                <a:effectLst/>
                <a:uLnTx/>
                <a:uFillTx/>
                <a:latin typeface="Century Gothic" panose="020B0502020202020204"/>
                <a:ea typeface="+mn-ea"/>
                <a:cs typeface="+mn-cs"/>
              </a:rPr>
            </a:br>
            <a:endParaRPr kumimoji="0" lang="en-NZ" sz="2800" b="1" i="0" u="none" strike="noStrike" kern="1200" cap="none" spc="0" normalizeH="0" baseline="0" noProof="0" dirty="0" smtClean="0">
              <a:ln>
                <a:noFill/>
              </a:ln>
              <a:solidFill>
                <a:prstClr val="black">
                  <a:lumMod val="75000"/>
                  <a:lumOff val="25000"/>
                </a:prstClr>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800" b="1" i="0" u="none" strike="noStrike" kern="1200" cap="none" spc="0" normalizeH="0" baseline="30000" noProof="0" dirty="0">
                <a:ln>
                  <a:noFill/>
                </a:ln>
                <a:solidFill>
                  <a:prstClr val="black">
                    <a:lumMod val="75000"/>
                    <a:lumOff val="25000"/>
                  </a:prstClr>
                </a:solidFill>
                <a:effectLst/>
                <a:uLnTx/>
                <a:uFillTx/>
                <a:latin typeface="Century Gothic" panose="020B0502020202020204"/>
                <a:ea typeface="+mn-ea"/>
                <a:cs typeface="+mn-cs"/>
              </a:rPr>
              <a:t>42 </a:t>
            </a:r>
            <a:r>
              <a:rPr kumimoji="0" lang="en-NZ" sz="2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They devoted themselves to the apostles’ teaching and to fellowship, to the breaking of bread and to </a:t>
            </a:r>
            <a:r>
              <a:rPr kumimoji="0" lang="en-NZ" sz="2800" b="0" i="0" u="none" strike="noStrike" kern="1200" cap="none" spc="0" normalizeH="0" baseline="0" noProof="0" dirty="0" smtClean="0">
                <a:ln>
                  <a:noFill/>
                </a:ln>
                <a:solidFill>
                  <a:prstClr val="black">
                    <a:lumMod val="75000"/>
                    <a:lumOff val="25000"/>
                  </a:prstClr>
                </a:solidFill>
                <a:effectLst/>
                <a:uLnTx/>
                <a:uFillTx/>
                <a:latin typeface="Century Gothic" panose="020B0502020202020204"/>
                <a:ea typeface="+mn-ea"/>
                <a:cs typeface="+mn-cs"/>
              </a:rPr>
              <a:t>prayer.</a:t>
            </a:r>
            <a:r>
              <a:rPr lang="en-NZ" sz="2800" dirty="0">
                <a:solidFill>
                  <a:prstClr val="black">
                    <a:lumMod val="75000"/>
                    <a:lumOff val="25000"/>
                  </a:prstClr>
                </a:solidFill>
                <a:latin typeface="Century Gothic" panose="020B0502020202020204"/>
              </a:rPr>
              <a:t> </a:t>
            </a:r>
            <a:r>
              <a:rPr kumimoji="0" lang="en-NZ" sz="2800" b="1" i="0" u="none" strike="noStrike" kern="1200" cap="none" spc="0" normalizeH="0" baseline="30000" noProof="0" dirty="0" smtClean="0">
                <a:ln>
                  <a:noFill/>
                </a:ln>
                <a:solidFill>
                  <a:prstClr val="black">
                    <a:lumMod val="75000"/>
                    <a:lumOff val="25000"/>
                  </a:prstClr>
                </a:solidFill>
                <a:effectLst/>
                <a:uLnTx/>
                <a:uFillTx/>
                <a:latin typeface="Century Gothic" panose="020B0502020202020204"/>
                <a:ea typeface="+mn-ea"/>
                <a:cs typeface="+mn-cs"/>
              </a:rPr>
              <a:t>43</a:t>
            </a:r>
            <a:r>
              <a:rPr kumimoji="0" lang="en-NZ" sz="2800" b="1" i="0" u="none" strike="noStrike" kern="1200" cap="none" spc="0" normalizeH="0" baseline="30000" noProof="0" dirty="0">
                <a:ln>
                  <a:noFill/>
                </a:ln>
                <a:solidFill>
                  <a:prstClr val="black">
                    <a:lumMod val="75000"/>
                    <a:lumOff val="25000"/>
                  </a:prstClr>
                </a:solidFill>
                <a:effectLst/>
                <a:uLnTx/>
                <a:uFillTx/>
                <a:latin typeface="Century Gothic" panose="020B0502020202020204"/>
                <a:ea typeface="+mn-ea"/>
                <a:cs typeface="+mn-cs"/>
              </a:rPr>
              <a:t> </a:t>
            </a:r>
            <a:r>
              <a:rPr kumimoji="0" lang="en-NZ" sz="2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Everyone was filled with awe at the many wonders and signs performed by the apostles. </a:t>
            </a:r>
            <a:r>
              <a:rPr kumimoji="0" lang="en-NZ" sz="2800" b="1" i="0" u="none" strike="noStrike" kern="1200" cap="none" spc="0" normalizeH="0" baseline="30000" noProof="0" dirty="0">
                <a:ln>
                  <a:noFill/>
                </a:ln>
                <a:solidFill>
                  <a:prstClr val="black">
                    <a:lumMod val="75000"/>
                    <a:lumOff val="25000"/>
                  </a:prstClr>
                </a:solidFill>
                <a:effectLst/>
                <a:uLnTx/>
                <a:uFillTx/>
                <a:latin typeface="Century Gothic" panose="020B0502020202020204"/>
                <a:ea typeface="+mn-ea"/>
                <a:cs typeface="+mn-cs"/>
              </a:rPr>
              <a:t>44 </a:t>
            </a:r>
            <a:r>
              <a:rPr kumimoji="0" lang="en-NZ" sz="2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All the believers were together and had everything in common. </a:t>
            </a:r>
            <a:r>
              <a:rPr kumimoji="0" lang="en-NZ" sz="2800" b="1" i="0" u="none" strike="noStrike" kern="1200" cap="none" spc="0" normalizeH="0" baseline="30000" noProof="0" dirty="0">
                <a:ln>
                  <a:noFill/>
                </a:ln>
                <a:solidFill>
                  <a:prstClr val="black">
                    <a:lumMod val="75000"/>
                    <a:lumOff val="25000"/>
                  </a:prstClr>
                </a:solidFill>
                <a:effectLst/>
                <a:uLnTx/>
                <a:uFillTx/>
                <a:latin typeface="Century Gothic" panose="020B0502020202020204"/>
                <a:ea typeface="+mn-ea"/>
                <a:cs typeface="+mn-cs"/>
              </a:rPr>
              <a:t>45 </a:t>
            </a:r>
            <a:r>
              <a:rPr kumimoji="0" lang="en-NZ" sz="2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They sold property and possessions to give to anyone who had need. </a:t>
            </a:r>
            <a:r>
              <a:rPr kumimoji="0" lang="en-NZ" sz="2800" b="1" i="0" u="none" strike="noStrike" kern="1200" cap="none" spc="0" normalizeH="0" baseline="30000" noProof="0" dirty="0">
                <a:ln>
                  <a:noFill/>
                </a:ln>
                <a:solidFill>
                  <a:prstClr val="black">
                    <a:lumMod val="75000"/>
                    <a:lumOff val="25000"/>
                  </a:prstClr>
                </a:solidFill>
                <a:effectLst/>
                <a:uLnTx/>
                <a:uFillTx/>
                <a:latin typeface="Century Gothic" panose="020B0502020202020204"/>
                <a:ea typeface="+mn-ea"/>
                <a:cs typeface="+mn-cs"/>
              </a:rPr>
              <a:t>46 </a:t>
            </a:r>
            <a:r>
              <a:rPr kumimoji="0" lang="en-NZ" sz="2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Every day they continued to meet together in the temple courts. They broke bread in their homes and ate together with glad and sincere hearts, </a:t>
            </a:r>
            <a:r>
              <a:rPr kumimoji="0" lang="en-NZ" sz="2800" b="1" i="0" u="none" strike="noStrike" kern="1200" cap="none" spc="0" normalizeH="0" baseline="30000" noProof="0" dirty="0">
                <a:ln>
                  <a:noFill/>
                </a:ln>
                <a:solidFill>
                  <a:prstClr val="black">
                    <a:lumMod val="75000"/>
                    <a:lumOff val="25000"/>
                  </a:prstClr>
                </a:solidFill>
                <a:effectLst/>
                <a:uLnTx/>
                <a:uFillTx/>
                <a:latin typeface="Century Gothic" panose="020B0502020202020204"/>
                <a:ea typeface="+mn-ea"/>
                <a:cs typeface="+mn-cs"/>
              </a:rPr>
              <a:t>47 </a:t>
            </a:r>
            <a:r>
              <a:rPr kumimoji="0" lang="en-NZ" sz="2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praising God and enjoying the favour of all the people. And the Lord added to their number daily those who were being saved.</a:t>
            </a:r>
          </a:p>
        </p:txBody>
      </p:sp>
    </p:spTree>
    <p:extLst>
      <p:ext uri="{BB962C8B-B14F-4D97-AF65-F5344CB8AC3E}">
        <p14:creationId xmlns:p14="http://schemas.microsoft.com/office/powerpoint/2010/main" val="15991815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199" y="549182"/>
            <a:ext cx="10601131" cy="1325563"/>
          </a:xfrm>
        </p:spPr>
        <p:txBody>
          <a:bodyPr>
            <a:normAutofit/>
          </a:bodyPr>
          <a:lstStyle/>
          <a:p>
            <a:r>
              <a:rPr lang="en-NZ" sz="4000" dirty="0" smtClean="0">
                <a:solidFill>
                  <a:schemeClr val="tx1">
                    <a:lumMod val="75000"/>
                    <a:lumOff val="25000"/>
                  </a:schemeClr>
                </a:solidFill>
              </a:rPr>
              <a:t>It begins with the transforming work of God…</a:t>
            </a:r>
            <a:endParaRPr lang="en-NZ" sz="4000" dirty="0">
              <a:solidFill>
                <a:schemeClr val="tx1">
                  <a:lumMod val="75000"/>
                  <a:lumOff val="25000"/>
                </a:schemeClr>
              </a:solidFill>
            </a:endParaRPr>
          </a:p>
        </p:txBody>
      </p:sp>
      <p:sp>
        <p:nvSpPr>
          <p:cNvPr id="5" name="Title 1"/>
          <p:cNvSpPr txBox="1">
            <a:spLocks/>
          </p:cNvSpPr>
          <p:nvPr/>
        </p:nvSpPr>
        <p:spPr>
          <a:xfrm>
            <a:off x="838200" y="20361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NZ" sz="4000" b="0" i="0" u="none" strike="noStrike" kern="1200" cap="none" spc="0" normalizeH="0" baseline="0" noProof="0" dirty="0" smtClean="0">
                <a:ln>
                  <a:noFill/>
                </a:ln>
                <a:solidFill>
                  <a:prstClr val="black">
                    <a:lumMod val="75000"/>
                    <a:lumOff val="25000"/>
                  </a:prstClr>
                </a:solidFill>
                <a:effectLst/>
                <a:uLnTx/>
                <a:uFillTx/>
                <a:latin typeface="Century Gothic" panose="020B0502020202020204"/>
                <a:ea typeface="+mj-ea"/>
                <a:cs typeface="+mj-cs"/>
              </a:rPr>
              <a:t>…that weaves us together as family…</a:t>
            </a:r>
            <a:endParaRPr kumimoji="0" lang="en-NZ" sz="40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j-ea"/>
              <a:cs typeface="+mj-cs"/>
            </a:endParaRPr>
          </a:p>
        </p:txBody>
      </p:sp>
      <p:sp>
        <p:nvSpPr>
          <p:cNvPr id="6" name="Title 1"/>
          <p:cNvSpPr txBox="1">
            <a:spLocks/>
          </p:cNvSpPr>
          <p:nvPr/>
        </p:nvSpPr>
        <p:spPr>
          <a:xfrm>
            <a:off x="838200" y="358417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NZ" sz="4000" b="0" i="0" u="none" strike="noStrike" kern="1200" cap="none" spc="0" normalizeH="0" baseline="0" noProof="0" dirty="0" smtClean="0">
                <a:ln>
                  <a:noFill/>
                </a:ln>
                <a:solidFill>
                  <a:prstClr val="black">
                    <a:lumMod val="75000"/>
                    <a:lumOff val="25000"/>
                  </a:prstClr>
                </a:solidFill>
                <a:effectLst/>
                <a:uLnTx/>
                <a:uFillTx/>
                <a:latin typeface="Century Gothic" panose="020B0502020202020204"/>
                <a:ea typeface="+mj-ea"/>
                <a:cs typeface="+mj-cs"/>
              </a:rPr>
              <a:t>…from which we reach out and include others…</a:t>
            </a:r>
            <a:endParaRPr kumimoji="0" lang="en-NZ" sz="40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j-ea"/>
              <a:cs typeface="+mj-cs"/>
            </a:endParaRPr>
          </a:p>
        </p:txBody>
      </p:sp>
      <p:sp>
        <p:nvSpPr>
          <p:cNvPr id="7" name="Title 1"/>
          <p:cNvSpPr txBox="1">
            <a:spLocks/>
          </p:cNvSpPr>
          <p:nvPr/>
        </p:nvSpPr>
        <p:spPr>
          <a:xfrm>
            <a:off x="923730" y="508861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NZ" sz="4000" b="0" i="0" u="none" strike="noStrike" kern="1200" cap="none" spc="0" normalizeH="0" baseline="0" noProof="0" dirty="0" smtClean="0">
                <a:ln>
                  <a:noFill/>
                </a:ln>
                <a:solidFill>
                  <a:prstClr val="black">
                    <a:lumMod val="75000"/>
                    <a:lumOff val="25000"/>
                  </a:prstClr>
                </a:solidFill>
                <a:effectLst/>
                <a:uLnTx/>
                <a:uFillTx/>
                <a:latin typeface="Century Gothic" panose="020B0502020202020204"/>
                <a:ea typeface="+mj-ea"/>
                <a:cs typeface="+mj-cs"/>
              </a:rPr>
              <a:t>…and see them transformed too!</a:t>
            </a:r>
            <a:endParaRPr kumimoji="0" lang="en-NZ" sz="40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298249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727" y="365125"/>
            <a:ext cx="3934691" cy="6240326"/>
          </a:xfrm>
        </p:spPr>
        <p:txBody>
          <a:bodyPr>
            <a:normAutofit/>
          </a:bodyPr>
          <a:lstStyle/>
          <a:p>
            <a:r>
              <a:rPr lang="en-NZ" dirty="0" smtClean="0">
                <a:solidFill>
                  <a:schemeClr val="tx1">
                    <a:lumMod val="75000"/>
                    <a:lumOff val="25000"/>
                  </a:schemeClr>
                </a:solidFill>
              </a:rPr>
              <a:t>It begins with the transforming work of God…</a:t>
            </a:r>
            <a:endParaRPr lang="en-NZ" dirty="0">
              <a:solidFill>
                <a:schemeClr val="tx1">
                  <a:lumMod val="75000"/>
                  <a:lumOff val="25000"/>
                </a:schemeClr>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1738" r="4774"/>
          <a:stretch/>
        </p:blipFill>
        <p:spPr>
          <a:xfrm>
            <a:off x="4883432" y="1859968"/>
            <a:ext cx="7043351" cy="4745483"/>
          </a:xfrm>
          <a:prstGeom prst="rect">
            <a:avLst/>
          </a:prstGeom>
        </p:spPr>
      </p:pic>
    </p:spTree>
    <p:extLst>
      <p:ext uri="{BB962C8B-B14F-4D97-AF65-F5344CB8AC3E}">
        <p14:creationId xmlns:p14="http://schemas.microsoft.com/office/powerpoint/2010/main" val="42847478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7525" y="241997"/>
            <a:ext cx="4404901" cy="6354745"/>
          </a:xfrm>
        </p:spPr>
        <p:txBody>
          <a:bodyPr>
            <a:normAutofit/>
          </a:bodyPr>
          <a:lstStyle/>
          <a:p>
            <a:r>
              <a:rPr lang="en-NZ" dirty="0" smtClean="0">
                <a:solidFill>
                  <a:schemeClr val="tx1">
                    <a:lumMod val="75000"/>
                    <a:lumOff val="25000"/>
                  </a:schemeClr>
                </a:solidFill>
              </a:rPr>
              <a:t>…that weaves us together as family…</a:t>
            </a:r>
            <a:endParaRPr lang="en-NZ" dirty="0">
              <a:solidFill>
                <a:schemeClr val="tx1">
                  <a:lumMod val="75000"/>
                  <a:lumOff val="25000"/>
                </a:schemeClr>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6696" r="9339" b="10057"/>
          <a:stretch/>
        </p:blipFill>
        <p:spPr>
          <a:xfrm>
            <a:off x="5402426" y="1795793"/>
            <a:ext cx="6528318" cy="4800950"/>
          </a:xfrm>
          <a:prstGeom prst="rect">
            <a:avLst/>
          </a:prstGeom>
        </p:spPr>
      </p:pic>
    </p:spTree>
    <p:extLst>
      <p:ext uri="{BB962C8B-B14F-4D97-AF65-F5344CB8AC3E}">
        <p14:creationId xmlns:p14="http://schemas.microsoft.com/office/powerpoint/2010/main" val="9414790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770909"/>
            <a:ext cx="10515600" cy="3372030"/>
          </a:xfrm>
        </p:spPr>
        <p:txBody>
          <a:bodyPr>
            <a:normAutofit/>
          </a:bodyPr>
          <a:lstStyle/>
          <a:p>
            <a:pPr lvl="0"/>
            <a:r>
              <a:rPr lang="en-NZ" sz="3600" dirty="0">
                <a:solidFill>
                  <a:schemeClr val="tx1">
                    <a:lumMod val="75000"/>
                    <a:lumOff val="25000"/>
                  </a:schemeClr>
                </a:solidFill>
                <a:latin typeface="+mj-lt"/>
              </a:rPr>
              <a:t>We are </a:t>
            </a:r>
            <a:r>
              <a:rPr lang="en-NZ" sz="3600" b="1" dirty="0">
                <a:solidFill>
                  <a:schemeClr val="tx1">
                    <a:lumMod val="75000"/>
                    <a:lumOff val="25000"/>
                  </a:schemeClr>
                </a:solidFill>
                <a:latin typeface="+mj-lt"/>
              </a:rPr>
              <a:t>STRONGER</a:t>
            </a:r>
            <a:r>
              <a:rPr lang="en-NZ" sz="3600" dirty="0">
                <a:solidFill>
                  <a:schemeClr val="tx1">
                    <a:lumMod val="75000"/>
                    <a:lumOff val="25000"/>
                  </a:schemeClr>
                </a:solidFill>
                <a:latin typeface="+mj-lt"/>
              </a:rPr>
              <a:t> together</a:t>
            </a:r>
            <a:br>
              <a:rPr lang="en-NZ" sz="3600" dirty="0">
                <a:solidFill>
                  <a:schemeClr val="tx1">
                    <a:lumMod val="75000"/>
                    <a:lumOff val="25000"/>
                  </a:schemeClr>
                </a:solidFill>
                <a:latin typeface="+mj-lt"/>
              </a:rPr>
            </a:br>
            <a:endParaRPr lang="en-NZ" sz="3600" dirty="0">
              <a:solidFill>
                <a:schemeClr val="tx1">
                  <a:lumMod val="75000"/>
                  <a:lumOff val="25000"/>
                </a:schemeClr>
              </a:solidFill>
              <a:latin typeface="+mj-lt"/>
            </a:endParaRPr>
          </a:p>
          <a:p>
            <a:pPr lvl="0"/>
            <a:r>
              <a:rPr lang="en-NZ" sz="3600" dirty="0">
                <a:solidFill>
                  <a:schemeClr val="tx1">
                    <a:lumMod val="75000"/>
                    <a:lumOff val="25000"/>
                  </a:schemeClr>
                </a:solidFill>
                <a:latin typeface="+mj-lt"/>
              </a:rPr>
              <a:t>We fill each other’s </a:t>
            </a:r>
            <a:r>
              <a:rPr lang="en-NZ" sz="3600" b="1" dirty="0">
                <a:solidFill>
                  <a:schemeClr val="tx1">
                    <a:lumMod val="75000"/>
                    <a:lumOff val="25000"/>
                  </a:schemeClr>
                </a:solidFill>
                <a:latin typeface="+mj-lt"/>
              </a:rPr>
              <a:t>GAPS</a:t>
            </a:r>
            <a:r>
              <a:rPr lang="en-NZ" sz="3600" dirty="0">
                <a:solidFill>
                  <a:schemeClr val="tx1">
                    <a:lumMod val="75000"/>
                    <a:lumOff val="25000"/>
                  </a:schemeClr>
                </a:solidFill>
                <a:latin typeface="+mj-lt"/>
              </a:rPr>
              <a:t/>
            </a:r>
            <a:br>
              <a:rPr lang="en-NZ" sz="3600" dirty="0">
                <a:solidFill>
                  <a:schemeClr val="tx1">
                    <a:lumMod val="75000"/>
                    <a:lumOff val="25000"/>
                  </a:schemeClr>
                </a:solidFill>
                <a:latin typeface="+mj-lt"/>
              </a:rPr>
            </a:br>
            <a:endParaRPr lang="en-NZ" sz="3600" dirty="0">
              <a:solidFill>
                <a:schemeClr val="tx1">
                  <a:lumMod val="75000"/>
                  <a:lumOff val="25000"/>
                </a:schemeClr>
              </a:solidFill>
              <a:latin typeface="+mj-lt"/>
            </a:endParaRPr>
          </a:p>
          <a:p>
            <a:pPr lvl="0"/>
            <a:r>
              <a:rPr lang="en-NZ" sz="3600" dirty="0">
                <a:solidFill>
                  <a:schemeClr val="tx1">
                    <a:lumMod val="75000"/>
                    <a:lumOff val="25000"/>
                  </a:schemeClr>
                </a:solidFill>
                <a:latin typeface="+mj-lt"/>
              </a:rPr>
              <a:t>We are our best </a:t>
            </a:r>
            <a:r>
              <a:rPr lang="en-NZ" sz="3600" b="1" dirty="0">
                <a:solidFill>
                  <a:schemeClr val="tx1">
                    <a:lumMod val="75000"/>
                    <a:lumOff val="25000"/>
                  </a:schemeClr>
                </a:solidFill>
                <a:latin typeface="+mj-lt"/>
              </a:rPr>
              <a:t>WITNESS</a:t>
            </a:r>
            <a:r>
              <a:rPr lang="en-NZ" sz="3600" dirty="0">
                <a:solidFill>
                  <a:schemeClr val="tx1">
                    <a:lumMod val="75000"/>
                    <a:lumOff val="25000"/>
                  </a:schemeClr>
                </a:solidFill>
                <a:latin typeface="+mj-lt"/>
              </a:rPr>
              <a:t> together</a:t>
            </a:r>
          </a:p>
          <a:p>
            <a:pPr lvl="0"/>
            <a:endParaRPr lang="en-NZ" sz="4800" dirty="0">
              <a:solidFill>
                <a:srgbClr val="FFC000"/>
              </a:solidFill>
              <a:effectLst>
                <a:outerShdw blurRad="38100" dist="38100" dir="2700000" algn="tl">
                  <a:srgbClr val="000000">
                    <a:alpha val="43137"/>
                  </a:srgbClr>
                </a:outerShdw>
              </a:effectLst>
            </a:endParaRPr>
          </a:p>
        </p:txBody>
      </p:sp>
      <p:sp>
        <p:nvSpPr>
          <p:cNvPr id="4" name="TextBox 3"/>
          <p:cNvSpPr txBox="1"/>
          <p:nvPr/>
        </p:nvSpPr>
        <p:spPr>
          <a:xfrm>
            <a:off x="543334" y="490525"/>
            <a:ext cx="10495006" cy="830997"/>
          </a:xfrm>
          <a:prstGeom prst="rect">
            <a:avLst/>
          </a:prstGeom>
          <a:noFill/>
        </p:spPr>
        <p:txBody>
          <a:bodyPr wrap="square" rtlCol="0">
            <a:spAutoFit/>
          </a:bodyPr>
          <a:lstStyle/>
          <a:p>
            <a:pPr marL="0" marR="0" lvl="0" indent="0" algn="ctr" fontAlgn="auto">
              <a:spcAft>
                <a:spcPts val="0"/>
              </a:spcAft>
              <a:buClrTx/>
              <a:buSzTx/>
              <a:tabLst/>
              <a:defRPr/>
            </a:pPr>
            <a:r>
              <a:rPr lang="en-NZ" sz="4800" dirty="0">
                <a:solidFill>
                  <a:schemeClr val="tx1">
                    <a:lumMod val="75000"/>
                    <a:lumOff val="25000"/>
                  </a:schemeClr>
                </a:solidFill>
                <a:latin typeface="+mj-lt"/>
              </a:rPr>
              <a:t>We are better </a:t>
            </a:r>
            <a:r>
              <a:rPr lang="en-NZ" sz="4800" dirty="0" smtClean="0">
                <a:solidFill>
                  <a:schemeClr val="tx1">
                    <a:lumMod val="75000"/>
                    <a:lumOff val="25000"/>
                  </a:schemeClr>
                </a:solidFill>
                <a:latin typeface="+mj-lt"/>
              </a:rPr>
              <a:t>woven together</a:t>
            </a:r>
            <a:endParaRPr lang="en-NZ" sz="4800" dirty="0">
              <a:solidFill>
                <a:schemeClr val="tx1">
                  <a:lumMod val="75000"/>
                  <a:lumOff val="25000"/>
                </a:schemeClr>
              </a:solidFill>
              <a:latin typeface="+mj-lt"/>
            </a:endParaRPr>
          </a:p>
        </p:txBody>
      </p:sp>
    </p:spTree>
    <p:extLst>
      <p:ext uri="{BB962C8B-B14F-4D97-AF65-F5344CB8AC3E}">
        <p14:creationId xmlns:p14="http://schemas.microsoft.com/office/powerpoint/2010/main" val="292121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42593"/>
            <a:ext cx="4668982" cy="5960227"/>
          </a:xfrm>
        </p:spPr>
        <p:txBody>
          <a:bodyPr>
            <a:normAutofit/>
          </a:bodyPr>
          <a:lstStyle/>
          <a:p>
            <a:r>
              <a:rPr lang="en-NZ" dirty="0" smtClean="0">
                <a:solidFill>
                  <a:schemeClr val="tx1">
                    <a:lumMod val="75000"/>
                    <a:lumOff val="25000"/>
                  </a:schemeClr>
                </a:solidFill>
              </a:rPr>
              <a:t>…from which we reach out and include others…</a:t>
            </a:r>
            <a:endParaRPr lang="en-NZ" dirty="0">
              <a:solidFill>
                <a:schemeClr val="tx1">
                  <a:lumMod val="75000"/>
                  <a:lumOff val="25000"/>
                </a:schemeClr>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3608" b="4084"/>
          <a:stretch/>
        </p:blipFill>
        <p:spPr>
          <a:xfrm>
            <a:off x="5955323" y="2350526"/>
            <a:ext cx="5978769" cy="4252295"/>
          </a:xfrm>
          <a:prstGeom prst="rect">
            <a:avLst/>
          </a:prstGeom>
        </p:spPr>
      </p:pic>
    </p:spTree>
    <p:extLst>
      <p:ext uri="{BB962C8B-B14F-4D97-AF65-F5344CB8AC3E}">
        <p14:creationId xmlns:p14="http://schemas.microsoft.com/office/powerpoint/2010/main" val="12807829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smtClean="0">
                <a:solidFill>
                  <a:schemeClr val="tx1">
                    <a:lumMod val="75000"/>
                    <a:lumOff val="25000"/>
                  </a:schemeClr>
                </a:solidFill>
              </a:rPr>
              <a:t>…and see them transformed too!</a:t>
            </a:r>
            <a:endParaRPr lang="en-NZ" dirty="0">
              <a:solidFill>
                <a:schemeClr val="tx1">
                  <a:lumMod val="75000"/>
                  <a:lumOff val="25000"/>
                </a:schemeClr>
              </a:solidFill>
            </a:endParaRPr>
          </a:p>
        </p:txBody>
      </p:sp>
      <p:sp>
        <p:nvSpPr>
          <p:cNvPr id="3" name="Content Placeholder 2"/>
          <p:cNvSpPr>
            <a:spLocks noGrp="1"/>
          </p:cNvSpPr>
          <p:nvPr>
            <p:ph idx="1"/>
          </p:nvPr>
        </p:nvSpPr>
        <p:spPr>
          <a:xfrm>
            <a:off x="838200" y="2909455"/>
            <a:ext cx="4825482" cy="2698237"/>
          </a:xfrm>
        </p:spPr>
        <p:txBody>
          <a:bodyPr>
            <a:normAutofit/>
          </a:bodyPr>
          <a:lstStyle/>
          <a:p>
            <a:pPr marL="0" indent="0">
              <a:buNone/>
            </a:pPr>
            <a:r>
              <a:rPr lang="en-NZ" sz="3200" dirty="0" smtClean="0">
                <a:solidFill>
                  <a:schemeClr val="tx1">
                    <a:lumMod val="75000"/>
                    <a:lumOff val="25000"/>
                  </a:schemeClr>
                </a:solidFill>
              </a:rPr>
              <a:t>“</a:t>
            </a:r>
            <a:r>
              <a:rPr lang="en-NZ" sz="3200" dirty="0">
                <a:solidFill>
                  <a:schemeClr val="tx1">
                    <a:lumMod val="75000"/>
                    <a:lumOff val="25000"/>
                  </a:schemeClr>
                </a:solidFill>
              </a:rPr>
              <a:t>And the Lord added to their number daily those who were being </a:t>
            </a:r>
            <a:r>
              <a:rPr lang="en-NZ" sz="3200" dirty="0" smtClean="0">
                <a:solidFill>
                  <a:schemeClr val="tx1">
                    <a:lumMod val="75000"/>
                    <a:lumOff val="25000"/>
                  </a:schemeClr>
                </a:solidFill>
              </a:rPr>
              <a:t>saved”</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20040"/>
          <a:stretch/>
        </p:blipFill>
        <p:spPr>
          <a:xfrm>
            <a:off x="6104709" y="2488653"/>
            <a:ext cx="5843451" cy="4114690"/>
          </a:xfrm>
          <a:prstGeom prst="rect">
            <a:avLst/>
          </a:prstGeom>
        </p:spPr>
      </p:pic>
    </p:spTree>
    <p:extLst>
      <p:ext uri="{BB962C8B-B14F-4D97-AF65-F5344CB8AC3E}">
        <p14:creationId xmlns:p14="http://schemas.microsoft.com/office/powerpoint/2010/main" val="11783528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42594"/>
            <a:ext cx="10058400" cy="1019951"/>
          </a:xfrm>
        </p:spPr>
        <p:txBody>
          <a:bodyPr>
            <a:normAutofit/>
          </a:bodyPr>
          <a:lstStyle/>
          <a:p>
            <a:pPr algn="ctr"/>
            <a:r>
              <a:rPr lang="en-NZ" dirty="0" smtClean="0">
                <a:solidFill>
                  <a:schemeClr val="tx1">
                    <a:lumMod val="75000"/>
                    <a:lumOff val="25000"/>
                  </a:schemeClr>
                </a:solidFill>
              </a:rPr>
              <a:t>The 5 thresholds to conversion</a:t>
            </a:r>
            <a:endParaRPr lang="en-NZ" dirty="0">
              <a:solidFill>
                <a:schemeClr val="tx1">
                  <a:lumMod val="75000"/>
                  <a:lumOff val="25000"/>
                </a:schemeClr>
              </a:solidFill>
            </a:endParaRPr>
          </a:p>
        </p:txBody>
      </p:sp>
      <p:sp>
        <p:nvSpPr>
          <p:cNvPr id="3" name="Content Placeholder 2"/>
          <p:cNvSpPr>
            <a:spLocks noGrp="1"/>
          </p:cNvSpPr>
          <p:nvPr>
            <p:ph idx="1"/>
          </p:nvPr>
        </p:nvSpPr>
        <p:spPr>
          <a:xfrm>
            <a:off x="457200" y="2338803"/>
            <a:ext cx="5430981" cy="4158979"/>
          </a:xfrm>
        </p:spPr>
        <p:txBody>
          <a:bodyPr>
            <a:noAutofit/>
          </a:bodyPr>
          <a:lstStyle/>
          <a:p>
            <a:r>
              <a:rPr lang="en-NZ" sz="2800" dirty="0" smtClean="0">
                <a:solidFill>
                  <a:schemeClr val="tx1">
                    <a:lumMod val="75000"/>
                    <a:lumOff val="25000"/>
                  </a:schemeClr>
                </a:solidFill>
              </a:rPr>
              <a:t>From distrust to trust</a:t>
            </a:r>
            <a:r>
              <a:rPr lang="en-NZ" sz="1050" dirty="0" smtClean="0">
                <a:solidFill>
                  <a:schemeClr val="tx1">
                    <a:lumMod val="75000"/>
                    <a:lumOff val="25000"/>
                  </a:schemeClr>
                </a:solidFill>
              </a:rPr>
              <a:t/>
            </a:r>
            <a:br>
              <a:rPr lang="en-NZ" sz="1050" dirty="0" smtClean="0">
                <a:solidFill>
                  <a:schemeClr val="tx1">
                    <a:lumMod val="75000"/>
                    <a:lumOff val="25000"/>
                  </a:schemeClr>
                </a:solidFill>
              </a:rPr>
            </a:br>
            <a:endParaRPr lang="en-NZ" sz="1050" dirty="0" smtClean="0">
              <a:solidFill>
                <a:schemeClr val="tx1">
                  <a:lumMod val="75000"/>
                  <a:lumOff val="25000"/>
                </a:schemeClr>
              </a:solidFill>
            </a:endParaRPr>
          </a:p>
          <a:p>
            <a:r>
              <a:rPr lang="en-NZ" sz="2800" dirty="0" smtClean="0">
                <a:solidFill>
                  <a:schemeClr val="tx1">
                    <a:lumMod val="75000"/>
                    <a:lumOff val="25000"/>
                  </a:schemeClr>
                </a:solidFill>
              </a:rPr>
              <a:t>From complacent to curious</a:t>
            </a:r>
            <a:r>
              <a:rPr lang="en-NZ" sz="1050" dirty="0" smtClean="0">
                <a:solidFill>
                  <a:schemeClr val="tx1">
                    <a:lumMod val="75000"/>
                    <a:lumOff val="25000"/>
                  </a:schemeClr>
                </a:solidFill>
              </a:rPr>
              <a:t/>
            </a:r>
            <a:br>
              <a:rPr lang="en-NZ" sz="1050" dirty="0" smtClean="0">
                <a:solidFill>
                  <a:schemeClr val="tx1">
                    <a:lumMod val="75000"/>
                    <a:lumOff val="25000"/>
                  </a:schemeClr>
                </a:solidFill>
              </a:rPr>
            </a:br>
            <a:endParaRPr lang="en-NZ" sz="1050" dirty="0" smtClean="0">
              <a:solidFill>
                <a:schemeClr val="tx1">
                  <a:lumMod val="75000"/>
                  <a:lumOff val="25000"/>
                </a:schemeClr>
              </a:solidFill>
            </a:endParaRPr>
          </a:p>
          <a:p>
            <a:r>
              <a:rPr lang="en-NZ" sz="2800" dirty="0" smtClean="0">
                <a:solidFill>
                  <a:schemeClr val="tx1">
                    <a:lumMod val="75000"/>
                    <a:lumOff val="25000"/>
                  </a:schemeClr>
                </a:solidFill>
              </a:rPr>
              <a:t>From being closed to change to becoming open</a:t>
            </a:r>
            <a:r>
              <a:rPr lang="en-NZ" sz="1050" dirty="0" smtClean="0">
                <a:solidFill>
                  <a:schemeClr val="tx1">
                    <a:lumMod val="75000"/>
                    <a:lumOff val="25000"/>
                  </a:schemeClr>
                </a:solidFill>
              </a:rPr>
              <a:t/>
            </a:r>
            <a:br>
              <a:rPr lang="en-NZ" sz="1050" dirty="0" smtClean="0">
                <a:solidFill>
                  <a:schemeClr val="tx1">
                    <a:lumMod val="75000"/>
                    <a:lumOff val="25000"/>
                  </a:schemeClr>
                </a:solidFill>
              </a:rPr>
            </a:br>
            <a:endParaRPr lang="en-NZ" sz="1050" dirty="0" smtClean="0">
              <a:solidFill>
                <a:schemeClr val="tx1">
                  <a:lumMod val="75000"/>
                  <a:lumOff val="25000"/>
                </a:schemeClr>
              </a:solidFill>
            </a:endParaRPr>
          </a:p>
          <a:p>
            <a:r>
              <a:rPr lang="en-NZ" sz="2800" dirty="0" smtClean="0">
                <a:solidFill>
                  <a:schemeClr val="tx1">
                    <a:lumMod val="75000"/>
                    <a:lumOff val="25000"/>
                  </a:schemeClr>
                </a:solidFill>
              </a:rPr>
              <a:t>From meandering to seeking</a:t>
            </a:r>
            <a:r>
              <a:rPr lang="en-NZ" sz="1050" dirty="0" smtClean="0">
                <a:solidFill>
                  <a:schemeClr val="tx1">
                    <a:lumMod val="75000"/>
                    <a:lumOff val="25000"/>
                  </a:schemeClr>
                </a:solidFill>
              </a:rPr>
              <a:t/>
            </a:r>
            <a:br>
              <a:rPr lang="en-NZ" sz="1050" dirty="0" smtClean="0">
                <a:solidFill>
                  <a:schemeClr val="tx1">
                    <a:lumMod val="75000"/>
                    <a:lumOff val="25000"/>
                  </a:schemeClr>
                </a:solidFill>
              </a:rPr>
            </a:br>
            <a:endParaRPr lang="en-NZ" sz="1050" dirty="0" smtClean="0">
              <a:solidFill>
                <a:schemeClr val="tx1">
                  <a:lumMod val="75000"/>
                  <a:lumOff val="25000"/>
                </a:schemeClr>
              </a:solidFill>
            </a:endParaRPr>
          </a:p>
          <a:p>
            <a:r>
              <a:rPr lang="en-NZ" sz="2800" dirty="0" smtClean="0">
                <a:solidFill>
                  <a:schemeClr val="tx1">
                    <a:lumMod val="75000"/>
                    <a:lumOff val="25000"/>
                  </a:schemeClr>
                </a:solidFill>
              </a:rPr>
              <a:t>Making a decision for Christ</a:t>
            </a:r>
            <a:endParaRPr lang="en-NZ" sz="2800" dirty="0">
              <a:solidFill>
                <a:schemeClr val="tx1">
                  <a:lumMod val="75000"/>
                  <a:lumOff val="25000"/>
                </a:schemeClr>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20040"/>
          <a:stretch/>
        </p:blipFill>
        <p:spPr>
          <a:xfrm>
            <a:off x="6104709" y="2488653"/>
            <a:ext cx="5843451" cy="4114690"/>
          </a:xfrm>
          <a:prstGeom prst="rect">
            <a:avLst/>
          </a:prstGeom>
        </p:spPr>
      </p:pic>
    </p:spTree>
    <p:extLst>
      <p:ext uri="{BB962C8B-B14F-4D97-AF65-F5344CB8AC3E}">
        <p14:creationId xmlns:p14="http://schemas.microsoft.com/office/powerpoint/2010/main" val="143583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4563</TotalTime>
  <Words>1742</Words>
  <Application>Microsoft Office PowerPoint</Application>
  <PresentationFormat>Widescreen</PresentationFormat>
  <Paragraphs>124</Paragraphs>
  <Slides>12</Slides>
  <Notes>12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12</vt:i4>
      </vt:variant>
    </vt:vector>
  </HeadingPairs>
  <TitlesOfParts>
    <vt:vector size="20" baseType="lpstr">
      <vt:lpstr>Arial</vt:lpstr>
      <vt:lpstr>Calibri</vt:lpstr>
      <vt:lpstr>Calibri Light</vt:lpstr>
      <vt:lpstr>Century Gothic</vt:lpstr>
      <vt:lpstr>Garamond</vt:lpstr>
      <vt:lpstr>Office Theme</vt:lpstr>
      <vt:lpstr>Savon</vt:lpstr>
      <vt:lpstr>1_Office Theme</vt:lpstr>
      <vt:lpstr>Woven Together for Mission</vt:lpstr>
      <vt:lpstr>PowerPoint Presentation</vt:lpstr>
      <vt:lpstr>It begins with the transforming work of God…</vt:lpstr>
      <vt:lpstr>It begins with the transforming work of God…</vt:lpstr>
      <vt:lpstr>…that weaves us together as family…</vt:lpstr>
      <vt:lpstr>PowerPoint Presentation</vt:lpstr>
      <vt:lpstr>…from which we reach out and include others…</vt:lpstr>
      <vt:lpstr>…and see them transformed too!</vt:lpstr>
      <vt:lpstr>The 5 thresholds to conversion</vt:lpstr>
      <vt:lpstr>PowerPoint Presentation</vt:lpstr>
      <vt:lpstr>Our mission is weaving people together</vt:lpstr>
      <vt:lpstr>Book table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Woven Together</dc:title>
  <dc:creator>Howard Webb</dc:creator>
  <cp:lastModifiedBy>Howard Webb</cp:lastModifiedBy>
  <cp:revision>82</cp:revision>
  <cp:lastPrinted>2020-11-21T18:21:08Z</cp:lastPrinted>
  <dcterms:created xsi:type="dcterms:W3CDTF">2020-08-05T22:33:51Z</dcterms:created>
  <dcterms:modified xsi:type="dcterms:W3CDTF">2020-11-21T20:29:23Z</dcterms:modified>
</cp:coreProperties>
</file>