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8" r:id="rId11"/>
    <p:sldId id="269" r:id="rId12"/>
    <p:sldId id="270" r:id="rId13"/>
    <p:sldId id="266" r:id="rId14"/>
    <p:sldId id="26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72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4" autoAdjust="0"/>
    <p:restoredTop sz="95889" autoAdjust="0"/>
  </p:normalViewPr>
  <p:slideViewPr>
    <p:cSldViewPr snapToGrid="0">
      <p:cViewPr>
        <p:scale>
          <a:sx n="60" d="100"/>
          <a:sy n="60" d="100"/>
        </p:scale>
        <p:origin x="21" y="11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2C027F-2D89-4E88-83DD-378509CD88E1}" type="datetimeFigureOut">
              <a:rPr lang="en-NZ" smtClean="0"/>
              <a:t>20/07/2019</a:t>
            </a:fld>
            <a:endParaRPr lang="en-NZ"/>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D81E12-026B-4D93-8C5F-6A1809CB128B}" type="slidenum">
              <a:rPr lang="en-NZ" smtClean="0"/>
              <a:t>‹#›</a:t>
            </a:fld>
            <a:endParaRPr lang="en-NZ"/>
          </a:p>
        </p:txBody>
      </p:sp>
    </p:spTree>
    <p:extLst>
      <p:ext uri="{BB962C8B-B14F-4D97-AF65-F5344CB8AC3E}">
        <p14:creationId xmlns:p14="http://schemas.microsoft.com/office/powerpoint/2010/main" val="656264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1" kern="1200" dirty="0" smtClean="0">
                <a:solidFill>
                  <a:schemeClr val="tx1"/>
                </a:solidFill>
                <a:effectLst/>
                <a:latin typeface="+mn-lt"/>
                <a:ea typeface="+mn-ea"/>
                <a:cs typeface="+mn-cs"/>
              </a:rPr>
              <a:t>Part 1: The Text</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With the 50</a:t>
            </a:r>
            <a:r>
              <a:rPr lang="en-NZ" sz="1200" kern="1200" baseline="30000" dirty="0" smtClean="0">
                <a:solidFill>
                  <a:schemeClr val="tx1"/>
                </a:solidFill>
                <a:effectLst/>
                <a:latin typeface="+mn-lt"/>
                <a:ea typeface="+mn-ea"/>
                <a:cs typeface="+mn-cs"/>
              </a:rPr>
              <a:t>th</a:t>
            </a:r>
            <a:r>
              <a:rPr lang="en-NZ" sz="1200" kern="1200" dirty="0" smtClean="0">
                <a:solidFill>
                  <a:schemeClr val="tx1"/>
                </a:solidFill>
                <a:effectLst/>
                <a:latin typeface="+mn-lt"/>
                <a:ea typeface="+mn-ea"/>
                <a:cs typeface="+mn-cs"/>
              </a:rPr>
              <a:t> anniversary of the first moon landing, I thought it would be appropriate to start with a space story. Have you heard about NASA’s quest to invent a pen that could function in space? They spent years and millions of taxpayer dollars to develop a pen that could put ink to paper without gravity. But their crafty Soviet counterparts, so the story goes, simply handed their cosmonauts pencils.</a:t>
            </a:r>
          </a:p>
          <a:p>
            <a:r>
              <a:rPr lang="en-NZ" sz="1200" kern="1200" dirty="0" smtClean="0">
                <a:solidFill>
                  <a:schemeClr val="tx1"/>
                </a:solidFill>
                <a:effectLst/>
                <a:latin typeface="+mn-lt"/>
                <a:ea typeface="+mn-ea"/>
                <a:cs typeface="+mn-cs"/>
              </a:rPr>
              <a:t>Now, the problem with this story is that it’s not true. But people like to believe it because it’s a good story! Both astronauts and cosmonauts used pencils at first, but pencils tended to flake off bits of graphite which floated around and got stuck in the instruments. And pencils were flammable, so a safer alternative was invented. </a:t>
            </a:r>
          </a:p>
          <a:p>
            <a:r>
              <a:rPr lang="en-NZ" sz="1200" kern="1200" dirty="0" smtClean="0">
                <a:solidFill>
                  <a:schemeClr val="tx1"/>
                </a:solidFill>
                <a:effectLst/>
                <a:latin typeface="+mn-lt"/>
                <a:ea typeface="+mn-ea"/>
                <a:cs typeface="+mn-cs"/>
              </a:rPr>
              <a:t>So the moral of the story is we should get the facts straight as much as possible. Two “facts” about Paul that are consistently told is that he was anti-sex (1 Cor. 6) and anti-marriage (chapter 7).</a:t>
            </a:r>
          </a:p>
          <a:p>
            <a:endParaRPr lang="en-NZ" dirty="0"/>
          </a:p>
        </p:txBody>
      </p:sp>
      <p:sp>
        <p:nvSpPr>
          <p:cNvPr id="4" name="Slide Number Placeholder 3"/>
          <p:cNvSpPr>
            <a:spLocks noGrp="1"/>
          </p:cNvSpPr>
          <p:nvPr>
            <p:ph type="sldNum" sz="quarter" idx="10"/>
          </p:nvPr>
        </p:nvSpPr>
        <p:spPr/>
        <p:txBody>
          <a:bodyPr/>
          <a:lstStyle/>
          <a:p>
            <a:fld id="{5AD81E12-026B-4D93-8C5F-6A1809CB128B}" type="slidenum">
              <a:rPr lang="en-NZ" smtClean="0"/>
              <a:t>2</a:t>
            </a:fld>
            <a:endParaRPr lang="en-NZ"/>
          </a:p>
        </p:txBody>
      </p:sp>
    </p:spTree>
    <p:extLst>
      <p:ext uri="{BB962C8B-B14F-4D97-AF65-F5344CB8AC3E}">
        <p14:creationId xmlns:p14="http://schemas.microsoft.com/office/powerpoint/2010/main" val="996291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AD81E12-026B-4D93-8C5F-6A1809CB128B}" type="slidenum">
              <a:rPr lang="en-NZ" smtClean="0"/>
              <a:t>4</a:t>
            </a:fld>
            <a:endParaRPr lang="en-NZ"/>
          </a:p>
        </p:txBody>
      </p:sp>
    </p:spTree>
    <p:extLst>
      <p:ext uri="{BB962C8B-B14F-4D97-AF65-F5344CB8AC3E}">
        <p14:creationId xmlns:p14="http://schemas.microsoft.com/office/powerpoint/2010/main" val="623526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AD81E12-026B-4D93-8C5F-6A1809CB128B}" type="slidenum">
              <a:rPr lang="en-NZ" smtClean="0"/>
              <a:t>9</a:t>
            </a:fld>
            <a:endParaRPr lang="en-NZ"/>
          </a:p>
        </p:txBody>
      </p:sp>
    </p:spTree>
    <p:extLst>
      <p:ext uri="{BB962C8B-B14F-4D97-AF65-F5344CB8AC3E}">
        <p14:creationId xmlns:p14="http://schemas.microsoft.com/office/powerpoint/2010/main" val="3898822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0C5C281-FBE1-4517-A469-AA73ACEE6735}" type="datetimeFigureOut">
              <a:rPr lang="en-NZ" smtClean="0"/>
              <a:t>20/07/2019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48C2DA7-D78B-4E00-8D41-CEC2F754C272}" type="slidenum">
              <a:rPr lang="en-NZ" smtClean="0"/>
              <a:t>‹#›</a:t>
            </a:fld>
            <a:endParaRPr lang="en-NZ"/>
          </a:p>
        </p:txBody>
      </p:sp>
    </p:spTree>
    <p:extLst>
      <p:ext uri="{BB962C8B-B14F-4D97-AF65-F5344CB8AC3E}">
        <p14:creationId xmlns:p14="http://schemas.microsoft.com/office/powerpoint/2010/main" val="4211254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C5C281-FBE1-4517-A469-AA73ACEE6735}" type="datetimeFigureOut">
              <a:rPr lang="en-NZ" smtClean="0"/>
              <a:t>20/07/2019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48C2DA7-D78B-4E00-8D41-CEC2F754C272}" type="slidenum">
              <a:rPr lang="en-NZ" smtClean="0"/>
              <a:t>‹#›</a:t>
            </a:fld>
            <a:endParaRPr lang="en-NZ"/>
          </a:p>
        </p:txBody>
      </p:sp>
    </p:spTree>
    <p:extLst>
      <p:ext uri="{BB962C8B-B14F-4D97-AF65-F5344CB8AC3E}">
        <p14:creationId xmlns:p14="http://schemas.microsoft.com/office/powerpoint/2010/main" val="844801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C5C281-FBE1-4517-A469-AA73ACEE6735}" type="datetimeFigureOut">
              <a:rPr lang="en-NZ" smtClean="0"/>
              <a:t>20/07/2019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48C2DA7-D78B-4E00-8D41-CEC2F754C272}" type="slidenum">
              <a:rPr lang="en-NZ" smtClean="0"/>
              <a:t>‹#›</a:t>
            </a:fld>
            <a:endParaRPr lang="en-NZ"/>
          </a:p>
        </p:txBody>
      </p:sp>
    </p:spTree>
    <p:extLst>
      <p:ext uri="{BB962C8B-B14F-4D97-AF65-F5344CB8AC3E}">
        <p14:creationId xmlns:p14="http://schemas.microsoft.com/office/powerpoint/2010/main" val="2884531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C5C281-FBE1-4517-A469-AA73ACEE6735}" type="datetimeFigureOut">
              <a:rPr lang="en-NZ" smtClean="0"/>
              <a:t>20/07/2019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48C2DA7-D78B-4E00-8D41-CEC2F754C272}" type="slidenum">
              <a:rPr lang="en-NZ" smtClean="0"/>
              <a:t>‹#›</a:t>
            </a:fld>
            <a:endParaRPr lang="en-NZ"/>
          </a:p>
        </p:txBody>
      </p:sp>
    </p:spTree>
    <p:extLst>
      <p:ext uri="{BB962C8B-B14F-4D97-AF65-F5344CB8AC3E}">
        <p14:creationId xmlns:p14="http://schemas.microsoft.com/office/powerpoint/2010/main" val="795652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C5C281-FBE1-4517-A469-AA73ACEE6735}" type="datetimeFigureOut">
              <a:rPr lang="en-NZ" smtClean="0"/>
              <a:t>20/07/2019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48C2DA7-D78B-4E00-8D41-CEC2F754C272}" type="slidenum">
              <a:rPr lang="en-NZ" smtClean="0"/>
              <a:t>‹#›</a:t>
            </a:fld>
            <a:endParaRPr lang="en-NZ"/>
          </a:p>
        </p:txBody>
      </p:sp>
    </p:spTree>
    <p:extLst>
      <p:ext uri="{BB962C8B-B14F-4D97-AF65-F5344CB8AC3E}">
        <p14:creationId xmlns:p14="http://schemas.microsoft.com/office/powerpoint/2010/main" val="870292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0C5C281-FBE1-4517-A469-AA73ACEE6735}" type="datetimeFigureOut">
              <a:rPr lang="en-NZ" smtClean="0"/>
              <a:t>20/07/2019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648C2DA7-D78B-4E00-8D41-CEC2F754C272}" type="slidenum">
              <a:rPr lang="en-NZ" smtClean="0"/>
              <a:t>‹#›</a:t>
            </a:fld>
            <a:endParaRPr lang="en-NZ"/>
          </a:p>
        </p:txBody>
      </p:sp>
    </p:spTree>
    <p:extLst>
      <p:ext uri="{BB962C8B-B14F-4D97-AF65-F5344CB8AC3E}">
        <p14:creationId xmlns:p14="http://schemas.microsoft.com/office/powerpoint/2010/main" val="2191581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0C5C281-FBE1-4517-A469-AA73ACEE6735}" type="datetimeFigureOut">
              <a:rPr lang="en-NZ" smtClean="0"/>
              <a:t>20/07/2019</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648C2DA7-D78B-4E00-8D41-CEC2F754C272}" type="slidenum">
              <a:rPr lang="en-NZ" smtClean="0"/>
              <a:t>‹#›</a:t>
            </a:fld>
            <a:endParaRPr lang="en-NZ"/>
          </a:p>
        </p:txBody>
      </p:sp>
    </p:spTree>
    <p:extLst>
      <p:ext uri="{BB962C8B-B14F-4D97-AF65-F5344CB8AC3E}">
        <p14:creationId xmlns:p14="http://schemas.microsoft.com/office/powerpoint/2010/main" val="317037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0C5C281-FBE1-4517-A469-AA73ACEE6735}" type="datetimeFigureOut">
              <a:rPr lang="en-NZ" smtClean="0"/>
              <a:t>20/07/2019</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648C2DA7-D78B-4E00-8D41-CEC2F754C272}" type="slidenum">
              <a:rPr lang="en-NZ" smtClean="0"/>
              <a:t>‹#›</a:t>
            </a:fld>
            <a:endParaRPr lang="en-NZ"/>
          </a:p>
        </p:txBody>
      </p:sp>
    </p:spTree>
    <p:extLst>
      <p:ext uri="{BB962C8B-B14F-4D97-AF65-F5344CB8AC3E}">
        <p14:creationId xmlns:p14="http://schemas.microsoft.com/office/powerpoint/2010/main" val="1765306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C5C281-FBE1-4517-A469-AA73ACEE6735}" type="datetimeFigureOut">
              <a:rPr lang="en-NZ" smtClean="0"/>
              <a:t>20/07/2019</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648C2DA7-D78B-4E00-8D41-CEC2F754C272}" type="slidenum">
              <a:rPr lang="en-NZ" smtClean="0"/>
              <a:t>‹#›</a:t>
            </a:fld>
            <a:endParaRPr lang="en-NZ"/>
          </a:p>
        </p:txBody>
      </p:sp>
    </p:spTree>
    <p:extLst>
      <p:ext uri="{BB962C8B-B14F-4D97-AF65-F5344CB8AC3E}">
        <p14:creationId xmlns:p14="http://schemas.microsoft.com/office/powerpoint/2010/main" val="302954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C5C281-FBE1-4517-A469-AA73ACEE6735}" type="datetimeFigureOut">
              <a:rPr lang="en-NZ" smtClean="0"/>
              <a:t>20/07/2019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648C2DA7-D78B-4E00-8D41-CEC2F754C272}" type="slidenum">
              <a:rPr lang="en-NZ" smtClean="0"/>
              <a:t>‹#›</a:t>
            </a:fld>
            <a:endParaRPr lang="en-NZ"/>
          </a:p>
        </p:txBody>
      </p:sp>
    </p:spTree>
    <p:extLst>
      <p:ext uri="{BB962C8B-B14F-4D97-AF65-F5344CB8AC3E}">
        <p14:creationId xmlns:p14="http://schemas.microsoft.com/office/powerpoint/2010/main" val="1378056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C5C281-FBE1-4517-A469-AA73ACEE6735}" type="datetimeFigureOut">
              <a:rPr lang="en-NZ" smtClean="0"/>
              <a:t>20/07/2019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648C2DA7-D78B-4E00-8D41-CEC2F754C272}" type="slidenum">
              <a:rPr lang="en-NZ" smtClean="0"/>
              <a:t>‹#›</a:t>
            </a:fld>
            <a:endParaRPr lang="en-NZ"/>
          </a:p>
        </p:txBody>
      </p:sp>
    </p:spTree>
    <p:extLst>
      <p:ext uri="{BB962C8B-B14F-4D97-AF65-F5344CB8AC3E}">
        <p14:creationId xmlns:p14="http://schemas.microsoft.com/office/powerpoint/2010/main" val="1915674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C5C281-FBE1-4517-A469-AA73ACEE6735}" type="datetimeFigureOut">
              <a:rPr lang="en-NZ" smtClean="0"/>
              <a:t>20/07/2019</a:t>
            </a:fld>
            <a:endParaRPr lang="en-N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8C2DA7-D78B-4E00-8D41-CEC2F754C272}" type="slidenum">
              <a:rPr lang="en-NZ" smtClean="0"/>
              <a:t>‹#›</a:t>
            </a:fld>
            <a:endParaRPr lang="en-NZ"/>
          </a:p>
        </p:txBody>
      </p:sp>
    </p:spTree>
    <p:extLst>
      <p:ext uri="{BB962C8B-B14F-4D97-AF65-F5344CB8AC3E}">
        <p14:creationId xmlns:p14="http://schemas.microsoft.com/office/powerpoint/2010/main" val="978564708"/>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60617"/>
            <a:ext cx="7772400" cy="2387600"/>
          </a:xfrm>
        </p:spPr>
        <p:txBody>
          <a:bodyPr>
            <a:noAutofit/>
          </a:bodyPr>
          <a:lstStyle/>
          <a:p>
            <a:r>
              <a:rPr lang="en-NZ" sz="9600" dirty="0" smtClean="0">
                <a:solidFill>
                  <a:srgbClr val="DC72B9"/>
                </a:solidFill>
                <a:latin typeface="French Script MT" panose="03020402040607040605" pitchFamily="66" charset="0"/>
              </a:rPr>
              <a:t>Marriage </a:t>
            </a:r>
            <a:r>
              <a:rPr lang="en-NZ" sz="9600" dirty="0">
                <a:solidFill>
                  <a:srgbClr val="DC72B9"/>
                </a:solidFill>
                <a:latin typeface="French Script MT" panose="03020402040607040605" pitchFamily="66" charset="0"/>
              </a:rPr>
              <a:t>and </a:t>
            </a:r>
            <a:r>
              <a:rPr lang="en-NZ" sz="9600" dirty="0" smtClean="0">
                <a:solidFill>
                  <a:srgbClr val="DC72B9"/>
                </a:solidFill>
                <a:latin typeface="French Script MT" panose="03020402040607040605" pitchFamily="66" charset="0"/>
              </a:rPr>
              <a:t>Singleness</a:t>
            </a:r>
            <a:endParaRPr lang="en-NZ" sz="9600" dirty="0">
              <a:solidFill>
                <a:srgbClr val="DC72B9"/>
              </a:solidFill>
              <a:latin typeface="French Script MT" panose="03020402040607040605" pitchFamily="66" charset="0"/>
            </a:endParaRPr>
          </a:p>
        </p:txBody>
      </p:sp>
      <p:sp>
        <p:nvSpPr>
          <p:cNvPr id="3" name="Subtitle 2"/>
          <p:cNvSpPr>
            <a:spLocks noGrp="1"/>
          </p:cNvSpPr>
          <p:nvPr>
            <p:ph type="subTitle" idx="1"/>
          </p:nvPr>
        </p:nvSpPr>
        <p:spPr>
          <a:xfrm>
            <a:off x="1143000" y="4540292"/>
            <a:ext cx="6858000" cy="1655762"/>
          </a:xfrm>
        </p:spPr>
        <p:txBody>
          <a:bodyPr/>
          <a:lstStyle/>
          <a:p>
            <a:r>
              <a:rPr lang="en-NZ" dirty="0"/>
              <a:t>1 Corinthians 7:25-40</a:t>
            </a:r>
          </a:p>
        </p:txBody>
      </p:sp>
    </p:spTree>
    <p:extLst>
      <p:ext uri="{BB962C8B-B14F-4D97-AF65-F5344CB8AC3E}">
        <p14:creationId xmlns:p14="http://schemas.microsoft.com/office/powerpoint/2010/main" val="34863865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903" y="850155"/>
            <a:ext cx="7886700" cy="1325563"/>
          </a:xfrm>
        </p:spPr>
        <p:txBody>
          <a:bodyPr>
            <a:noAutofit/>
          </a:bodyPr>
          <a:lstStyle/>
          <a:p>
            <a:r>
              <a:rPr lang="en-NZ" sz="9600" dirty="0">
                <a:solidFill>
                  <a:srgbClr val="DC72B9"/>
                </a:solidFill>
                <a:latin typeface="French Script MT" panose="03020402040607040605" pitchFamily="66" charset="0"/>
              </a:rPr>
              <a:t>Between the Rock and the </a:t>
            </a:r>
            <a:r>
              <a:rPr lang="en-NZ" sz="9600" dirty="0" err="1">
                <a:solidFill>
                  <a:srgbClr val="DC72B9"/>
                </a:solidFill>
                <a:latin typeface="French Script MT" panose="03020402040607040605" pitchFamily="66" charset="0"/>
              </a:rPr>
              <a:t>Wabi-Sabi</a:t>
            </a:r>
            <a:endParaRPr lang="en-NZ" sz="9600" dirty="0">
              <a:solidFill>
                <a:srgbClr val="DC72B9"/>
              </a:solidFill>
              <a:latin typeface="French Script MT" panose="03020402040607040605" pitchFamily="66" charset="0"/>
            </a:endParaRPr>
          </a:p>
        </p:txBody>
      </p:sp>
      <p:sp>
        <p:nvSpPr>
          <p:cNvPr id="3" name="Content Placeholder 2"/>
          <p:cNvSpPr>
            <a:spLocks noGrp="1"/>
          </p:cNvSpPr>
          <p:nvPr>
            <p:ph idx="1"/>
          </p:nvPr>
        </p:nvSpPr>
        <p:spPr>
          <a:xfrm>
            <a:off x="628650" y="3153493"/>
            <a:ext cx="7886700" cy="2698667"/>
          </a:xfrm>
        </p:spPr>
        <p:txBody>
          <a:bodyPr/>
          <a:lstStyle/>
          <a:p>
            <a:r>
              <a:rPr lang="en-NZ" i="1" dirty="0"/>
              <a:t>… </a:t>
            </a:r>
            <a:r>
              <a:rPr lang="en-AU" i="1" dirty="0"/>
              <a:t>do you not know that wrongdoers will not inherit the kingdom of God? </a:t>
            </a:r>
            <a:r>
              <a:rPr lang="en-NZ" i="1" dirty="0"/>
              <a:t>… </a:t>
            </a:r>
            <a:r>
              <a:rPr lang="en-NZ" dirty="0"/>
              <a:t>1 Cor. 6:9-10</a:t>
            </a:r>
          </a:p>
          <a:p>
            <a:r>
              <a:rPr lang="en-AU" i="1" baseline="30000" dirty="0"/>
              <a:t>11</a:t>
            </a:r>
            <a:r>
              <a:rPr lang="en-AU" i="1" dirty="0"/>
              <a:t> And that is what some of you were</a:t>
            </a:r>
            <a:r>
              <a:rPr lang="en-NZ" i="1" dirty="0"/>
              <a:t> [sinners]</a:t>
            </a:r>
            <a:r>
              <a:rPr lang="en-AU" i="1" dirty="0"/>
              <a:t>. But you were washed, you were sanctified, you were justified in the name of the Lord Jesus Christ and by the Spirit of our God.</a:t>
            </a:r>
            <a:endParaRPr lang="en-NZ" i="1" dirty="0"/>
          </a:p>
          <a:p>
            <a:endParaRPr lang="en-NZ" dirty="0"/>
          </a:p>
        </p:txBody>
      </p:sp>
    </p:spTree>
    <p:extLst>
      <p:ext uri="{BB962C8B-B14F-4D97-AF65-F5344CB8AC3E}">
        <p14:creationId xmlns:p14="http://schemas.microsoft.com/office/powerpoint/2010/main" val="69865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3053301"/>
            <a:ext cx="7886700" cy="3123662"/>
          </a:xfrm>
        </p:spPr>
        <p:txBody>
          <a:bodyPr/>
          <a:lstStyle/>
          <a:p>
            <a:r>
              <a:rPr lang="en-AU" i="1" dirty="0"/>
              <a:t>The flunk-outs and drop-outs and burned-outs. The broke and the broken. The drug heads and the divorced. The HIV-positive and herpes-ridden. The brain-damaged, the incurably ill. The barren </a:t>
            </a:r>
            <a:r>
              <a:rPr lang="en-AU" i="1" dirty="0" smtClean="0"/>
              <a:t>and </a:t>
            </a:r>
            <a:r>
              <a:rPr lang="en-AU" i="1" dirty="0" err="1"/>
              <a:t>and</a:t>
            </a:r>
            <a:r>
              <a:rPr lang="en-AU" i="1" dirty="0"/>
              <a:t> the pregnant too many times or at the wrong time. </a:t>
            </a:r>
            <a:endParaRPr lang="en-NZ" i="1" dirty="0"/>
          </a:p>
        </p:txBody>
      </p:sp>
      <p:sp>
        <p:nvSpPr>
          <p:cNvPr id="6" name="Title 1"/>
          <p:cNvSpPr txBox="1">
            <a:spLocks/>
          </p:cNvSpPr>
          <p:nvPr/>
        </p:nvSpPr>
        <p:spPr>
          <a:xfrm>
            <a:off x="668903" y="850155"/>
            <a:ext cx="78867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sz="9600" dirty="0">
                <a:solidFill>
                  <a:srgbClr val="DC72B9"/>
                </a:solidFill>
                <a:latin typeface="French Script MT" panose="03020402040607040605" pitchFamily="66" charset="0"/>
              </a:rPr>
              <a:t>The kind of people God accepts</a:t>
            </a:r>
          </a:p>
        </p:txBody>
      </p:sp>
    </p:spTree>
    <p:extLst>
      <p:ext uri="{BB962C8B-B14F-4D97-AF65-F5344CB8AC3E}">
        <p14:creationId xmlns:p14="http://schemas.microsoft.com/office/powerpoint/2010/main" val="30678478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3053301"/>
            <a:ext cx="7886700" cy="3123662"/>
          </a:xfrm>
        </p:spPr>
        <p:txBody>
          <a:bodyPr/>
          <a:lstStyle/>
          <a:p>
            <a:r>
              <a:rPr lang="en-AU" i="1" dirty="0"/>
              <a:t>The over-employed, the underemployed, the unemployed. The unemployable. The swindled, the shoved aside, the replaced. The parents with children living on the street, the children with parents not dying in the “rest” home…</a:t>
            </a:r>
            <a:endParaRPr lang="en-NZ" i="1" dirty="0"/>
          </a:p>
          <a:p>
            <a:endParaRPr lang="en-NZ" dirty="0"/>
          </a:p>
          <a:p>
            <a:endParaRPr lang="en-NZ" dirty="0"/>
          </a:p>
        </p:txBody>
      </p:sp>
      <p:sp>
        <p:nvSpPr>
          <p:cNvPr id="6" name="Title 1"/>
          <p:cNvSpPr txBox="1">
            <a:spLocks/>
          </p:cNvSpPr>
          <p:nvPr/>
        </p:nvSpPr>
        <p:spPr>
          <a:xfrm>
            <a:off x="668903" y="850155"/>
            <a:ext cx="78867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sz="9600" dirty="0">
                <a:solidFill>
                  <a:srgbClr val="DC72B9"/>
                </a:solidFill>
                <a:latin typeface="French Script MT" panose="03020402040607040605" pitchFamily="66" charset="0"/>
              </a:rPr>
              <a:t>The kind of people God accepts</a:t>
            </a:r>
          </a:p>
        </p:txBody>
      </p:sp>
    </p:spTree>
    <p:extLst>
      <p:ext uri="{BB962C8B-B14F-4D97-AF65-F5344CB8AC3E}">
        <p14:creationId xmlns:p14="http://schemas.microsoft.com/office/powerpoint/2010/main" val="29345209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3053301"/>
            <a:ext cx="7886700" cy="3123662"/>
          </a:xfrm>
        </p:spPr>
        <p:txBody>
          <a:bodyPr/>
          <a:lstStyle/>
          <a:p>
            <a:r>
              <a:rPr lang="en-AU" i="1" dirty="0"/>
              <a:t>The lonely, the incompetent, the stupid. The emotionally starved or emotionally dead. </a:t>
            </a:r>
            <a:r>
              <a:rPr lang="en-NZ" i="1" dirty="0"/>
              <a:t>..</a:t>
            </a:r>
            <a:r>
              <a:rPr lang="en-AU" i="1" dirty="0"/>
              <a:t> Murderers and child-molesters. The brutal and the bigoted. Drug lords and pornographers. War criminals and sadists. Terrorists. The perverted and the filthy and the filthy rich. </a:t>
            </a:r>
            <a:endParaRPr lang="en-AU" i="1" dirty="0" smtClean="0"/>
          </a:p>
          <a:p>
            <a:pPr lvl="1" algn="r"/>
            <a:r>
              <a:rPr lang="en-AU" dirty="0"/>
              <a:t>Dallas Willard</a:t>
            </a:r>
            <a:r>
              <a:rPr lang="en-AU" dirty="0" smtClean="0"/>
              <a:t>, The </a:t>
            </a:r>
            <a:r>
              <a:rPr lang="en-AU" dirty="0"/>
              <a:t>Divine Conspiracy</a:t>
            </a:r>
            <a:endParaRPr lang="en-AU" dirty="0" smtClean="0"/>
          </a:p>
          <a:p>
            <a:endParaRPr lang="en-NZ" dirty="0"/>
          </a:p>
        </p:txBody>
      </p:sp>
      <p:sp>
        <p:nvSpPr>
          <p:cNvPr id="6" name="Title 1"/>
          <p:cNvSpPr txBox="1">
            <a:spLocks/>
          </p:cNvSpPr>
          <p:nvPr/>
        </p:nvSpPr>
        <p:spPr>
          <a:xfrm>
            <a:off x="668903" y="850155"/>
            <a:ext cx="78867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sz="9600" dirty="0">
                <a:solidFill>
                  <a:srgbClr val="DC72B9"/>
                </a:solidFill>
                <a:latin typeface="French Script MT" panose="03020402040607040605" pitchFamily="66" charset="0"/>
              </a:rPr>
              <a:t>The kind of people God accepts</a:t>
            </a:r>
          </a:p>
        </p:txBody>
      </p:sp>
    </p:spTree>
    <p:extLst>
      <p:ext uri="{BB962C8B-B14F-4D97-AF65-F5344CB8AC3E}">
        <p14:creationId xmlns:p14="http://schemas.microsoft.com/office/powerpoint/2010/main" val="40851878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02652" y="2769222"/>
            <a:ext cx="3619201" cy="3824384"/>
          </a:xfrm>
        </p:spPr>
      </p:pic>
      <p:sp>
        <p:nvSpPr>
          <p:cNvPr id="6" name="Title 1"/>
          <p:cNvSpPr txBox="1">
            <a:spLocks/>
          </p:cNvSpPr>
          <p:nvPr/>
        </p:nvSpPr>
        <p:spPr>
          <a:xfrm>
            <a:off x="668903" y="850155"/>
            <a:ext cx="78867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sz="9600" smtClean="0">
                <a:solidFill>
                  <a:srgbClr val="DC72B9"/>
                </a:solidFill>
                <a:latin typeface="French Script MT" panose="03020402040607040605" pitchFamily="66" charset="0"/>
              </a:rPr>
              <a:t>Between the Rock and the Wabi-Sabi</a:t>
            </a:r>
            <a:endParaRPr lang="en-NZ" sz="9600" dirty="0">
              <a:solidFill>
                <a:srgbClr val="DC72B9"/>
              </a:solidFill>
              <a:latin typeface="French Script MT" panose="03020402040607040605" pitchFamily="66" charset="0"/>
            </a:endParaRPr>
          </a:p>
        </p:txBody>
      </p:sp>
    </p:spTree>
    <p:extLst>
      <p:ext uri="{BB962C8B-B14F-4D97-AF65-F5344CB8AC3E}">
        <p14:creationId xmlns:p14="http://schemas.microsoft.com/office/powerpoint/2010/main" val="13417919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a:p>
        </p:txBody>
      </p:sp>
      <p:pic>
        <p:nvPicPr>
          <p:cNvPr id="1026" name="Picture 2" descr="Image result for moon lan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 y="365126"/>
            <a:ext cx="9136888" cy="607640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7421" y="593678"/>
            <a:ext cx="4578824" cy="646331"/>
          </a:xfrm>
          <a:prstGeom prst="rect">
            <a:avLst/>
          </a:prstGeom>
          <a:noFill/>
        </p:spPr>
        <p:txBody>
          <a:bodyPr wrap="square" rtlCol="0">
            <a:spAutoFit/>
          </a:bodyPr>
          <a:lstStyle/>
          <a:p>
            <a:r>
              <a:rPr lang="en-NZ" sz="3600" dirty="0" smtClean="0"/>
              <a:t>Get the facts straight ..</a:t>
            </a:r>
            <a:endParaRPr lang="en-NZ" sz="3600" dirty="0"/>
          </a:p>
        </p:txBody>
      </p:sp>
    </p:spTree>
    <p:extLst>
      <p:ext uri="{BB962C8B-B14F-4D97-AF65-F5344CB8AC3E}">
        <p14:creationId xmlns:p14="http://schemas.microsoft.com/office/powerpoint/2010/main" val="24711928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sz="9600" dirty="0" smtClean="0">
                <a:solidFill>
                  <a:srgbClr val="DC72B9"/>
                </a:solidFill>
                <a:latin typeface="French Script MT" panose="03020402040607040605" pitchFamily="66" charset="0"/>
              </a:rPr>
              <a:t>Two Clues:</a:t>
            </a:r>
            <a:endParaRPr lang="en-NZ" sz="9600" dirty="0">
              <a:solidFill>
                <a:srgbClr val="DC72B9"/>
              </a:solidFill>
              <a:latin typeface="French Script MT" panose="03020402040607040605" pitchFamily="66" charset="0"/>
            </a:endParaRPr>
          </a:p>
        </p:txBody>
      </p:sp>
      <p:sp>
        <p:nvSpPr>
          <p:cNvPr id="3" name="Content Placeholder 2"/>
          <p:cNvSpPr>
            <a:spLocks noGrp="1"/>
          </p:cNvSpPr>
          <p:nvPr>
            <p:ph idx="1"/>
          </p:nvPr>
        </p:nvSpPr>
        <p:spPr>
          <a:xfrm>
            <a:off x="628650" y="1825625"/>
            <a:ext cx="5017077" cy="4351338"/>
          </a:xfrm>
        </p:spPr>
        <p:txBody>
          <a:bodyPr/>
          <a:lstStyle/>
          <a:p>
            <a:pPr marL="514350" indent="-514350">
              <a:buFont typeface="+mj-lt"/>
              <a:buAutoNum type="arabicPeriod"/>
            </a:pPr>
            <a:r>
              <a:rPr lang="en-NZ" i="1" dirty="0"/>
              <a:t>“</a:t>
            </a:r>
            <a:r>
              <a:rPr lang="en-AU" i="1" dirty="0"/>
              <a:t>Now for the matters you wrote about</a:t>
            </a:r>
            <a:r>
              <a:rPr lang="en-NZ" i="1" dirty="0"/>
              <a:t>” </a:t>
            </a:r>
            <a:r>
              <a:rPr lang="en-NZ" dirty="0"/>
              <a:t>(1) </a:t>
            </a:r>
            <a:endParaRPr lang="en-NZ" dirty="0" smtClean="0"/>
          </a:p>
          <a:p>
            <a:pPr marL="514350" indent="-514350">
              <a:buFont typeface="+mj-lt"/>
              <a:buAutoNum type="arabicPeriod"/>
            </a:pPr>
            <a:r>
              <a:rPr lang="en-NZ" i="1" dirty="0"/>
              <a:t>“</a:t>
            </a:r>
            <a:r>
              <a:rPr lang="en-AU" i="1" dirty="0"/>
              <a:t>Because of the present crisis</a:t>
            </a:r>
            <a:r>
              <a:rPr lang="en-NZ" i="1" dirty="0"/>
              <a:t>” </a:t>
            </a:r>
            <a:r>
              <a:rPr lang="en-NZ" dirty="0"/>
              <a:t>(26</a:t>
            </a:r>
            <a:r>
              <a:rPr lang="en-NZ" dirty="0" smtClean="0"/>
              <a:t>)</a:t>
            </a:r>
          </a:p>
          <a:p>
            <a:r>
              <a:rPr lang="en-NZ" dirty="0"/>
              <a:t>P</a:t>
            </a:r>
            <a:r>
              <a:rPr lang="en-NZ" dirty="0" smtClean="0"/>
              <a:t>ersecution </a:t>
            </a:r>
          </a:p>
          <a:p>
            <a:r>
              <a:rPr lang="en-NZ" dirty="0"/>
              <a:t>U</a:t>
            </a:r>
            <a:r>
              <a:rPr lang="en-NZ" dirty="0" smtClean="0"/>
              <a:t>nhealthy </a:t>
            </a:r>
            <a:r>
              <a:rPr lang="en-NZ" dirty="0"/>
              <a:t>ideas about sex (“everything is permissible” vs. “It is good for a man not to touch a woman</a:t>
            </a:r>
            <a:r>
              <a:rPr lang="en-NZ" dirty="0" smtClean="0"/>
              <a:t>”)</a:t>
            </a:r>
            <a:endParaRPr lang="en-NZ" dirty="0"/>
          </a:p>
        </p:txBody>
      </p:sp>
      <p:pic>
        <p:nvPicPr>
          <p:cNvPr id="4" name="Picture 3" descr="Image result for sex word"/>
          <p:cNvPicPr>
            <a:picLocks noChangeAspect="1" noChangeArrowheads="1"/>
          </p:cNvPicPr>
          <p:nvPr/>
        </p:nvPicPr>
        <p:blipFill rotWithShape="1">
          <a:blip r:embed="rId2">
            <a:extLst>
              <a:ext uri="{28A0092B-C50C-407E-A947-70E740481C1C}">
                <a14:useLocalDpi xmlns:a14="http://schemas.microsoft.com/office/drawing/2010/main" val="0"/>
              </a:ext>
            </a:extLst>
          </a:blip>
          <a:srcRect l="4305" t="21964" r="3603" b="21969"/>
          <a:stretch>
            <a:fillRect/>
          </a:stretch>
        </p:blipFill>
        <p:spPr bwMode="auto">
          <a:xfrm rot="2279011">
            <a:off x="4869228" y="2640255"/>
            <a:ext cx="4054247" cy="1645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1890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95713"/>
            <a:ext cx="7886700" cy="1325563"/>
          </a:xfrm>
        </p:spPr>
        <p:txBody>
          <a:bodyPr>
            <a:noAutofit/>
          </a:bodyPr>
          <a:lstStyle/>
          <a:p>
            <a:r>
              <a:rPr lang="en-NZ" sz="8000" dirty="0">
                <a:solidFill>
                  <a:srgbClr val="DC72B9"/>
                </a:solidFill>
                <a:latin typeface="French Script MT" panose="03020402040607040605" pitchFamily="66" charset="0"/>
              </a:rPr>
              <a:t>T</a:t>
            </a:r>
            <a:r>
              <a:rPr lang="en-NZ" sz="8000" dirty="0">
                <a:solidFill>
                  <a:srgbClr val="DC72B9"/>
                </a:solidFill>
                <a:latin typeface="French Script MT" panose="03020402040607040605" pitchFamily="66" charset="0"/>
              </a:rPr>
              <a:t>he </a:t>
            </a:r>
            <a:r>
              <a:rPr lang="en-NZ" sz="8000" dirty="0">
                <a:solidFill>
                  <a:srgbClr val="DC72B9"/>
                </a:solidFill>
                <a:latin typeface="French Script MT" panose="03020402040607040605" pitchFamily="66" charset="0"/>
              </a:rPr>
              <a:t>30 </a:t>
            </a:r>
            <a:r>
              <a:rPr lang="en-NZ" sz="8000" dirty="0" smtClean="0">
                <a:solidFill>
                  <a:srgbClr val="DC72B9"/>
                </a:solidFill>
                <a:latin typeface="French Script MT" panose="03020402040607040605" pitchFamily="66" charset="0"/>
              </a:rPr>
              <a:t>Second Version </a:t>
            </a:r>
            <a:r>
              <a:rPr lang="en-NZ" sz="8000" dirty="0">
                <a:solidFill>
                  <a:srgbClr val="DC72B9"/>
                </a:solidFill>
                <a:latin typeface="French Script MT" panose="03020402040607040605" pitchFamily="66" charset="0"/>
              </a:rPr>
              <a:t>of 1 </a:t>
            </a:r>
            <a:r>
              <a:rPr lang="en-NZ" sz="8000" dirty="0">
                <a:solidFill>
                  <a:srgbClr val="DC72B9"/>
                </a:solidFill>
                <a:latin typeface="French Script MT" panose="03020402040607040605" pitchFamily="66" charset="0"/>
              </a:rPr>
              <a:t>Cor. </a:t>
            </a:r>
            <a:r>
              <a:rPr lang="en-NZ" sz="8000" dirty="0">
                <a:solidFill>
                  <a:srgbClr val="DC72B9"/>
                </a:solidFill>
                <a:latin typeface="French Script MT" panose="03020402040607040605" pitchFamily="66" charset="0"/>
              </a:rPr>
              <a:t>7</a:t>
            </a:r>
            <a:endParaRPr lang="en-NZ" sz="8000" dirty="0">
              <a:solidFill>
                <a:srgbClr val="DC72B9"/>
              </a:solidFill>
              <a:latin typeface="French Script MT" panose="03020402040607040605" pitchFamily="66" charset="0"/>
            </a:endParaRPr>
          </a:p>
        </p:txBody>
      </p:sp>
      <p:sp>
        <p:nvSpPr>
          <p:cNvPr id="3" name="Content Placeholder 2"/>
          <p:cNvSpPr>
            <a:spLocks noGrp="1"/>
          </p:cNvSpPr>
          <p:nvPr>
            <p:ph idx="1"/>
          </p:nvPr>
        </p:nvSpPr>
        <p:spPr>
          <a:xfrm>
            <a:off x="628650" y="2353585"/>
            <a:ext cx="7886700" cy="4253949"/>
          </a:xfrm>
        </p:spPr>
        <p:txBody>
          <a:bodyPr>
            <a:normAutofit/>
          </a:bodyPr>
          <a:lstStyle/>
          <a:p>
            <a:r>
              <a:rPr lang="en-NZ" dirty="0"/>
              <a:t>To married people: mutual satisfaction - enjoy one another!</a:t>
            </a:r>
          </a:p>
          <a:p>
            <a:r>
              <a:rPr lang="en-NZ" dirty="0"/>
              <a:t>To single people: undistracted focus - the Lord’s work</a:t>
            </a:r>
          </a:p>
          <a:p>
            <a:r>
              <a:rPr lang="en-NZ" dirty="0"/>
              <a:t>To those in mixed marriages: remain together if possible</a:t>
            </a:r>
          </a:p>
          <a:p>
            <a:r>
              <a:rPr lang="en-NZ" dirty="0"/>
              <a:t>To those who are separated: attempt reconciliation</a:t>
            </a:r>
          </a:p>
          <a:p>
            <a:r>
              <a:rPr lang="en-NZ" dirty="0"/>
              <a:t>To the widowed: freedom to remarry or remain single</a:t>
            </a:r>
          </a:p>
          <a:p>
            <a:endParaRPr lang="en-NZ" dirty="0"/>
          </a:p>
        </p:txBody>
      </p:sp>
    </p:spTree>
    <p:extLst>
      <p:ext uri="{BB962C8B-B14F-4D97-AF65-F5344CB8AC3E}">
        <p14:creationId xmlns:p14="http://schemas.microsoft.com/office/powerpoint/2010/main" val="11757147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sz="9600" dirty="0">
                <a:solidFill>
                  <a:srgbClr val="DC72B9"/>
                </a:solidFill>
                <a:latin typeface="French Script MT" panose="03020402040607040605" pitchFamily="66" charset="0"/>
              </a:rPr>
              <a:t>Key </a:t>
            </a:r>
            <a:r>
              <a:rPr lang="en-NZ" sz="9600" dirty="0" smtClean="0">
                <a:solidFill>
                  <a:srgbClr val="DC72B9"/>
                </a:solidFill>
                <a:latin typeface="French Script MT" panose="03020402040607040605" pitchFamily="66" charset="0"/>
              </a:rPr>
              <a:t>Principle</a:t>
            </a:r>
            <a:endParaRPr lang="en-NZ" sz="9600" dirty="0">
              <a:solidFill>
                <a:srgbClr val="DC72B9"/>
              </a:solidFill>
              <a:latin typeface="French Script MT" panose="03020402040607040605" pitchFamily="66" charset="0"/>
            </a:endParaRPr>
          </a:p>
        </p:txBody>
      </p:sp>
      <p:sp>
        <p:nvSpPr>
          <p:cNvPr id="3" name="Content Placeholder 2"/>
          <p:cNvSpPr>
            <a:spLocks noGrp="1"/>
          </p:cNvSpPr>
          <p:nvPr>
            <p:ph idx="1"/>
          </p:nvPr>
        </p:nvSpPr>
        <p:spPr>
          <a:xfrm>
            <a:off x="628650" y="1937179"/>
            <a:ext cx="3409950" cy="4239784"/>
          </a:xfrm>
        </p:spPr>
        <p:txBody>
          <a:bodyPr/>
          <a:lstStyle/>
          <a:p>
            <a:r>
              <a:rPr lang="en-NZ" dirty="0" smtClean="0"/>
              <a:t>Make </a:t>
            </a:r>
            <a:r>
              <a:rPr lang="en-NZ" dirty="0"/>
              <a:t>the most of the situation you are in at the </a:t>
            </a:r>
            <a:r>
              <a:rPr lang="en-NZ" dirty="0" smtClean="0"/>
              <a:t>moment</a:t>
            </a:r>
          </a:p>
          <a:p>
            <a:r>
              <a:rPr lang="en-NZ" dirty="0" smtClean="0"/>
              <a:t>… but don’t </a:t>
            </a:r>
            <a:r>
              <a:rPr lang="en-NZ" dirty="0"/>
              <a:t>remain in an abusive relationship</a:t>
            </a:r>
            <a:endParaRPr lang="en-NZ"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1021" y="1937179"/>
            <a:ext cx="3924329" cy="4305331"/>
          </a:xfrm>
          <a:prstGeom prst="rect">
            <a:avLst/>
          </a:prstGeom>
        </p:spPr>
      </p:pic>
    </p:spTree>
    <p:extLst>
      <p:ext uri="{BB962C8B-B14F-4D97-AF65-F5344CB8AC3E}">
        <p14:creationId xmlns:p14="http://schemas.microsoft.com/office/powerpoint/2010/main" val="30470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sz="9600" dirty="0">
                <a:solidFill>
                  <a:srgbClr val="DC72B9"/>
                </a:solidFill>
                <a:latin typeface="French Script MT" panose="03020402040607040605" pitchFamily="66" charset="0"/>
              </a:rPr>
              <a:t>Singleness</a:t>
            </a:r>
            <a:endParaRPr lang="en-NZ" sz="9600" dirty="0">
              <a:solidFill>
                <a:srgbClr val="DC72B9"/>
              </a:solidFill>
              <a:latin typeface="French Script MT" panose="03020402040607040605" pitchFamily="66" charset="0"/>
            </a:endParaRPr>
          </a:p>
        </p:txBody>
      </p:sp>
      <p:sp>
        <p:nvSpPr>
          <p:cNvPr id="3" name="Content Placeholder 2"/>
          <p:cNvSpPr>
            <a:spLocks noGrp="1"/>
          </p:cNvSpPr>
          <p:nvPr>
            <p:ph idx="1"/>
          </p:nvPr>
        </p:nvSpPr>
        <p:spPr>
          <a:xfrm>
            <a:off x="628650" y="1825625"/>
            <a:ext cx="3250622" cy="4755284"/>
          </a:xfrm>
        </p:spPr>
        <p:txBody>
          <a:bodyPr>
            <a:normAutofit/>
          </a:bodyPr>
          <a:lstStyle/>
          <a:p>
            <a:r>
              <a:rPr lang="en-NZ" dirty="0"/>
              <a:t>We often don’t talk much about singleness in the </a:t>
            </a:r>
            <a:r>
              <a:rPr lang="en-NZ" dirty="0" smtClean="0"/>
              <a:t>church</a:t>
            </a:r>
          </a:p>
          <a:p>
            <a:r>
              <a:rPr lang="en-NZ" dirty="0"/>
              <a:t>The gift of </a:t>
            </a:r>
            <a:r>
              <a:rPr lang="en-NZ" dirty="0" smtClean="0"/>
              <a:t>celibacy</a:t>
            </a:r>
          </a:p>
          <a:p>
            <a:r>
              <a:rPr lang="en-NZ" dirty="0"/>
              <a:t>U</a:t>
            </a:r>
            <a:r>
              <a:rPr lang="en-AU" dirty="0"/>
              <a:t>ndi</a:t>
            </a:r>
            <a:r>
              <a:rPr lang="en-NZ" dirty="0"/>
              <a:t>stracted focus </a:t>
            </a:r>
            <a:endParaRPr lang="en-NZ" dirty="0" smtClean="0"/>
          </a:p>
          <a:p>
            <a:r>
              <a:rPr lang="en-AU" dirty="0"/>
              <a:t>Missionary work and ministry </a:t>
            </a:r>
            <a:endParaRPr lang="en-AU" dirty="0" smtClean="0"/>
          </a:p>
          <a:p>
            <a:r>
              <a:rPr lang="en-AU" dirty="0"/>
              <a:t>Same sex relationships </a:t>
            </a:r>
            <a:endParaRPr lang="en-NZ" dirty="0"/>
          </a:p>
        </p:txBody>
      </p:sp>
      <p:pic>
        <p:nvPicPr>
          <p:cNvPr id="4098" name="Picture 2" descr="Image result for Singlen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2454" y="2412670"/>
            <a:ext cx="4746625" cy="2669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05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dirty="0"/>
          </a:p>
        </p:txBody>
      </p:sp>
      <p:pic>
        <p:nvPicPr>
          <p:cNvPr id="5122" name="Picture 2" descr="Image result for People to be Loved: Why homosexual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627" y="1005079"/>
            <a:ext cx="3235684" cy="493763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A War of Loves: The unexpect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1139" y="1005079"/>
            <a:ext cx="3299526" cy="4967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3765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sz="9600" dirty="0">
                <a:solidFill>
                  <a:srgbClr val="DC72B9"/>
                </a:solidFill>
                <a:latin typeface="French Script MT" panose="03020402040607040605" pitchFamily="66" charset="0"/>
              </a:rPr>
              <a:t>Singlenes</a:t>
            </a:r>
            <a:r>
              <a:rPr lang="en-NZ" sz="9600" dirty="0">
                <a:solidFill>
                  <a:srgbClr val="DC72B9"/>
                </a:solidFill>
                <a:latin typeface="French Script MT" panose="03020402040607040605" pitchFamily="66" charset="0"/>
              </a:rPr>
              <a:t>s</a:t>
            </a:r>
            <a:endParaRPr lang="en-NZ" sz="9600" dirty="0">
              <a:solidFill>
                <a:srgbClr val="DC72B9"/>
              </a:solidFill>
              <a:latin typeface="French Script MT" panose="03020402040607040605" pitchFamily="66" charset="0"/>
            </a:endParaRPr>
          </a:p>
        </p:txBody>
      </p:sp>
      <p:sp>
        <p:nvSpPr>
          <p:cNvPr id="3" name="Content Placeholder 2"/>
          <p:cNvSpPr>
            <a:spLocks noGrp="1"/>
          </p:cNvSpPr>
          <p:nvPr>
            <p:ph idx="1"/>
          </p:nvPr>
        </p:nvSpPr>
        <p:spPr>
          <a:xfrm>
            <a:off x="5486400" y="1825625"/>
            <a:ext cx="3028950" cy="4351338"/>
          </a:xfrm>
        </p:spPr>
        <p:txBody>
          <a:bodyPr/>
          <a:lstStyle/>
          <a:p>
            <a:r>
              <a:rPr lang="en-NZ" dirty="0"/>
              <a:t>H</a:t>
            </a:r>
            <a:r>
              <a:rPr lang="en-NZ" dirty="0" smtClean="0"/>
              <a:t>ealthy </a:t>
            </a:r>
            <a:r>
              <a:rPr lang="en-NZ" dirty="0"/>
              <a:t>same-sex non-romantic </a:t>
            </a:r>
            <a:r>
              <a:rPr lang="en-NZ" dirty="0" smtClean="0"/>
              <a:t>friendships</a:t>
            </a:r>
          </a:p>
          <a:p>
            <a:r>
              <a:rPr lang="en-NZ" dirty="0" smtClean="0"/>
              <a:t>E.g. David </a:t>
            </a:r>
            <a:r>
              <a:rPr lang="en-NZ" dirty="0"/>
              <a:t>and Jonathan</a:t>
            </a:r>
            <a:endParaRPr lang="en-NZ" dirty="0"/>
          </a:p>
        </p:txBody>
      </p:sp>
      <p:pic>
        <p:nvPicPr>
          <p:cNvPr id="6146" name="Picture 2" descr="Image result for David and Jonath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874" y="2095562"/>
            <a:ext cx="4519792" cy="3389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7795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woman caught in adulte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5519" y="2946951"/>
            <a:ext cx="5393258" cy="3563966"/>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668903" y="850155"/>
            <a:ext cx="78867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sz="9600" dirty="0" smtClean="0">
                <a:solidFill>
                  <a:srgbClr val="DC72B9"/>
                </a:solidFill>
                <a:latin typeface="French Script MT" panose="03020402040607040605" pitchFamily="66" charset="0"/>
              </a:rPr>
              <a:t>Between the Rock and the </a:t>
            </a:r>
            <a:r>
              <a:rPr lang="en-NZ" sz="9600" dirty="0" err="1" smtClean="0">
                <a:solidFill>
                  <a:srgbClr val="DC72B9"/>
                </a:solidFill>
                <a:latin typeface="French Script MT" panose="03020402040607040605" pitchFamily="66" charset="0"/>
              </a:rPr>
              <a:t>Wabi-Sabi</a:t>
            </a:r>
            <a:endParaRPr lang="en-NZ" sz="9600" dirty="0">
              <a:solidFill>
                <a:srgbClr val="DC72B9"/>
              </a:solidFill>
              <a:latin typeface="French Script MT" panose="03020402040607040605" pitchFamily="66" charset="0"/>
            </a:endParaRPr>
          </a:p>
        </p:txBody>
      </p:sp>
      <p:sp>
        <p:nvSpPr>
          <p:cNvPr id="3" name="Content Placeholder 2"/>
          <p:cNvSpPr>
            <a:spLocks noGrp="1"/>
          </p:cNvSpPr>
          <p:nvPr>
            <p:ph idx="1"/>
          </p:nvPr>
        </p:nvSpPr>
        <p:spPr>
          <a:xfrm>
            <a:off x="3753513" y="6058895"/>
            <a:ext cx="2384894" cy="707666"/>
          </a:xfrm>
        </p:spPr>
        <p:txBody>
          <a:bodyPr/>
          <a:lstStyle/>
          <a:p>
            <a:pPr marL="0" indent="0">
              <a:buNone/>
            </a:pPr>
            <a:r>
              <a:rPr lang="en-NZ" dirty="0"/>
              <a:t>John </a:t>
            </a:r>
            <a:r>
              <a:rPr lang="en-NZ" dirty="0" smtClean="0"/>
              <a:t>8:2-11</a:t>
            </a:r>
            <a:endParaRPr lang="en-NZ" dirty="0"/>
          </a:p>
          <a:p>
            <a:endParaRPr lang="en-NZ" dirty="0"/>
          </a:p>
          <a:p>
            <a:endParaRPr lang="en-NZ" dirty="0"/>
          </a:p>
        </p:txBody>
      </p:sp>
    </p:spTree>
    <p:extLst>
      <p:ext uri="{BB962C8B-B14F-4D97-AF65-F5344CB8AC3E}">
        <p14:creationId xmlns:p14="http://schemas.microsoft.com/office/powerpoint/2010/main" val="19116594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TotalTime>
  <Words>577</Words>
  <Application>Microsoft Office PowerPoint</Application>
  <PresentationFormat>On-screen Show (4:3)</PresentationFormat>
  <Paragraphs>46</Paragraphs>
  <Slides>14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French Script MT</vt:lpstr>
      <vt:lpstr>Office Theme</vt:lpstr>
      <vt:lpstr>Marriage and Singleness</vt:lpstr>
      <vt:lpstr>PowerPoint Presentation</vt:lpstr>
      <vt:lpstr>Two Clues:</vt:lpstr>
      <vt:lpstr>The 30 Second Version of 1 Cor. 7</vt:lpstr>
      <vt:lpstr>Key Principle</vt:lpstr>
      <vt:lpstr>Singleness</vt:lpstr>
      <vt:lpstr>PowerPoint Presentation</vt:lpstr>
      <vt:lpstr>Singleness</vt:lpstr>
      <vt:lpstr>PowerPoint Presentation</vt:lpstr>
      <vt:lpstr>Between the Rock and the Wabi-Sabi</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Cox</dc:creator>
  <cp:lastModifiedBy>Andrew Cox</cp:lastModifiedBy>
  <cp:revision>6</cp:revision>
  <dcterms:created xsi:type="dcterms:W3CDTF">2019-07-20T03:16:00Z</dcterms:created>
  <dcterms:modified xsi:type="dcterms:W3CDTF">2019-07-20T04:08:21Z</dcterms:modified>
</cp:coreProperties>
</file>