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60" r:id="rId7"/>
    <p:sldId id="261" r:id="rId8"/>
    <p:sldId id="262" r:id="rId9"/>
    <p:sldId id="263" r:id="rId10"/>
    <p:sldId id="264" r:id="rId11"/>
    <p:sldId id="265" r:id="rId12"/>
    <p:sldId id="269"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78" autoAdjust="0"/>
    <p:restoredTop sz="94660"/>
  </p:normalViewPr>
  <p:slideViewPr>
    <p:cSldViewPr snapToGrid="0">
      <p:cViewPr>
        <p:scale>
          <a:sx n="70" d="100"/>
          <a:sy n="70" d="100"/>
        </p:scale>
        <p:origin x="207"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58BE97-4ECE-419A-915E-C4B14D07D6F7}" type="datetimeFigureOut">
              <a:rPr lang="en-NZ" smtClean="0"/>
              <a:t>18/01/2019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382297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8BE97-4ECE-419A-915E-C4B14D07D6F7}" type="datetimeFigureOut">
              <a:rPr lang="en-NZ" smtClean="0"/>
              <a:t>18/01/2019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327624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8BE97-4ECE-419A-915E-C4B14D07D6F7}" type="datetimeFigureOut">
              <a:rPr lang="en-NZ" smtClean="0"/>
              <a:t>18/01/2019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10873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58BE97-4ECE-419A-915E-C4B14D07D6F7}" type="datetimeFigureOut">
              <a:rPr lang="en-NZ" smtClean="0"/>
              <a:t>18/01/2019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51182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58BE97-4ECE-419A-915E-C4B14D07D6F7}" type="datetimeFigureOut">
              <a:rPr lang="en-NZ" smtClean="0"/>
              <a:t>18/01/2019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68749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58BE97-4ECE-419A-915E-C4B14D07D6F7}" type="datetimeFigureOut">
              <a:rPr lang="en-NZ" smtClean="0"/>
              <a:t>18/01/2019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144527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58BE97-4ECE-419A-915E-C4B14D07D6F7}" type="datetimeFigureOut">
              <a:rPr lang="en-NZ" smtClean="0"/>
              <a:t>18/01/2019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2413720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58BE97-4ECE-419A-915E-C4B14D07D6F7}" type="datetimeFigureOut">
              <a:rPr lang="en-NZ" smtClean="0"/>
              <a:t>18/01/2019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518996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8BE97-4ECE-419A-915E-C4B14D07D6F7}" type="datetimeFigureOut">
              <a:rPr lang="en-NZ" smtClean="0"/>
              <a:t>18/01/2019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167809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8BE97-4ECE-419A-915E-C4B14D07D6F7}" type="datetimeFigureOut">
              <a:rPr lang="en-NZ" smtClean="0"/>
              <a:t>18/01/2019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140622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58BE97-4ECE-419A-915E-C4B14D07D6F7}" type="datetimeFigureOut">
              <a:rPr lang="en-NZ" smtClean="0"/>
              <a:t>18/01/2019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ED17F40-3826-4529-97BD-9A10CE786F49}" type="slidenum">
              <a:rPr lang="en-NZ" smtClean="0"/>
              <a:t>‹#›</a:t>
            </a:fld>
            <a:endParaRPr lang="en-NZ"/>
          </a:p>
        </p:txBody>
      </p:sp>
    </p:spTree>
    <p:extLst>
      <p:ext uri="{BB962C8B-B14F-4D97-AF65-F5344CB8AC3E}">
        <p14:creationId xmlns:p14="http://schemas.microsoft.com/office/powerpoint/2010/main" val="31421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8BE97-4ECE-419A-915E-C4B14D07D6F7}" type="datetimeFigureOut">
              <a:rPr lang="en-NZ" smtClean="0"/>
              <a:t>18/01/2019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17F40-3826-4529-97BD-9A10CE786F49}" type="slidenum">
              <a:rPr lang="en-NZ" smtClean="0"/>
              <a:t>‹#›</a:t>
            </a:fld>
            <a:endParaRPr lang="en-NZ"/>
          </a:p>
        </p:txBody>
      </p:sp>
    </p:spTree>
    <p:extLst>
      <p:ext uri="{BB962C8B-B14F-4D97-AF65-F5344CB8AC3E}">
        <p14:creationId xmlns:p14="http://schemas.microsoft.com/office/powerpoint/2010/main" val="23143363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sz="4800" dirty="0"/>
              <a:t>Why can’t we be friends? </a:t>
            </a:r>
            <a:r>
              <a:rPr lang="en-NZ" sz="4800" dirty="0" smtClean="0"/>
              <a:t/>
            </a:r>
            <a:br>
              <a:rPr lang="en-NZ" sz="4800" dirty="0" smtClean="0"/>
            </a:br>
            <a:r>
              <a:rPr lang="en-NZ" sz="4000" dirty="0" smtClean="0"/>
              <a:t>Unity </a:t>
            </a:r>
            <a:r>
              <a:rPr lang="en-NZ" sz="4000" dirty="0"/>
              <a:t>in the Body of Christ </a:t>
            </a:r>
            <a:endParaRPr lang="en-NZ" sz="4800" dirty="0"/>
          </a:p>
        </p:txBody>
      </p:sp>
      <p:sp>
        <p:nvSpPr>
          <p:cNvPr id="3" name="Subtitle 2"/>
          <p:cNvSpPr>
            <a:spLocks noGrp="1"/>
          </p:cNvSpPr>
          <p:nvPr>
            <p:ph type="subTitle" idx="1"/>
          </p:nvPr>
        </p:nvSpPr>
        <p:spPr>
          <a:xfrm>
            <a:off x="1524000" y="3860222"/>
            <a:ext cx="9144000" cy="1397577"/>
          </a:xfrm>
        </p:spPr>
        <p:txBody>
          <a:bodyPr/>
          <a:lstStyle/>
          <a:p>
            <a:r>
              <a:rPr lang="en-NZ" dirty="0" smtClean="0"/>
              <a:t>Philippians </a:t>
            </a:r>
            <a:r>
              <a:rPr lang="en-NZ" dirty="0"/>
              <a:t>1:12-30</a:t>
            </a:r>
            <a:endParaRPr lang="en-NZ" dirty="0"/>
          </a:p>
        </p:txBody>
      </p:sp>
    </p:spTree>
    <p:extLst>
      <p:ext uri="{BB962C8B-B14F-4D97-AF65-F5344CB8AC3E}">
        <p14:creationId xmlns:p14="http://schemas.microsoft.com/office/powerpoint/2010/main" val="868293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to Build Unity</a:t>
            </a:r>
          </a:p>
        </p:txBody>
      </p:sp>
      <p:sp>
        <p:nvSpPr>
          <p:cNvPr id="3" name="Content Placeholder 2"/>
          <p:cNvSpPr>
            <a:spLocks noGrp="1"/>
          </p:cNvSpPr>
          <p:nvPr>
            <p:ph idx="1"/>
          </p:nvPr>
        </p:nvSpPr>
        <p:spPr/>
        <p:txBody>
          <a:bodyPr>
            <a:normAutofit/>
          </a:bodyPr>
          <a:lstStyle/>
          <a:p>
            <a:r>
              <a:rPr lang="en-NZ" dirty="0"/>
              <a:t>A</a:t>
            </a:r>
            <a:r>
              <a:rPr lang="en-NZ" dirty="0" smtClean="0"/>
              <a:t>gree </a:t>
            </a:r>
            <a:r>
              <a:rPr lang="en-NZ" dirty="0"/>
              <a:t>on the </a:t>
            </a:r>
            <a:r>
              <a:rPr lang="en-NZ" b="1" dirty="0" smtClean="0"/>
              <a:t>non-negotiables</a:t>
            </a:r>
          </a:p>
          <a:p>
            <a:pPr lvl="1"/>
            <a:r>
              <a:rPr lang="en-NZ" dirty="0" smtClean="0"/>
              <a:t>Grace </a:t>
            </a:r>
            <a:r>
              <a:rPr lang="en-NZ" dirty="0"/>
              <a:t>not works </a:t>
            </a:r>
          </a:p>
          <a:p>
            <a:pPr lvl="1"/>
            <a:r>
              <a:rPr lang="en-NZ" dirty="0"/>
              <a:t>Freedom to obey not the duty of legalism </a:t>
            </a:r>
          </a:p>
          <a:p>
            <a:pPr lvl="1"/>
            <a:r>
              <a:rPr lang="en-NZ" dirty="0"/>
              <a:t>Holiness not sinning it up </a:t>
            </a:r>
          </a:p>
          <a:p>
            <a:pPr lvl="1"/>
            <a:r>
              <a:rPr lang="en-NZ" dirty="0"/>
              <a:t>The sanctity of life</a:t>
            </a:r>
          </a:p>
          <a:p>
            <a:pPr lvl="1"/>
            <a:r>
              <a:rPr lang="en-NZ" dirty="0"/>
              <a:t>The importance of Christian marriage</a:t>
            </a:r>
          </a:p>
          <a:p>
            <a:pPr lvl="1"/>
            <a:r>
              <a:rPr lang="en-NZ" dirty="0"/>
              <a:t>Living out and preaching the gospel of the kingdom of God as his church in the world</a:t>
            </a:r>
          </a:p>
          <a:p>
            <a:endParaRPr lang="en-NZ" b="1" dirty="0" smtClean="0"/>
          </a:p>
        </p:txBody>
      </p:sp>
    </p:spTree>
    <p:extLst>
      <p:ext uri="{BB962C8B-B14F-4D97-AF65-F5344CB8AC3E}">
        <p14:creationId xmlns:p14="http://schemas.microsoft.com/office/powerpoint/2010/main" val="2826114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to Build Unity</a:t>
            </a:r>
          </a:p>
        </p:txBody>
      </p:sp>
      <p:sp>
        <p:nvSpPr>
          <p:cNvPr id="3" name="Content Placeholder 2"/>
          <p:cNvSpPr>
            <a:spLocks noGrp="1"/>
          </p:cNvSpPr>
          <p:nvPr>
            <p:ph idx="1"/>
          </p:nvPr>
        </p:nvSpPr>
        <p:spPr>
          <a:xfrm>
            <a:off x="838200" y="1825625"/>
            <a:ext cx="10515600" cy="2800876"/>
          </a:xfrm>
        </p:spPr>
        <p:txBody>
          <a:bodyPr/>
          <a:lstStyle/>
          <a:p>
            <a:r>
              <a:rPr lang="en-NZ" dirty="0" smtClean="0"/>
              <a:t>We </a:t>
            </a:r>
            <a:r>
              <a:rPr lang="en-NZ" dirty="0"/>
              <a:t>can work with people with whom we share a common </a:t>
            </a:r>
            <a:r>
              <a:rPr lang="en-NZ" dirty="0" smtClean="0"/>
              <a:t>goal</a:t>
            </a:r>
          </a:p>
          <a:p>
            <a:endParaRPr lang="en-NZ" dirty="0"/>
          </a:p>
        </p:txBody>
      </p:sp>
      <p:pic>
        <p:nvPicPr>
          <p:cNvPr id="6146" name="Picture 2" descr="Image result for kevin palau portland sam ad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200" y="2852821"/>
            <a:ext cx="6200775" cy="27717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portland ore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974" y="2852821"/>
            <a:ext cx="3505619"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54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to Build Unity</a:t>
            </a:r>
          </a:p>
        </p:txBody>
      </p:sp>
      <p:sp>
        <p:nvSpPr>
          <p:cNvPr id="3" name="Content Placeholder 2"/>
          <p:cNvSpPr>
            <a:spLocks noGrp="1"/>
          </p:cNvSpPr>
          <p:nvPr>
            <p:ph idx="1"/>
          </p:nvPr>
        </p:nvSpPr>
        <p:spPr>
          <a:xfrm>
            <a:off x="6382632" y="1825624"/>
            <a:ext cx="4971167" cy="4799233"/>
          </a:xfrm>
        </p:spPr>
        <p:txBody>
          <a:bodyPr>
            <a:normAutofit/>
          </a:bodyPr>
          <a:lstStyle/>
          <a:p>
            <a:r>
              <a:rPr lang="en-NZ" sz="4000" dirty="0" smtClean="0"/>
              <a:t>P</a:t>
            </a:r>
            <a:r>
              <a:rPr lang="en-NZ" dirty="0" smtClean="0"/>
              <a:t>urposeful</a:t>
            </a:r>
          </a:p>
          <a:p>
            <a:r>
              <a:rPr lang="en-NZ" sz="4000" dirty="0"/>
              <a:t>O</a:t>
            </a:r>
            <a:r>
              <a:rPr lang="en-NZ" dirty="0" smtClean="0"/>
              <a:t>rganised</a:t>
            </a:r>
          </a:p>
          <a:p>
            <a:r>
              <a:rPr lang="en-NZ" sz="4000" dirty="0"/>
              <a:t>P</a:t>
            </a:r>
            <a:r>
              <a:rPr lang="en-NZ" dirty="0" smtClean="0"/>
              <a:t>eople</a:t>
            </a:r>
          </a:p>
          <a:p>
            <a:r>
              <a:rPr lang="en-NZ" sz="4000" dirty="0"/>
              <a:t>T</a:t>
            </a:r>
            <a:r>
              <a:rPr lang="en-NZ" dirty="0" smtClean="0"/>
              <a:t>ogether</a:t>
            </a:r>
          </a:p>
          <a:p>
            <a:r>
              <a:rPr lang="en-NZ" sz="4000" dirty="0"/>
              <a:t>A</a:t>
            </a:r>
            <a:r>
              <a:rPr lang="en-NZ" dirty="0" smtClean="0"/>
              <a:t>chieving</a:t>
            </a:r>
          </a:p>
          <a:p>
            <a:r>
              <a:rPr lang="en-NZ" sz="4000" dirty="0"/>
              <a:t>R</a:t>
            </a:r>
            <a:r>
              <a:rPr lang="en-NZ" dirty="0" smtClean="0"/>
              <a:t>emarkable</a:t>
            </a:r>
          </a:p>
          <a:p>
            <a:r>
              <a:rPr lang="en-NZ" sz="4000" dirty="0"/>
              <a:t>T</a:t>
            </a:r>
            <a:r>
              <a:rPr lang="en-NZ" dirty="0" smtClean="0"/>
              <a:t>argets</a:t>
            </a:r>
            <a:endParaRPr lang="en-NZ" dirty="0"/>
          </a:p>
        </p:txBody>
      </p:sp>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852" y="2201074"/>
            <a:ext cx="3801148" cy="3801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8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to Build Unity</a:t>
            </a:r>
          </a:p>
        </p:txBody>
      </p:sp>
      <p:sp>
        <p:nvSpPr>
          <p:cNvPr id="3" name="Content Placeholder 2"/>
          <p:cNvSpPr>
            <a:spLocks noGrp="1"/>
          </p:cNvSpPr>
          <p:nvPr>
            <p:ph idx="1"/>
          </p:nvPr>
        </p:nvSpPr>
        <p:spPr/>
        <p:txBody>
          <a:bodyPr/>
          <a:lstStyle/>
          <a:p>
            <a:endParaRPr lang="en-NZ" dirty="0"/>
          </a:p>
        </p:txBody>
      </p:sp>
      <p:pic>
        <p:nvPicPr>
          <p:cNvPr id="3075" name="Picture 3" descr="Image result for Ephesians 4:32"/>
          <p:cNvPicPr>
            <a:picLocks noChangeAspect="1" noChangeArrowheads="1"/>
          </p:cNvPicPr>
          <p:nvPr/>
        </p:nvPicPr>
        <p:blipFill rotWithShape="1">
          <a:blip r:embed="rId2">
            <a:extLst>
              <a:ext uri="{28A0092B-C50C-407E-A947-70E740481C1C}">
                <a14:useLocalDpi xmlns:a14="http://schemas.microsoft.com/office/drawing/2010/main" val="0"/>
              </a:ext>
            </a:extLst>
          </a:blip>
          <a:srcRect l="451" t="17911" r="-451" b="14873"/>
          <a:stretch/>
        </p:blipFill>
        <p:spPr bwMode="auto">
          <a:xfrm>
            <a:off x="3306374" y="1471518"/>
            <a:ext cx="5981088" cy="5025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52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 united effort</a:t>
            </a:r>
            <a:endParaRPr lang="en-NZ" dirty="0"/>
          </a:p>
        </p:txBody>
      </p:sp>
      <p:sp>
        <p:nvSpPr>
          <p:cNvPr id="3" name="Content Placeholder 2"/>
          <p:cNvSpPr>
            <a:spLocks noGrp="1"/>
          </p:cNvSpPr>
          <p:nvPr>
            <p:ph idx="1"/>
          </p:nvPr>
        </p:nvSpPr>
        <p:spPr/>
        <p:txBody>
          <a:bodyPr/>
          <a:lstStyle/>
          <a:p>
            <a:endParaRPr lang="en-NZ" dirty="0"/>
          </a:p>
        </p:txBody>
      </p:sp>
      <p:pic>
        <p:nvPicPr>
          <p:cNvPr id="7170" name="Picture 2" descr="Image result for Dunkirk mir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8719" y="1825625"/>
            <a:ext cx="696860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14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Unity – with purpose</a:t>
            </a:r>
            <a:endParaRPr lang="en-NZ" dirty="0"/>
          </a:p>
        </p:txBody>
      </p:sp>
      <p:sp>
        <p:nvSpPr>
          <p:cNvPr id="3" name="Content Placeholder 2"/>
          <p:cNvSpPr>
            <a:spLocks noGrp="1"/>
          </p:cNvSpPr>
          <p:nvPr>
            <p:ph idx="1"/>
          </p:nvPr>
        </p:nvSpPr>
        <p:spPr>
          <a:xfrm>
            <a:off x="838200" y="2016525"/>
            <a:ext cx="6386166" cy="4160438"/>
          </a:xfrm>
        </p:spPr>
        <p:txBody>
          <a:bodyPr/>
          <a:lstStyle/>
          <a:p>
            <a:pPr marL="0" indent="0" algn="ctr">
              <a:buNone/>
            </a:pPr>
            <a:r>
              <a:rPr lang="en-NZ" i="1" dirty="0"/>
              <a:t>T</a:t>
            </a:r>
            <a:r>
              <a:rPr lang="en-NZ" i="1" dirty="0" smtClean="0"/>
              <a:t>he </a:t>
            </a:r>
            <a:r>
              <a:rPr lang="en-NZ" i="1" dirty="0"/>
              <a:t>task was worth it. Jesus was worth it. </a:t>
            </a:r>
            <a:endParaRPr lang="en-NZ" i="1" dirty="0" smtClean="0"/>
          </a:p>
          <a:p>
            <a:pPr marL="0" indent="0" algn="ctr">
              <a:buNone/>
            </a:pPr>
            <a:r>
              <a:rPr lang="en-NZ" i="1" dirty="0" smtClean="0"/>
              <a:t>And </a:t>
            </a:r>
            <a:r>
              <a:rPr lang="en-NZ" i="1" dirty="0"/>
              <a:t>he would be exalted in Paul’s life or in his death. </a:t>
            </a:r>
            <a:endParaRPr lang="en-NZ" i="1" dirty="0" smtClean="0"/>
          </a:p>
          <a:p>
            <a:pPr marL="0" indent="0" algn="ctr">
              <a:buNone/>
            </a:pPr>
            <a:r>
              <a:rPr lang="en-NZ" i="1" dirty="0" smtClean="0"/>
              <a:t>He </a:t>
            </a:r>
            <a:r>
              <a:rPr lang="en-NZ" i="1" dirty="0"/>
              <a:t>couldn’t lose – and neither can we </a:t>
            </a:r>
            <a:endParaRPr lang="en-NZ" i="1" dirty="0" smtClean="0"/>
          </a:p>
          <a:p>
            <a:pPr marL="0" indent="0" algn="ctr">
              <a:buNone/>
            </a:pPr>
            <a:r>
              <a:rPr lang="en-NZ" i="1" dirty="0" smtClean="0"/>
              <a:t>As </a:t>
            </a:r>
            <a:r>
              <a:rPr lang="en-NZ" i="1" dirty="0"/>
              <a:t>we strive together as one for the faith of the gospel.</a:t>
            </a:r>
          </a:p>
          <a:p>
            <a:endParaRPr lang="en-NZ" dirty="0"/>
          </a:p>
        </p:txBody>
      </p:sp>
      <p:pic>
        <p:nvPicPr>
          <p:cNvPr id="4099" name="Picture 3" descr="Image result for it's worth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56" y="1871189"/>
            <a:ext cx="3544905" cy="448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79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Teamwork</a:t>
            </a:r>
            <a:endParaRPr lang="en-NZ" dirty="0"/>
          </a:p>
        </p:txBody>
      </p:sp>
      <p:sp>
        <p:nvSpPr>
          <p:cNvPr id="3" name="Content Placeholder 2"/>
          <p:cNvSpPr>
            <a:spLocks noGrp="1"/>
          </p:cNvSpPr>
          <p:nvPr>
            <p:ph idx="1"/>
          </p:nvPr>
        </p:nvSpPr>
        <p:spPr/>
        <p:txBody>
          <a:bodyPr/>
          <a:lstStyle/>
          <a:p>
            <a:endParaRPr lang="en-NZ"/>
          </a:p>
        </p:txBody>
      </p:sp>
      <p:pic>
        <p:nvPicPr>
          <p:cNvPr id="4" name="Picture 3" descr="Image result for group projects cartoon"/>
          <p:cNvPicPr/>
          <p:nvPr/>
        </p:nvPicPr>
        <p:blipFill>
          <a:blip r:embed="rId2">
            <a:extLst>
              <a:ext uri="{28A0092B-C50C-407E-A947-70E740481C1C}">
                <a14:useLocalDpi xmlns:a14="http://schemas.microsoft.com/office/drawing/2010/main" val="0"/>
              </a:ext>
            </a:extLst>
          </a:blip>
          <a:srcRect/>
          <a:stretch>
            <a:fillRect/>
          </a:stretch>
        </p:blipFill>
        <p:spPr bwMode="auto">
          <a:xfrm>
            <a:off x="809731" y="1825625"/>
            <a:ext cx="10589030" cy="3793999"/>
          </a:xfrm>
          <a:prstGeom prst="rect">
            <a:avLst/>
          </a:prstGeom>
          <a:noFill/>
          <a:ln>
            <a:noFill/>
          </a:ln>
        </p:spPr>
      </p:pic>
    </p:spTree>
    <p:extLst>
      <p:ext uri="{BB962C8B-B14F-4D97-AF65-F5344CB8AC3E}">
        <p14:creationId xmlns:p14="http://schemas.microsoft.com/office/powerpoint/2010/main" val="257861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Teamwork</a:t>
            </a:r>
            <a:endParaRPr lang="en-NZ" dirty="0"/>
          </a:p>
        </p:txBody>
      </p:sp>
      <p:sp>
        <p:nvSpPr>
          <p:cNvPr id="3" name="Content Placeholder 2"/>
          <p:cNvSpPr>
            <a:spLocks noGrp="1"/>
          </p:cNvSpPr>
          <p:nvPr>
            <p:ph idx="1"/>
          </p:nvPr>
        </p:nvSpPr>
        <p:spPr/>
        <p:txBody>
          <a:bodyPr/>
          <a:lstStyle/>
          <a:p>
            <a:endParaRPr lang="en-NZ"/>
          </a:p>
        </p:txBody>
      </p:sp>
      <p:pic>
        <p:nvPicPr>
          <p:cNvPr id="4" name="Picture 3" descr="Image result for university projects funny"/>
          <p:cNvPicPr/>
          <p:nvPr/>
        </p:nvPicPr>
        <p:blipFill>
          <a:blip r:embed="rId2">
            <a:extLst>
              <a:ext uri="{28A0092B-C50C-407E-A947-70E740481C1C}">
                <a14:useLocalDpi xmlns:a14="http://schemas.microsoft.com/office/drawing/2010/main" val="0"/>
              </a:ext>
            </a:extLst>
          </a:blip>
          <a:srcRect/>
          <a:stretch>
            <a:fillRect/>
          </a:stretch>
        </p:blipFill>
        <p:spPr bwMode="auto">
          <a:xfrm>
            <a:off x="3385097" y="1817472"/>
            <a:ext cx="5726264" cy="4367643"/>
          </a:xfrm>
          <a:prstGeom prst="rect">
            <a:avLst/>
          </a:prstGeom>
          <a:noFill/>
          <a:ln>
            <a:noFill/>
          </a:ln>
        </p:spPr>
      </p:pic>
    </p:spTree>
    <p:extLst>
      <p:ext uri="{BB962C8B-B14F-4D97-AF65-F5344CB8AC3E}">
        <p14:creationId xmlns:p14="http://schemas.microsoft.com/office/powerpoint/2010/main" val="150264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9218" name="Picture 2" descr="Image result for five dysfunctions of a te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0084" y="365125"/>
            <a:ext cx="4667534" cy="610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931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5704530" y="1825624"/>
            <a:ext cx="5649269" cy="4781067"/>
          </a:xfrm>
        </p:spPr>
        <p:txBody>
          <a:bodyPr/>
          <a:lstStyle/>
          <a:p>
            <a:r>
              <a:rPr lang="en-NZ" dirty="0"/>
              <a:t>“When inwardly-focused, self-serving members do not get their way in worship styles, pastoral attention, music choices, and carpet colours, they pitch holy temper tantrums and begin to ask what the church is doing for them. A divided church is inevitably an inwardly focused church</a:t>
            </a:r>
            <a:r>
              <a:rPr lang="en-NZ" dirty="0" smtClean="0"/>
              <a:t>.”</a:t>
            </a:r>
          </a:p>
          <a:p>
            <a:pPr lvl="1" algn="r"/>
            <a:r>
              <a:rPr lang="en-NZ" dirty="0"/>
              <a:t>Thom </a:t>
            </a:r>
            <a:r>
              <a:rPr lang="en-NZ" dirty="0" smtClean="0"/>
              <a:t>Rainer, “Breakout churches”</a:t>
            </a:r>
            <a:endParaRPr lang="en-NZ" dirty="0"/>
          </a:p>
        </p:txBody>
      </p:sp>
      <p:pic>
        <p:nvPicPr>
          <p:cNvPr id="1027" name="Picture 3" descr="Image result for temper tantrum"/>
          <p:cNvPicPr>
            <a:picLocks noChangeAspect="1" noChangeArrowheads="1"/>
          </p:cNvPicPr>
          <p:nvPr/>
        </p:nvPicPr>
        <p:blipFill rotWithShape="1">
          <a:blip r:embed="rId2">
            <a:extLst>
              <a:ext uri="{28A0092B-C50C-407E-A947-70E740481C1C}">
                <a14:useLocalDpi xmlns:a14="http://schemas.microsoft.com/office/drawing/2010/main" val="0"/>
              </a:ext>
            </a:extLst>
          </a:blip>
          <a:srcRect l="-16021" t="4631" r="17522" b="17125"/>
          <a:stretch/>
        </p:blipFill>
        <p:spPr bwMode="auto">
          <a:xfrm>
            <a:off x="64740" y="2304019"/>
            <a:ext cx="5106767" cy="267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433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Philippians </a:t>
            </a:r>
            <a:r>
              <a:rPr lang="en-NZ" dirty="0" smtClean="0"/>
              <a:t>1:27</a:t>
            </a:r>
            <a:endParaRPr lang="en-NZ" dirty="0"/>
          </a:p>
        </p:txBody>
      </p:sp>
      <p:sp>
        <p:nvSpPr>
          <p:cNvPr id="3" name="Content Placeholder 2"/>
          <p:cNvSpPr>
            <a:spLocks noGrp="1"/>
          </p:cNvSpPr>
          <p:nvPr>
            <p:ph idx="1"/>
          </p:nvPr>
        </p:nvSpPr>
        <p:spPr>
          <a:xfrm>
            <a:off x="838200" y="1825624"/>
            <a:ext cx="10515600" cy="4938513"/>
          </a:xfrm>
        </p:spPr>
        <p:txBody>
          <a:bodyPr>
            <a:normAutofit/>
          </a:bodyPr>
          <a:lstStyle/>
          <a:p>
            <a:r>
              <a:rPr lang="en-NZ" dirty="0" smtClean="0"/>
              <a:t>“Whatever </a:t>
            </a:r>
            <a:r>
              <a:rPr lang="en-NZ" dirty="0"/>
              <a:t>happens conduct yourselves in a manner worthy of the gospel of Christ</a:t>
            </a:r>
            <a:r>
              <a:rPr lang="en-NZ" dirty="0" smtClean="0"/>
              <a:t>.”</a:t>
            </a:r>
          </a:p>
          <a:p>
            <a:pPr lvl="1"/>
            <a:r>
              <a:rPr lang="en-NZ" dirty="0"/>
              <a:t>Paul looked straight at the Sanhedrin and said, ‘My brothers, I have fulfilled my duty to God in all good conscience to this day</a:t>
            </a:r>
            <a:r>
              <a:rPr lang="en-NZ" dirty="0" smtClean="0"/>
              <a:t>.’ (Acts 23:1)</a:t>
            </a:r>
          </a:p>
          <a:p>
            <a:r>
              <a:rPr lang="en-NZ" dirty="0"/>
              <a:t>“whether I come and see you or only hear about you in my absence</a:t>
            </a:r>
            <a:r>
              <a:rPr lang="en-NZ" dirty="0" smtClean="0"/>
              <a:t>…”</a:t>
            </a:r>
          </a:p>
          <a:p>
            <a:r>
              <a:rPr lang="en-NZ" dirty="0"/>
              <a:t>“... I will know that you stand firm in the one Spirit striving together as one for the faith of the gospel.”  </a:t>
            </a:r>
            <a:endParaRPr lang="en-NZ" dirty="0" smtClean="0"/>
          </a:p>
          <a:p>
            <a:pPr lvl="1"/>
            <a:endParaRPr lang="en-NZ" dirty="0"/>
          </a:p>
        </p:txBody>
      </p:sp>
    </p:spTree>
    <p:extLst>
      <p:ext uri="{BB962C8B-B14F-4D97-AF65-F5344CB8AC3E}">
        <p14:creationId xmlns:p14="http://schemas.microsoft.com/office/powerpoint/2010/main" val="30076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Philippians </a:t>
            </a:r>
            <a:r>
              <a:rPr lang="en-NZ" dirty="0" smtClean="0"/>
              <a:t>1:28</a:t>
            </a:r>
            <a:endParaRPr lang="en-NZ" dirty="0"/>
          </a:p>
        </p:txBody>
      </p:sp>
      <p:sp>
        <p:nvSpPr>
          <p:cNvPr id="3" name="Content Placeholder 2"/>
          <p:cNvSpPr>
            <a:spLocks noGrp="1"/>
          </p:cNvSpPr>
          <p:nvPr>
            <p:ph idx="1"/>
          </p:nvPr>
        </p:nvSpPr>
        <p:spPr>
          <a:xfrm>
            <a:off x="838200" y="1825625"/>
            <a:ext cx="5483877" cy="4756844"/>
          </a:xfrm>
        </p:spPr>
        <p:txBody>
          <a:bodyPr/>
          <a:lstStyle/>
          <a:p>
            <a:r>
              <a:rPr lang="en-NZ" dirty="0" smtClean="0"/>
              <a:t>Without </a:t>
            </a:r>
            <a:r>
              <a:rPr lang="en-NZ" dirty="0"/>
              <a:t>being frightened in any way by those who oppose you. </a:t>
            </a:r>
          </a:p>
          <a:p>
            <a:pPr lvl="1"/>
            <a:r>
              <a:rPr lang="en-NZ" dirty="0" smtClean="0"/>
              <a:t>20 I </a:t>
            </a:r>
            <a:r>
              <a:rPr lang="en-NZ" dirty="0"/>
              <a:t>eagerly expect and hope that I will in no way be ashamed, but will have sufficient courage so that now as always Christ will be exalted in my body, whether by life or by death. 21 For to me, to live is Christ and to die is gain. </a:t>
            </a:r>
            <a:endParaRPr lang="en-NZ" dirty="0" smtClean="0"/>
          </a:p>
          <a:p>
            <a:pPr lvl="1"/>
            <a:r>
              <a:rPr lang="en-NZ" dirty="0" smtClean="0"/>
              <a:t>For </a:t>
            </a:r>
            <a:r>
              <a:rPr lang="en-NZ" dirty="0"/>
              <a:t>the creation waits in eager expectation for the children of God to be revealed. Romans 8:19</a:t>
            </a:r>
          </a:p>
          <a:p>
            <a:endParaRPr lang="en-NZ" dirty="0"/>
          </a:p>
          <a:p>
            <a:endParaRPr lang="en-NZ" dirty="0"/>
          </a:p>
        </p:txBody>
      </p:sp>
      <p:sp>
        <p:nvSpPr>
          <p:cNvPr id="6" name="AutoShape 6" descr="Image result for christian funeral middle east"/>
          <p:cNvSpPr>
            <a:spLocks noChangeAspect="1" noChangeArrowheads="1"/>
          </p:cNvSpPr>
          <p:nvPr/>
        </p:nvSpPr>
        <p:spPr bwMode="auto">
          <a:xfrm>
            <a:off x="11297933" y="22111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8"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868" y="2000492"/>
            <a:ext cx="4630065" cy="254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8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a:t>So what is the context of Paul's plea for Unity? </a:t>
            </a:r>
            <a:endParaRPr lang="en-NZ" dirty="0"/>
          </a:p>
        </p:txBody>
      </p:sp>
      <p:sp>
        <p:nvSpPr>
          <p:cNvPr id="3" name="Content Placeholder 2"/>
          <p:cNvSpPr>
            <a:spLocks noGrp="1"/>
          </p:cNvSpPr>
          <p:nvPr>
            <p:ph idx="1"/>
          </p:nvPr>
        </p:nvSpPr>
        <p:spPr>
          <a:xfrm>
            <a:off x="838200" y="1877245"/>
            <a:ext cx="10515600" cy="4299718"/>
          </a:xfrm>
        </p:spPr>
        <p:txBody>
          <a:bodyPr/>
          <a:lstStyle/>
          <a:p>
            <a:pPr marL="514350" indent="-514350">
              <a:buFont typeface="+mj-lt"/>
              <a:buAutoNum type="arabicPeriod"/>
            </a:pPr>
            <a:r>
              <a:rPr lang="en-NZ" dirty="0" smtClean="0"/>
              <a:t>Conduct </a:t>
            </a:r>
            <a:r>
              <a:rPr lang="en-NZ" dirty="0"/>
              <a:t>yourselves in a manner worthy of the gospel. Unity expresses the very character of God and the reconciliation of the gospel </a:t>
            </a:r>
          </a:p>
          <a:p>
            <a:pPr marL="514350" indent="-514350">
              <a:buFont typeface="+mj-lt"/>
              <a:buAutoNum type="arabicPeriod"/>
            </a:pPr>
            <a:r>
              <a:rPr lang="en-NZ" dirty="0" smtClean="0"/>
              <a:t>If </a:t>
            </a:r>
            <a:r>
              <a:rPr lang="en-NZ" dirty="0"/>
              <a:t>they are going to stand firm against those who oppose them, they must do it </a:t>
            </a:r>
            <a:r>
              <a:rPr lang="en-NZ" dirty="0" smtClean="0"/>
              <a:t>together. </a:t>
            </a:r>
            <a:endParaRPr lang="en-NZ" dirty="0"/>
          </a:p>
        </p:txBody>
      </p:sp>
    </p:spTree>
    <p:extLst>
      <p:ext uri="{BB962C8B-B14F-4D97-AF65-F5344CB8AC3E}">
        <p14:creationId xmlns:p14="http://schemas.microsoft.com/office/powerpoint/2010/main" val="3306941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to </a:t>
            </a:r>
            <a:r>
              <a:rPr lang="en-NZ" dirty="0" smtClean="0"/>
              <a:t>Build Unity</a:t>
            </a:r>
            <a:endParaRPr lang="en-NZ" dirty="0"/>
          </a:p>
        </p:txBody>
      </p:sp>
      <p:sp>
        <p:nvSpPr>
          <p:cNvPr id="5" name="Content Placeholder 4"/>
          <p:cNvSpPr>
            <a:spLocks noGrp="1"/>
          </p:cNvSpPr>
          <p:nvPr>
            <p:ph idx="1"/>
          </p:nvPr>
        </p:nvSpPr>
        <p:spPr>
          <a:xfrm>
            <a:off x="838200" y="1825625"/>
            <a:ext cx="10515600" cy="4720510"/>
          </a:xfrm>
        </p:spPr>
        <p:txBody>
          <a:bodyPr>
            <a:normAutofit/>
          </a:bodyPr>
          <a:lstStyle/>
          <a:p>
            <a:r>
              <a:rPr lang="en-NZ" dirty="0"/>
              <a:t>A</a:t>
            </a:r>
            <a:r>
              <a:rPr lang="en-NZ" dirty="0" smtClean="0"/>
              <a:t>gree </a:t>
            </a:r>
            <a:r>
              <a:rPr lang="en-NZ" dirty="0"/>
              <a:t>on the </a:t>
            </a:r>
            <a:r>
              <a:rPr lang="en-NZ" b="1" dirty="0" smtClean="0"/>
              <a:t>non-negotiables</a:t>
            </a:r>
          </a:p>
          <a:p>
            <a:pPr lvl="1"/>
            <a:r>
              <a:rPr lang="en-NZ" dirty="0"/>
              <a:t>In the beginning God created the heavens and the earth</a:t>
            </a:r>
          </a:p>
          <a:p>
            <a:pPr lvl="1"/>
            <a:r>
              <a:rPr lang="en-NZ" dirty="0"/>
              <a:t>The magnificence and faithfulness of God</a:t>
            </a:r>
          </a:p>
          <a:p>
            <a:pPr lvl="1"/>
            <a:r>
              <a:rPr lang="en-NZ" dirty="0"/>
              <a:t>The fatherhood of God</a:t>
            </a:r>
          </a:p>
          <a:p>
            <a:pPr lvl="1"/>
            <a:r>
              <a:rPr lang="en-NZ" dirty="0"/>
              <a:t>The authority of God’s Word </a:t>
            </a:r>
          </a:p>
          <a:p>
            <a:pPr lvl="1"/>
            <a:r>
              <a:rPr lang="en-NZ" dirty="0"/>
              <a:t>The identity and mission of Jesus including his death and resurrection from the dead </a:t>
            </a:r>
          </a:p>
          <a:p>
            <a:pPr lvl="1"/>
            <a:r>
              <a:rPr lang="en-NZ" dirty="0"/>
              <a:t>The person and work of the Holy Spirit </a:t>
            </a:r>
          </a:p>
          <a:p>
            <a:pPr lvl="1"/>
            <a:r>
              <a:rPr lang="en-NZ" dirty="0"/>
              <a:t>Assurance of Salvation in Christ Alone by faith alone </a:t>
            </a:r>
          </a:p>
          <a:p>
            <a:endParaRPr lang="en-NZ" dirty="0"/>
          </a:p>
        </p:txBody>
      </p:sp>
    </p:spTree>
    <p:extLst>
      <p:ext uri="{BB962C8B-B14F-4D97-AF65-F5344CB8AC3E}">
        <p14:creationId xmlns:p14="http://schemas.microsoft.com/office/powerpoint/2010/main" val="3017265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494</Words>
  <Application>Microsoft Office PowerPoint</Application>
  <PresentationFormat>Widescreen</PresentationFormat>
  <Paragraphs>52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Why can’t we be friends?  Unity in the Body of Christ </vt:lpstr>
      <vt:lpstr>Teamwork</vt:lpstr>
      <vt:lpstr>Teamwork</vt:lpstr>
      <vt:lpstr>PowerPoint Presentation</vt:lpstr>
      <vt:lpstr>PowerPoint Presentation</vt:lpstr>
      <vt:lpstr>Philippians 1:27</vt:lpstr>
      <vt:lpstr>Philippians 1:28</vt:lpstr>
      <vt:lpstr>So what is the context of Paul's plea for Unity? </vt:lpstr>
      <vt:lpstr>How to Build Unity</vt:lpstr>
      <vt:lpstr>How to Build Unity</vt:lpstr>
      <vt:lpstr>How to Build Unity</vt:lpstr>
      <vt:lpstr>How to Build Unity</vt:lpstr>
      <vt:lpstr>How to Build Unity</vt:lpstr>
      <vt:lpstr>A united effort</vt:lpstr>
      <vt:lpstr>Unity – with purpose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can’t we be friends?  Unity in the Body of Christ</dc:title>
  <dc:creator>Andrew Cox</dc:creator>
  <cp:lastModifiedBy>Andrew Cox</cp:lastModifiedBy>
  <cp:revision>11</cp:revision>
  <dcterms:created xsi:type="dcterms:W3CDTF">2019-01-18T07:07:54Z</dcterms:created>
  <dcterms:modified xsi:type="dcterms:W3CDTF">2019-01-18T08:15:08Z</dcterms:modified>
</cp:coreProperties>
</file>