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1"/>
  </p:notesMasterIdLst>
  <p:sldIdLst>
    <p:sldId id="256" r:id="rId2"/>
    <p:sldId id="257" r:id="rId3"/>
    <p:sldId id="258" r:id="rId4"/>
    <p:sldId id="259" r:id="rId5"/>
    <p:sldId id="260" r:id="rId6"/>
    <p:sldId id="261" r:id="rId7"/>
    <p:sldId id="263" r:id="rId8"/>
    <p:sldId id="264" r:id="rId9"/>
    <p:sldId id="265" r:id="rId10"/>
    <p:sldId id="266" r:id="rId11"/>
    <p:sldId id="268" r:id="rId12"/>
    <p:sldId id="282" r:id="rId13"/>
    <p:sldId id="283" r:id="rId14"/>
    <p:sldId id="270" r:id="rId15"/>
    <p:sldId id="267" r:id="rId16"/>
    <p:sldId id="284" r:id="rId17"/>
    <p:sldId id="285" r:id="rId18"/>
    <p:sldId id="271" r:id="rId19"/>
    <p:sldId id="272" r:id="rId20"/>
    <p:sldId id="273" r:id="rId21"/>
    <p:sldId id="274" r:id="rId22"/>
    <p:sldId id="275" r:id="rId23"/>
    <p:sldId id="276" r:id="rId24"/>
    <p:sldId id="277" r:id="rId25"/>
    <p:sldId id="286" r:id="rId26"/>
    <p:sldId id="287" r:id="rId27"/>
    <p:sldId id="279" r:id="rId28"/>
    <p:sldId id="280" r:id="rId29"/>
    <p:sldId id="28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D61"/>
    <a:srgbClr val="421D5D"/>
    <a:srgbClr val="DAC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92" autoAdjust="0"/>
    <p:restoredTop sz="65517" autoAdjust="0"/>
  </p:normalViewPr>
  <p:slideViewPr>
    <p:cSldViewPr snapToGrid="0">
      <p:cViewPr varScale="1">
        <p:scale>
          <a:sx n="83" d="100"/>
          <a:sy n="83" d="100"/>
        </p:scale>
        <p:origin x="51" y="4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5" d="100"/>
          <a:sy n="75" d="100"/>
        </p:scale>
        <p:origin x="2199" y="4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85B93C-8B46-443D-A56A-B5B8B09D07E1}" type="datetimeFigureOut">
              <a:rPr lang="en-NZ" smtClean="0"/>
              <a:t>16/06/2019</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B1E65E-7F6E-4A57-A49C-1737064E2EB1}" type="slidenum">
              <a:rPr lang="en-NZ" smtClean="0"/>
              <a:t>‹#›</a:t>
            </a:fld>
            <a:endParaRPr lang="en-NZ"/>
          </a:p>
        </p:txBody>
      </p:sp>
    </p:spTree>
    <p:extLst>
      <p:ext uri="{BB962C8B-B14F-4D97-AF65-F5344CB8AC3E}">
        <p14:creationId xmlns:p14="http://schemas.microsoft.com/office/powerpoint/2010/main" val="3804533534"/>
      </p:ext>
    </p:extLst>
  </p:cSld>
  <p:clrMap bg1="lt1" tx1="dk1" bg2="lt2" tx2="dk2" accent1="accent1" accent2="accent2" accent3="accent3" accent4="accent4" accent5="accent5" accent6="accent6" hlink="hlink" folHlink="folHlink"/>
  <p:notesStyle>
    <a:lvl1pPr marL="0" algn="l" defTabSz="914400" rtl="0" eaLnBrk="1" latinLnBrk="0" hangingPunct="1">
      <a:defRPr sz="1500" kern="1200" baseline="0">
        <a:solidFill>
          <a:schemeClr val="tx1"/>
        </a:solidFill>
        <a:latin typeface="+mn-lt"/>
        <a:ea typeface="+mn-ea"/>
        <a:cs typeface="+mn-cs"/>
      </a:defRPr>
    </a:lvl1pPr>
    <a:lvl2pPr marL="457200" algn="l" defTabSz="914400" rtl="0" eaLnBrk="1" latinLnBrk="0" hangingPunct="1">
      <a:defRPr sz="1500" kern="1200" baseline="0">
        <a:solidFill>
          <a:schemeClr val="tx1"/>
        </a:solidFill>
        <a:latin typeface="+mn-lt"/>
        <a:ea typeface="+mn-ea"/>
        <a:cs typeface="+mn-cs"/>
      </a:defRPr>
    </a:lvl2pPr>
    <a:lvl3pPr marL="914400" algn="l" defTabSz="914400" rtl="0" eaLnBrk="1" latinLnBrk="0" hangingPunct="1">
      <a:defRPr sz="1500" kern="1200" baseline="0">
        <a:solidFill>
          <a:schemeClr val="tx1"/>
        </a:solidFill>
        <a:latin typeface="+mn-lt"/>
        <a:ea typeface="+mn-ea"/>
        <a:cs typeface="+mn-cs"/>
      </a:defRPr>
    </a:lvl3pPr>
    <a:lvl4pPr marL="1371600" algn="l" defTabSz="914400" rtl="0" eaLnBrk="1" latinLnBrk="0" hangingPunct="1">
      <a:defRPr sz="1500" kern="1200" baseline="0">
        <a:solidFill>
          <a:schemeClr val="tx1"/>
        </a:solidFill>
        <a:latin typeface="+mn-lt"/>
        <a:ea typeface="+mn-ea"/>
        <a:cs typeface="+mn-cs"/>
      </a:defRPr>
    </a:lvl4pPr>
    <a:lvl5pPr marL="1828800" algn="l" defTabSz="914400" rtl="0" eaLnBrk="1" latinLnBrk="0" hangingPunct="1">
      <a:defRPr sz="1500" kern="1200" baseline="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7B1E65E-7F6E-4A57-A49C-1737064E2EB1}" type="slidenum">
              <a:rPr lang="en-NZ" smtClean="0"/>
              <a:t>1</a:t>
            </a:fld>
            <a:endParaRPr lang="en-NZ"/>
          </a:p>
        </p:txBody>
      </p:sp>
    </p:spTree>
    <p:extLst>
      <p:ext uri="{BB962C8B-B14F-4D97-AF65-F5344CB8AC3E}">
        <p14:creationId xmlns:p14="http://schemas.microsoft.com/office/powerpoint/2010/main" val="257314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Sadly, the world seems to be becoming ever more tribal.</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An old joke goes like this:</a:t>
            </a:r>
          </a:p>
          <a:p>
            <a:r>
              <a:rPr lang="en-NZ" sz="1200" i="1" kern="1200" dirty="0" smtClean="0">
                <a:solidFill>
                  <a:schemeClr val="tx1"/>
                </a:solidFill>
                <a:effectLst/>
                <a:latin typeface="+mn-lt"/>
                <a:ea typeface="+mn-ea"/>
                <a:cs typeface="+mn-cs"/>
              </a:rPr>
              <a:t>Once I saw this guy on a bridge about to jump. I said, "Don't do it!" He said, "Nobody loves me." I said, "God loves you. Do you believe in God?"</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He said, "Yes." I said, "Are you a Christian or a Jew?" He said, "A Christian." I said, "Me, too! Protestant or Catholic?" He said, "Protestant." I said, "Me, too! What franchise?" He said, "Baptist." I said, "Me, too! Northern Baptist or Southern Baptist?" He said, "Northern Baptist." I said, "Me, too! Northern Conservative Baptist or Northern Liberal Baptist?"</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He said, "Northern Conservative Baptist." I said, "Me, too! Northern Conservative Baptist Great Lakes Region, or Northern Conservative Baptist Eastern Region?" He said, "Northern Conservative Baptist Great Lakes Region." I said, "Me, too!"</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Northern </a:t>
            </a:r>
            <a:r>
              <a:rPr lang="en-NZ" sz="1200" i="1" kern="1200" dirty="0" err="1" smtClean="0">
                <a:solidFill>
                  <a:schemeClr val="tx1"/>
                </a:solidFill>
                <a:effectLst/>
                <a:latin typeface="+mn-lt"/>
                <a:ea typeface="+mn-ea"/>
                <a:cs typeface="+mn-cs"/>
              </a:rPr>
              <a:t>Conservative†Baptist</a:t>
            </a:r>
            <a:r>
              <a:rPr lang="en-NZ" sz="1200" i="1" kern="1200" dirty="0" smtClean="0">
                <a:solidFill>
                  <a:schemeClr val="tx1"/>
                </a:solidFill>
                <a:effectLst/>
                <a:latin typeface="+mn-lt"/>
                <a:ea typeface="+mn-ea"/>
                <a:cs typeface="+mn-cs"/>
              </a:rPr>
              <a:t> Great Lakes Region Council of 1879, or Northern Conservative Baptist Great Lakes Region Council of 1912?" He said, "Northern Conservative Baptist Great Lakes Region Council of 1912." I said, "Die, heretic!" And I pushed him over.</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Silly, but with a point. The church keeps splintering and segregating along theological (and other) lines - but our Lord prayed for unity.</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10</a:t>
            </a:fld>
            <a:endParaRPr lang="en-NZ"/>
          </a:p>
        </p:txBody>
      </p:sp>
    </p:spTree>
    <p:extLst>
      <p:ext uri="{BB962C8B-B14F-4D97-AF65-F5344CB8AC3E}">
        <p14:creationId xmlns:p14="http://schemas.microsoft.com/office/powerpoint/2010/main" val="266564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The mature believer doesn’t place doctrinal purity over relationship. He or she stays at the table as long as possible. Paul writes,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(Verse)</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11</a:t>
            </a:fld>
            <a:endParaRPr lang="en-NZ"/>
          </a:p>
        </p:txBody>
      </p:sp>
    </p:spTree>
    <p:extLst>
      <p:ext uri="{BB962C8B-B14F-4D97-AF65-F5344CB8AC3E}">
        <p14:creationId xmlns:p14="http://schemas.microsoft.com/office/powerpoint/2010/main" val="38255012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b="0" dirty="0"/>
          </a:p>
        </p:txBody>
      </p:sp>
      <p:sp>
        <p:nvSpPr>
          <p:cNvPr id="4" name="Slide Number Placeholder 3"/>
          <p:cNvSpPr>
            <a:spLocks noGrp="1"/>
          </p:cNvSpPr>
          <p:nvPr>
            <p:ph type="sldNum" sz="quarter" idx="10"/>
          </p:nvPr>
        </p:nvSpPr>
        <p:spPr/>
        <p:txBody>
          <a:bodyPr/>
          <a:lstStyle/>
          <a:p>
            <a:fld id="{37B1E65E-7F6E-4A57-A49C-1737064E2EB1}" type="slidenum">
              <a:rPr lang="en-NZ" smtClean="0"/>
              <a:t>12</a:t>
            </a:fld>
            <a:endParaRPr lang="en-NZ"/>
          </a:p>
        </p:txBody>
      </p:sp>
    </p:spTree>
    <p:extLst>
      <p:ext uri="{BB962C8B-B14F-4D97-AF65-F5344CB8AC3E}">
        <p14:creationId xmlns:p14="http://schemas.microsoft.com/office/powerpoint/2010/main" val="884064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smtClean="0">
                <a:solidFill>
                  <a:schemeClr val="tx1"/>
                </a:solidFill>
                <a:effectLst/>
                <a:latin typeface="+mn-lt"/>
                <a:ea typeface="+mn-ea"/>
                <a:cs typeface="+mn-cs"/>
              </a:rPr>
              <a:t>TWO: [A MATURE BELIEVER IS ONE WHO IS ] GROWING</a:t>
            </a:r>
            <a:endParaRPr lang="en-NZ" sz="1200" kern="1200" dirty="0" smtClean="0">
              <a:solidFill>
                <a:schemeClr val="tx1"/>
              </a:solidFill>
              <a:effectLst/>
              <a:latin typeface="+mn-lt"/>
              <a:ea typeface="+mn-ea"/>
              <a:cs typeface="+mn-cs"/>
            </a:endParaRPr>
          </a:p>
          <a:p>
            <a:pPr rtl="0" eaLnBrk="1" latinLnBrk="0" hangingPunct="1"/>
            <a:r>
              <a:rPr lang="en-NZ" sz="1500" b="1" kern="1200" baseline="0" dirty="0" smtClean="0">
                <a:solidFill>
                  <a:schemeClr val="tx1"/>
                </a:solidFill>
                <a:effectLst/>
                <a:latin typeface="+mn-lt"/>
                <a:ea typeface="+mn-ea"/>
                <a:cs typeface="+mn-cs"/>
              </a:rPr>
              <a:t>(Verse)</a:t>
            </a:r>
            <a:endParaRPr lang="en-NZ" sz="1200" dirty="0" smtClean="0">
              <a:effectLst/>
            </a:endParaRPr>
          </a:p>
        </p:txBody>
      </p:sp>
      <p:sp>
        <p:nvSpPr>
          <p:cNvPr id="4" name="Slide Number Placeholder 3"/>
          <p:cNvSpPr>
            <a:spLocks noGrp="1"/>
          </p:cNvSpPr>
          <p:nvPr>
            <p:ph type="sldNum" sz="quarter" idx="10"/>
          </p:nvPr>
        </p:nvSpPr>
        <p:spPr/>
        <p:txBody>
          <a:bodyPr/>
          <a:lstStyle/>
          <a:p>
            <a:fld id="{37B1E65E-7F6E-4A57-A49C-1737064E2EB1}" type="slidenum">
              <a:rPr lang="en-NZ" smtClean="0"/>
              <a:t>13</a:t>
            </a:fld>
            <a:endParaRPr lang="en-NZ"/>
          </a:p>
        </p:txBody>
      </p:sp>
    </p:spTree>
    <p:extLst>
      <p:ext uri="{BB962C8B-B14F-4D97-AF65-F5344CB8AC3E}">
        <p14:creationId xmlns:p14="http://schemas.microsoft.com/office/powerpoint/2010/main" val="1666668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The seed is the </a:t>
            </a:r>
            <a:r>
              <a:rPr lang="en-NZ" sz="1200" i="0" kern="1200" dirty="0" err="1" smtClean="0">
                <a:solidFill>
                  <a:schemeClr val="tx1"/>
                </a:solidFill>
                <a:effectLst/>
                <a:latin typeface="+mn-lt"/>
                <a:ea typeface="+mn-ea"/>
                <a:cs typeface="+mn-cs"/>
              </a:rPr>
              <a:t>the</a:t>
            </a:r>
            <a:r>
              <a:rPr lang="en-NZ" sz="1200" i="0" kern="1200" dirty="0" smtClean="0">
                <a:solidFill>
                  <a:schemeClr val="tx1"/>
                </a:solidFill>
                <a:effectLst/>
                <a:latin typeface="+mn-lt"/>
                <a:ea typeface="+mn-ea"/>
                <a:cs typeface="+mn-cs"/>
              </a:rPr>
              <a:t> gospel - the plant is the person who responds. Remember the parable of the soils? 4 responses, according to the quality of the soil and the presence of some very </a:t>
            </a:r>
            <a:r>
              <a:rPr lang="en-NZ" sz="1200" i="0" kern="1200" dirty="0" err="1" smtClean="0">
                <a:solidFill>
                  <a:schemeClr val="tx1"/>
                </a:solidFill>
                <a:effectLst/>
                <a:latin typeface="+mn-lt"/>
                <a:ea typeface="+mn-ea"/>
                <a:cs typeface="+mn-cs"/>
              </a:rPr>
              <a:t>strangly</a:t>
            </a:r>
            <a:r>
              <a:rPr lang="en-NZ" sz="1200" i="0" kern="1200" dirty="0" smtClean="0">
                <a:solidFill>
                  <a:schemeClr val="tx1"/>
                </a:solidFill>
                <a:effectLst/>
                <a:latin typeface="+mn-lt"/>
                <a:ea typeface="+mn-ea"/>
                <a:cs typeface="+mn-cs"/>
              </a:rPr>
              <a:t> weeds! But when the conditions are right. The plants sprouts up. That’s what they are made for. So are disciples. Disciples grow - or do they?</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dirty="0" smtClean="0"/>
          </a:p>
          <a:p>
            <a:r>
              <a:rPr lang="en-NZ" sz="1200" kern="1200" dirty="0" smtClean="0">
                <a:solidFill>
                  <a:schemeClr val="tx1"/>
                </a:solidFill>
                <a:effectLst/>
                <a:latin typeface="+mn-lt"/>
                <a:ea typeface="+mn-ea"/>
                <a:cs typeface="+mn-cs"/>
              </a:rPr>
              <a:t>Martin Thornton writes:</a:t>
            </a:r>
          </a:p>
          <a:p>
            <a:r>
              <a:rPr lang="en-NZ" sz="1200" i="1" kern="1200" dirty="0" smtClean="0">
                <a:solidFill>
                  <a:schemeClr val="tx1"/>
                </a:solidFill>
                <a:effectLst/>
                <a:latin typeface="+mn-lt"/>
                <a:ea typeface="+mn-ea"/>
                <a:cs typeface="+mn-cs"/>
              </a:rPr>
              <a:t>"A walloping great congregation is fine and fun, but what most communities really need is a couple of saints. The tragedy is that they may well be there in embryo, waiting to be discovered, waiting for sound training, waiting to be emancipated from the cult of the mediocre."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Are we growing or are we stagnating? </a:t>
            </a:r>
          </a:p>
          <a:p>
            <a:r>
              <a:rPr lang="en-NZ" sz="1200" kern="1200" dirty="0" smtClean="0">
                <a:solidFill>
                  <a:schemeClr val="tx1"/>
                </a:solidFill>
                <a:effectLst/>
                <a:latin typeface="+mn-lt"/>
                <a:ea typeface="+mn-ea"/>
                <a:cs typeface="+mn-cs"/>
              </a:rPr>
              <a:t>[Share Bianca’s story]. Bianca has been in a hot house environment for the past few years. She’s grown heaps and she’s ready to take the next step. </a:t>
            </a:r>
          </a:p>
          <a:p>
            <a:r>
              <a:rPr lang="en-NZ" sz="1200" kern="1200" dirty="0" smtClean="0">
                <a:solidFill>
                  <a:schemeClr val="tx1"/>
                </a:solidFill>
                <a:effectLst/>
                <a:latin typeface="+mn-lt"/>
                <a:ea typeface="+mn-ea"/>
                <a:cs typeface="+mn-cs"/>
              </a:rPr>
              <a:t>Her story shouldn’t be unusual. It should be the norm.</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14</a:t>
            </a:fld>
            <a:endParaRPr lang="en-NZ"/>
          </a:p>
        </p:txBody>
      </p:sp>
    </p:spTree>
    <p:extLst>
      <p:ext uri="{BB962C8B-B14F-4D97-AF65-F5344CB8AC3E}">
        <p14:creationId xmlns:p14="http://schemas.microsoft.com/office/powerpoint/2010/main" val="3815786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How do we grow? Verse 2 gives us a clue. </a:t>
            </a:r>
            <a:r>
              <a:rPr lang="en-NZ" sz="1200" i="1" kern="1200" baseline="30000" dirty="0" smtClean="0">
                <a:solidFill>
                  <a:schemeClr val="tx1"/>
                </a:solidFill>
                <a:effectLst/>
                <a:latin typeface="+mn-lt"/>
                <a:ea typeface="+mn-ea"/>
                <a:cs typeface="+mn-cs"/>
              </a:rPr>
              <a:t>2 </a:t>
            </a:r>
            <a:r>
              <a:rPr lang="en-NZ" sz="1200" kern="1200" dirty="0" smtClean="0">
                <a:solidFill>
                  <a:schemeClr val="tx1"/>
                </a:solidFill>
                <a:effectLst/>
                <a:latin typeface="+mn-lt"/>
                <a:ea typeface="+mn-ea"/>
                <a:cs typeface="+mn-cs"/>
              </a:rPr>
              <a:t>I gave you milk, not solid food, for you were not yet ready for it. Solid food and exercise are the keys to a balanced lifestyle! </a:t>
            </a:r>
          </a:p>
          <a:p>
            <a:r>
              <a:rPr lang="en-NZ" sz="1200" kern="1200" dirty="0" smtClean="0">
                <a:solidFill>
                  <a:schemeClr val="tx1"/>
                </a:solidFill>
                <a:effectLst/>
                <a:latin typeface="+mn-lt"/>
                <a:ea typeface="+mn-ea"/>
                <a:cs typeface="+mn-cs"/>
              </a:rPr>
              <a:t>In the spiritual realm, we feed on the Word of God and we do the Works of God in the power of the Holy Spirit. Simple! Yes, on one level it is.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dirty="0" smtClean="0">
              <a:effectLst/>
            </a:endParaRPr>
          </a:p>
          <a:p>
            <a:r>
              <a:rPr lang="en-NZ" sz="1200" kern="1200" dirty="0" smtClean="0">
                <a:solidFill>
                  <a:schemeClr val="tx1"/>
                </a:solidFill>
                <a:effectLst/>
                <a:latin typeface="+mn-lt"/>
                <a:ea typeface="+mn-ea"/>
                <a:cs typeface="+mn-cs"/>
              </a:rPr>
              <a:t>But 1 John 2:16 reminds us that the lust of the flesh, the lust of the eyes, and the pride of life are all waiting to trip us up. Therefore we cannot be complacent. We must have a strategy for our own growth. Yes, God causes the growth but we must keep opening our lives up to his Spirit.</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15</a:t>
            </a:fld>
            <a:endParaRPr lang="en-NZ"/>
          </a:p>
        </p:txBody>
      </p:sp>
    </p:spTree>
    <p:extLst>
      <p:ext uri="{BB962C8B-B14F-4D97-AF65-F5344CB8AC3E}">
        <p14:creationId xmlns:p14="http://schemas.microsoft.com/office/powerpoint/2010/main" val="135661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smtClean="0">
                <a:solidFill>
                  <a:schemeClr val="tx1"/>
                </a:solidFill>
                <a:effectLst/>
                <a:latin typeface="+mn-lt"/>
                <a:ea typeface="+mn-ea"/>
                <a:cs typeface="+mn-cs"/>
              </a:rPr>
              <a:t>Question</a:t>
            </a:r>
            <a:r>
              <a:rPr lang="en-NZ" sz="1200" b="0" kern="1200" baseline="0" dirty="0" smtClean="0">
                <a:solidFill>
                  <a:schemeClr val="tx1"/>
                </a:solidFill>
                <a:effectLst/>
                <a:latin typeface="+mn-lt"/>
                <a:ea typeface="+mn-ea"/>
                <a:cs typeface="+mn-cs"/>
              </a:rPr>
              <a:t> 2</a:t>
            </a:r>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16</a:t>
            </a:fld>
            <a:endParaRPr lang="en-NZ"/>
          </a:p>
        </p:txBody>
      </p:sp>
    </p:spTree>
    <p:extLst>
      <p:ext uri="{BB962C8B-B14F-4D97-AF65-F5344CB8AC3E}">
        <p14:creationId xmlns:p14="http://schemas.microsoft.com/office/powerpoint/2010/main" val="768507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THREE:</a:t>
            </a:r>
            <a:r>
              <a:rPr lang="en-NZ" sz="1200" kern="1200" dirty="0" smtClean="0">
                <a:solidFill>
                  <a:schemeClr val="tx1"/>
                </a:solidFill>
                <a:effectLst/>
                <a:latin typeface="+mn-lt"/>
                <a:ea typeface="+mn-ea"/>
                <a:cs typeface="+mn-cs"/>
              </a:rPr>
              <a:t> </a:t>
            </a:r>
            <a:r>
              <a:rPr lang="en-NZ" sz="1200" b="1" i="0" kern="1200" dirty="0" smtClean="0">
                <a:solidFill>
                  <a:schemeClr val="tx1"/>
                </a:solidFill>
                <a:effectLst/>
                <a:latin typeface="+mn-lt"/>
                <a:ea typeface="+mn-ea"/>
                <a:cs typeface="+mn-cs"/>
              </a:rPr>
              <a:t>[A MATURE BELIEVER IS ONE WHO ] PASSES THE TEST</a:t>
            </a:r>
            <a:endParaRPr lang="en-NZ" sz="1200" kern="1200" dirty="0" smtClean="0">
              <a:solidFill>
                <a:schemeClr val="tx1"/>
              </a:solidFill>
              <a:effectLst/>
              <a:latin typeface="+mn-lt"/>
              <a:ea typeface="+mn-ea"/>
              <a:cs typeface="+mn-cs"/>
            </a:endParaRPr>
          </a:p>
          <a:p>
            <a:r>
              <a:rPr lang="en-NZ" sz="1200" b="0" i="0" kern="1200" dirty="0" smtClean="0">
                <a:solidFill>
                  <a:schemeClr val="tx1"/>
                </a:solidFill>
                <a:effectLst/>
                <a:latin typeface="+mn-lt"/>
                <a:ea typeface="+mn-ea"/>
                <a:cs typeface="+mn-cs"/>
              </a:rPr>
              <a:t>In this chapter Paul moves from one metaphor to another: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(Verse)</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17</a:t>
            </a:fld>
            <a:endParaRPr lang="en-NZ"/>
          </a:p>
        </p:txBody>
      </p:sp>
    </p:spTree>
    <p:extLst>
      <p:ext uri="{BB962C8B-B14F-4D97-AF65-F5344CB8AC3E}">
        <p14:creationId xmlns:p14="http://schemas.microsoft.com/office/powerpoint/2010/main" val="1847804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18</a:t>
            </a:fld>
            <a:endParaRPr lang="en-NZ"/>
          </a:p>
        </p:txBody>
      </p:sp>
    </p:spTree>
    <p:extLst>
      <p:ext uri="{BB962C8B-B14F-4D97-AF65-F5344CB8AC3E}">
        <p14:creationId xmlns:p14="http://schemas.microsoft.com/office/powerpoint/2010/main" val="3387407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Notice that the foundation is Christ alone.</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Notice there is a choice of building materials. Now, much ink has been spilled over what these building materials represent. But the most important thing we need to know about them is this: will they pass the test? Will the people’s faith be proved genuine? Will OUR faith be proved genuine?</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Notice the testing fire. What is the fire?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19</a:t>
            </a:fld>
            <a:endParaRPr lang="en-NZ"/>
          </a:p>
        </p:txBody>
      </p:sp>
    </p:spTree>
    <p:extLst>
      <p:ext uri="{BB962C8B-B14F-4D97-AF65-F5344CB8AC3E}">
        <p14:creationId xmlns:p14="http://schemas.microsoft.com/office/powerpoint/2010/main" val="3871004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You’ve probably heard the conversation, one person says to another: “Where are we going?” The other person replies: “I don’t know, but we’re making excellent progress!”</a:t>
            </a:r>
          </a:p>
          <a:p>
            <a:r>
              <a:rPr lang="en-NZ" sz="1200" b="1" kern="1200" dirty="0" smtClean="0">
                <a:solidFill>
                  <a:schemeClr val="tx1"/>
                </a:solidFill>
                <a:effectLst/>
                <a:latin typeface="+mn-lt"/>
                <a:ea typeface="+mn-ea"/>
                <a:cs typeface="+mn-cs"/>
              </a:rPr>
              <a:t>&lt;CLICK&gt;</a:t>
            </a:r>
          </a:p>
          <a:p>
            <a:r>
              <a:rPr lang="en-NZ" sz="1200" kern="1200" dirty="0" smtClean="0">
                <a:solidFill>
                  <a:schemeClr val="tx1"/>
                </a:solidFill>
                <a:effectLst/>
                <a:latin typeface="+mn-lt"/>
                <a:ea typeface="+mn-ea"/>
                <a:cs typeface="+mn-cs"/>
              </a:rPr>
              <a:t>{Song from 1985}</a:t>
            </a:r>
          </a:p>
          <a:p>
            <a:r>
              <a:rPr lang="en-NZ" sz="1200" kern="1200" dirty="0" smtClean="0">
                <a:solidFill>
                  <a:schemeClr val="tx1"/>
                </a:solidFill>
                <a:effectLst/>
                <a:latin typeface="+mn-lt"/>
                <a:ea typeface="+mn-ea"/>
                <a:cs typeface="+mn-cs"/>
              </a:rPr>
              <a:t>The question of the direction and meaning in life has haunted philosophers and teenagers from millennia. Walt Whitman expressed the question well in this poem:</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a:t>
            </a:fld>
            <a:endParaRPr lang="en-NZ"/>
          </a:p>
        </p:txBody>
      </p:sp>
    </p:spTree>
    <p:extLst>
      <p:ext uri="{BB962C8B-B14F-4D97-AF65-F5344CB8AC3E}">
        <p14:creationId xmlns:p14="http://schemas.microsoft.com/office/powerpoint/2010/main" val="206676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smtClean="0">
                <a:solidFill>
                  <a:schemeClr val="tx1"/>
                </a:solidFill>
                <a:effectLst/>
                <a:latin typeface="+mn-lt"/>
                <a:ea typeface="+mn-ea"/>
                <a:cs typeface="+mn-cs"/>
              </a:rPr>
              <a:t>An Anglican bishop tweeted after the </a:t>
            </a:r>
            <a:r>
              <a:rPr lang="en-NZ" sz="1200" b="0" kern="1200" dirty="0" err="1" smtClean="0">
                <a:solidFill>
                  <a:schemeClr val="tx1"/>
                </a:solidFill>
                <a:effectLst/>
                <a:latin typeface="+mn-lt"/>
                <a:ea typeface="+mn-ea"/>
                <a:cs typeface="+mn-cs"/>
              </a:rPr>
              <a:t>notre</a:t>
            </a:r>
            <a:r>
              <a:rPr lang="en-NZ" sz="1200" b="0" kern="1200" dirty="0" smtClean="0">
                <a:solidFill>
                  <a:schemeClr val="tx1"/>
                </a:solidFill>
                <a:effectLst/>
                <a:latin typeface="+mn-lt"/>
                <a:ea typeface="+mn-ea"/>
                <a:cs typeface="+mn-cs"/>
              </a:rPr>
              <a:t> Dame fire: </a:t>
            </a:r>
            <a:endParaRPr lang="en-NZ" sz="1200" kern="1200" dirty="0" smtClean="0">
              <a:solidFill>
                <a:schemeClr val="tx1"/>
              </a:solidFill>
              <a:effectLst/>
              <a:latin typeface="+mn-lt"/>
              <a:ea typeface="+mn-ea"/>
              <a:cs typeface="+mn-cs"/>
            </a:endParaRPr>
          </a:p>
          <a:p>
            <a:r>
              <a:rPr lang="en-NZ" sz="1200" b="0" i="1" kern="1200" dirty="0" smtClean="0">
                <a:solidFill>
                  <a:schemeClr val="tx1"/>
                </a:solidFill>
                <a:effectLst/>
                <a:latin typeface="+mn-lt"/>
                <a:ea typeface="+mn-ea"/>
                <a:cs typeface="+mn-cs"/>
              </a:rPr>
              <a:t>“Christians understand what fire means. It either burns in judgement or purges in healing and preparation for restoration, healing and resurrection. The difference between them is repentance.”</a:t>
            </a:r>
            <a:endParaRPr lang="en-NZ" sz="1200"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Gavin is talking about the fires in this life, which come to test our faith.</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20</a:t>
            </a:fld>
            <a:endParaRPr lang="en-NZ"/>
          </a:p>
        </p:txBody>
      </p:sp>
    </p:spTree>
    <p:extLst>
      <p:ext uri="{BB962C8B-B14F-4D97-AF65-F5344CB8AC3E}">
        <p14:creationId xmlns:p14="http://schemas.microsoft.com/office/powerpoint/2010/main" val="265647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In his book, The Insanity of God, Nick </a:t>
            </a:r>
            <a:r>
              <a:rPr lang="en-NZ" sz="1200" kern="1200" dirty="0" err="1" smtClean="0">
                <a:solidFill>
                  <a:schemeClr val="tx1"/>
                </a:solidFill>
                <a:effectLst/>
                <a:latin typeface="+mn-lt"/>
                <a:ea typeface="+mn-ea"/>
                <a:cs typeface="+mn-cs"/>
              </a:rPr>
              <a:t>Ripkin</a:t>
            </a:r>
            <a:r>
              <a:rPr lang="en-NZ" sz="1200" kern="1200" dirty="0" smtClean="0">
                <a:solidFill>
                  <a:schemeClr val="tx1"/>
                </a:solidFill>
                <a:effectLst/>
                <a:latin typeface="+mn-lt"/>
                <a:ea typeface="+mn-ea"/>
                <a:cs typeface="+mn-cs"/>
              </a:rPr>
              <a:t> meets up with leaders in the house church movement in China.</a:t>
            </a:r>
          </a:p>
          <a:p>
            <a:r>
              <a:rPr lang="en-NZ" sz="1200" i="1" kern="1200" dirty="0" smtClean="0">
                <a:solidFill>
                  <a:schemeClr val="tx1"/>
                </a:solidFill>
                <a:effectLst/>
                <a:latin typeface="+mn-lt"/>
                <a:ea typeface="+mn-ea"/>
                <a:cs typeface="+mn-cs"/>
              </a:rPr>
              <a:t>One of the younger men in the room, perhaps twenty-five years old, was already anxious to set a time for an individual interview appointment. He and I set a time for later that night. After we were out of earshot from that young house-church leader, my host leaned toward me and whispered: “He’s going to be someone God can use in a powerful way someday. But you cannot trust what he says now; he hasn’t been to prison yet.” This was an attitude that I would encounter often in China. </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Personal trust and respect for spiritual maturity were often in direct proportion to the amount of suffering that had been endured for the faith. If someone had not yet experienced personal persecution and suffering, trust was withheld until that happened. </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It seemed that most of the house-church leaders in the room had served at least one three-year prison term for their faith. </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When they went to prison, small groups of believers would band together for fellowship and study. They encouraged each other to share their faith, to win converts among their fellow prisoners, and to plant other small churches in various parts of the prison. Amazingly, there was a huge church-planting movement within China’s prisons!</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They come out of the experience with a much stronger relationship with the Lord. One of the house-church leaders actually asked me, “Do you know what prison is for us? It is how we get our theological education. Prison in China is for us like seminary is for training church leaders in your country.”</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21</a:t>
            </a:fld>
            <a:endParaRPr lang="en-NZ"/>
          </a:p>
        </p:txBody>
      </p:sp>
    </p:spTree>
    <p:extLst>
      <p:ext uri="{BB962C8B-B14F-4D97-AF65-F5344CB8AC3E}">
        <p14:creationId xmlns:p14="http://schemas.microsoft.com/office/powerpoint/2010/main" val="1776217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0" kern="1200" dirty="0" smtClean="0">
                <a:solidFill>
                  <a:schemeClr val="tx1"/>
                </a:solidFill>
                <a:effectLst/>
                <a:latin typeface="+mn-lt"/>
                <a:ea typeface="+mn-ea"/>
                <a:cs typeface="+mn-cs"/>
              </a:rPr>
              <a:t>So …</a:t>
            </a:r>
          </a:p>
          <a:p>
            <a:r>
              <a:rPr lang="en-NZ" sz="1200" b="1" kern="1200" dirty="0" smtClean="0">
                <a:solidFill>
                  <a:schemeClr val="tx1"/>
                </a:solidFill>
                <a:effectLst/>
                <a:latin typeface="+mn-lt"/>
                <a:ea typeface="+mn-ea"/>
                <a:cs typeface="+mn-cs"/>
              </a:rPr>
              <a:t>(Points 1 and 2)</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dirty="0" smtClean="0">
              <a:effectLst/>
            </a:endParaRPr>
          </a:p>
          <a:p>
            <a:r>
              <a:rPr lang="en-NZ" sz="1200" kern="1200" dirty="0" smtClean="0">
                <a:solidFill>
                  <a:schemeClr val="tx1"/>
                </a:solidFill>
                <a:effectLst/>
                <a:latin typeface="+mn-lt"/>
                <a:ea typeface="+mn-ea"/>
                <a:cs typeface="+mn-cs"/>
              </a:rPr>
              <a:t>How …?</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22</a:t>
            </a:fld>
            <a:endParaRPr lang="en-NZ"/>
          </a:p>
        </p:txBody>
      </p:sp>
    </p:spTree>
    <p:extLst>
      <p:ext uri="{BB962C8B-B14F-4D97-AF65-F5344CB8AC3E}">
        <p14:creationId xmlns:p14="http://schemas.microsoft.com/office/powerpoint/2010/main" val="27980431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i="0" kern="1200" dirty="0" smtClean="0">
                <a:solidFill>
                  <a:schemeClr val="tx1"/>
                </a:solidFill>
                <a:effectLst/>
                <a:latin typeface="+mn-lt"/>
                <a:ea typeface="+mn-ea"/>
                <a:cs typeface="+mn-cs"/>
              </a:rPr>
              <a:t>Here’s the thing</a:t>
            </a:r>
            <a:r>
              <a:rPr lang="en-NZ" sz="1200" i="0" kern="1200" baseline="0" dirty="0" smtClean="0">
                <a:solidFill>
                  <a:schemeClr val="tx1"/>
                </a:solidFill>
                <a:effectLst/>
                <a:latin typeface="+mn-lt"/>
                <a:ea typeface="+mn-ea"/>
                <a:cs typeface="+mn-cs"/>
              </a:rPr>
              <a:t> …</a:t>
            </a:r>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23</a:t>
            </a:fld>
            <a:endParaRPr lang="en-NZ"/>
          </a:p>
        </p:txBody>
      </p:sp>
    </p:spTree>
    <p:extLst>
      <p:ext uri="{BB962C8B-B14F-4D97-AF65-F5344CB8AC3E}">
        <p14:creationId xmlns:p14="http://schemas.microsoft.com/office/powerpoint/2010/main" val="1755811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Bible scholar, </a:t>
            </a:r>
            <a:r>
              <a:rPr lang="en-NZ" sz="1200" b="0" kern="1200" dirty="0" smtClean="0">
                <a:solidFill>
                  <a:schemeClr val="tx1"/>
                </a:solidFill>
                <a:effectLst/>
                <a:latin typeface="+mn-lt"/>
                <a:ea typeface="+mn-ea"/>
                <a:cs typeface="+mn-cs"/>
              </a:rPr>
              <a:t>Craig L. Blomberg writes, </a:t>
            </a:r>
            <a:endParaRPr lang="en-NZ" sz="1200" kern="1200" dirty="0" smtClean="0">
              <a:solidFill>
                <a:schemeClr val="tx1"/>
              </a:solidFill>
              <a:effectLst/>
              <a:latin typeface="+mn-lt"/>
              <a:ea typeface="+mn-ea"/>
              <a:cs typeface="+mn-cs"/>
            </a:endParaRPr>
          </a:p>
          <a:p>
            <a:r>
              <a:rPr lang="en-NZ" sz="1200" b="1" i="0" kern="1200" dirty="0" smtClean="0">
                <a:solidFill>
                  <a:schemeClr val="tx1"/>
                </a:solidFill>
                <a:effectLst/>
                <a:latin typeface="+mn-lt"/>
                <a:ea typeface="+mn-ea"/>
                <a:cs typeface="+mn-cs"/>
              </a:rPr>
              <a:t>(Quote)</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b="1" i="0" kern="1200" dirty="0" smtClean="0">
              <a:solidFill>
                <a:schemeClr val="tx1"/>
              </a:solidFill>
              <a:effectLst/>
              <a:latin typeface="+mn-lt"/>
              <a:ea typeface="+mn-ea"/>
              <a:cs typeface="+mn-cs"/>
            </a:endParaRPr>
          </a:p>
          <a:p>
            <a:r>
              <a:rPr lang="en-NZ" sz="1200" b="0" kern="1200" dirty="0" smtClean="0">
                <a:solidFill>
                  <a:schemeClr val="tx1"/>
                </a:solidFill>
                <a:effectLst/>
                <a:latin typeface="+mn-lt"/>
                <a:ea typeface="+mn-ea"/>
                <a:cs typeface="+mn-cs"/>
              </a:rPr>
              <a:t>Woah. What a challenge! But I react to his words, “fundamentally depressing”. I would prefer the words, “challenging and inspiring”. Because if we have the Spirit of God in our lives, which we do, then he will help us build a strong character and a lasting legacy.</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24</a:t>
            </a:fld>
            <a:endParaRPr lang="en-NZ"/>
          </a:p>
        </p:txBody>
      </p:sp>
    </p:spTree>
    <p:extLst>
      <p:ext uri="{BB962C8B-B14F-4D97-AF65-F5344CB8AC3E}">
        <p14:creationId xmlns:p14="http://schemas.microsoft.com/office/powerpoint/2010/main" val="37858380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smtClean="0">
                <a:solidFill>
                  <a:schemeClr val="tx1"/>
                </a:solidFill>
                <a:effectLst/>
                <a:latin typeface="+mn-lt"/>
                <a:ea typeface="+mn-ea"/>
                <a:cs typeface="+mn-cs"/>
              </a:rPr>
              <a:t>QUESTION</a:t>
            </a:r>
            <a:r>
              <a:rPr lang="en-NZ" sz="1200" b="0" kern="1200" baseline="0" dirty="0" smtClean="0">
                <a:solidFill>
                  <a:schemeClr val="tx1"/>
                </a:solidFill>
                <a:effectLst/>
                <a:latin typeface="+mn-lt"/>
                <a:ea typeface="+mn-ea"/>
                <a:cs typeface="+mn-cs"/>
              </a:rPr>
              <a:t> 3</a:t>
            </a:r>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25</a:t>
            </a:fld>
            <a:endParaRPr lang="en-NZ"/>
          </a:p>
        </p:txBody>
      </p:sp>
    </p:spTree>
    <p:extLst>
      <p:ext uri="{BB962C8B-B14F-4D97-AF65-F5344CB8AC3E}">
        <p14:creationId xmlns:p14="http://schemas.microsoft.com/office/powerpoint/2010/main" val="41211205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FOUR: </a:t>
            </a:r>
            <a:r>
              <a:rPr lang="en-NZ" sz="1200" b="1" i="0" kern="1200" dirty="0" smtClean="0">
                <a:solidFill>
                  <a:schemeClr val="tx1"/>
                </a:solidFill>
                <a:effectLst/>
                <a:latin typeface="+mn-lt"/>
                <a:ea typeface="+mn-ea"/>
                <a:cs typeface="+mn-cs"/>
              </a:rPr>
              <a:t>[A MATURE BELIEVER IS ONE WHO IS:] HUMBLE</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26</a:t>
            </a:fld>
            <a:endParaRPr lang="en-NZ"/>
          </a:p>
        </p:txBody>
      </p:sp>
    </p:spTree>
    <p:extLst>
      <p:ext uri="{BB962C8B-B14F-4D97-AF65-F5344CB8AC3E}">
        <p14:creationId xmlns:p14="http://schemas.microsoft.com/office/powerpoint/2010/main" val="3284619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i="0" kern="1200" dirty="0" smtClean="0">
                <a:solidFill>
                  <a:schemeClr val="tx1"/>
                </a:solidFill>
                <a:effectLst/>
                <a:latin typeface="+mn-lt"/>
                <a:ea typeface="+mn-ea"/>
                <a:cs typeface="+mn-cs"/>
              </a:rPr>
              <a:t>(Verses)</a:t>
            </a:r>
          </a:p>
          <a:p>
            <a:r>
              <a:rPr lang="en-NZ" sz="1200" b="0" kern="1200" dirty="0" smtClean="0">
                <a:solidFill>
                  <a:schemeClr val="tx1"/>
                </a:solidFill>
                <a:effectLst/>
                <a:latin typeface="+mn-lt"/>
                <a:ea typeface="+mn-ea"/>
                <a:cs typeface="+mn-cs"/>
              </a:rPr>
              <a:t>[Share my story from Wellington 1987 - God doesn’t want to hurt your pride …]</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So then, no more boasting … All things are yours, </a:t>
            </a:r>
            <a:r>
              <a:rPr lang="en-NZ" sz="1200" b="0" i="0" kern="1200" dirty="0" smtClean="0">
                <a:solidFill>
                  <a:schemeClr val="tx1"/>
                </a:solidFill>
                <a:effectLst/>
                <a:latin typeface="+mn-lt"/>
                <a:ea typeface="+mn-ea"/>
                <a:cs typeface="+mn-cs"/>
              </a:rPr>
              <a:t>including </a:t>
            </a:r>
            <a:r>
              <a:rPr lang="en-NZ" sz="1200" i="0" kern="1200" dirty="0" smtClean="0">
                <a:solidFill>
                  <a:schemeClr val="tx1"/>
                </a:solidFill>
                <a:effectLst/>
                <a:latin typeface="+mn-lt"/>
                <a:ea typeface="+mn-ea"/>
                <a:cs typeface="+mn-cs"/>
              </a:rPr>
              <a:t>the world and life and death and the present and the future – all are yours, </a:t>
            </a:r>
            <a:r>
              <a:rPr lang="en-NZ" sz="1200" i="1" kern="1200" baseline="30000" dirty="0" smtClean="0">
                <a:solidFill>
                  <a:schemeClr val="tx1"/>
                </a:solidFill>
                <a:effectLst/>
                <a:latin typeface="+mn-lt"/>
                <a:ea typeface="+mn-ea"/>
                <a:cs typeface="+mn-cs"/>
              </a:rPr>
              <a:t>23 </a:t>
            </a:r>
            <a:r>
              <a:rPr lang="en-NZ" sz="1200" i="0" kern="1200" dirty="0" smtClean="0">
                <a:solidFill>
                  <a:schemeClr val="tx1"/>
                </a:solidFill>
                <a:effectLst/>
                <a:latin typeface="+mn-lt"/>
                <a:ea typeface="+mn-ea"/>
                <a:cs typeface="+mn-cs"/>
              </a:rPr>
              <a:t>and you are of Christ, and Christ is of God.</a:t>
            </a:r>
            <a:endParaRPr lang="en-NZ"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B1E65E-7F6E-4A57-A49C-1737064E2EB1}" type="slidenum">
              <a:rPr lang="en-NZ" smtClean="0"/>
              <a:t>27</a:t>
            </a:fld>
            <a:endParaRPr lang="en-NZ"/>
          </a:p>
        </p:txBody>
      </p:sp>
    </p:spTree>
    <p:extLst>
      <p:ext uri="{BB962C8B-B14F-4D97-AF65-F5344CB8AC3E}">
        <p14:creationId xmlns:p14="http://schemas.microsoft.com/office/powerpoint/2010/main" val="3914249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i="0" kern="1200" dirty="0" smtClean="0">
                <a:solidFill>
                  <a:schemeClr val="tx1"/>
                </a:solidFill>
                <a:effectLst/>
                <a:latin typeface="+mn-lt"/>
                <a:ea typeface="+mn-ea"/>
                <a:cs typeface="+mn-cs"/>
              </a:rPr>
              <a:t>I love how Eugene Peterson explains Galatians 5:25-26</a:t>
            </a:r>
            <a:endParaRPr lang="en-NZ" sz="1200" kern="1200" dirty="0" smtClean="0">
              <a:solidFill>
                <a:schemeClr val="tx1"/>
              </a:solidFill>
              <a:effectLst/>
              <a:latin typeface="+mn-lt"/>
              <a:ea typeface="+mn-ea"/>
              <a:cs typeface="+mn-cs"/>
            </a:endParaRPr>
          </a:p>
          <a:p>
            <a:r>
              <a:rPr lang="en-NZ" b="1" dirty="0" smtClean="0"/>
              <a:t>(Verses)</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28</a:t>
            </a:fld>
            <a:endParaRPr lang="en-NZ"/>
          </a:p>
        </p:txBody>
      </p:sp>
    </p:spTree>
    <p:extLst>
      <p:ext uri="{BB962C8B-B14F-4D97-AF65-F5344CB8AC3E}">
        <p14:creationId xmlns:p14="http://schemas.microsoft.com/office/powerpoint/2010/main" val="799235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kern="1200" dirty="0" smtClean="0">
                <a:solidFill>
                  <a:schemeClr val="tx1"/>
                </a:solidFill>
                <a:effectLst/>
                <a:latin typeface="+mn-lt"/>
                <a:ea typeface="+mn-ea"/>
                <a:cs typeface="+mn-cs"/>
              </a:rPr>
              <a:t>Q</a:t>
            </a:r>
            <a:r>
              <a:rPr lang="en-NZ" sz="1200" b="0" i="0" kern="1200" dirty="0" smtClean="0">
                <a:solidFill>
                  <a:schemeClr val="tx1"/>
                </a:solidFill>
                <a:effectLst/>
                <a:latin typeface="+mn-lt"/>
                <a:ea typeface="+mn-ea"/>
                <a:cs typeface="+mn-cs"/>
              </a:rPr>
              <a:t>UESTION 4</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0" i="0" kern="1200" dirty="0" smtClean="0">
                <a:solidFill>
                  <a:schemeClr val="tx1"/>
                </a:solidFill>
                <a:effectLst/>
                <a:latin typeface="+mn-lt"/>
                <a:ea typeface="+mn-ea"/>
                <a:cs typeface="+mn-cs"/>
              </a:rPr>
              <a:t>Then to paraphrase the Apostle Paul, “Stop it!”</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 </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So we’ve looked at some qualifies of mature believers. They are not exhaustive but they are challenging and inspiring (rather than fundamentally depressing)! Remember we need to have a strategy for our own development but it is God who causes the growth. Keep remaining open to Him and allow Him to work in your life - then you will pass the test with flying colours.</a:t>
            </a:r>
          </a:p>
          <a:p>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[Pray]</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29</a:t>
            </a:fld>
            <a:endParaRPr lang="en-NZ"/>
          </a:p>
        </p:txBody>
      </p:sp>
    </p:spTree>
    <p:extLst>
      <p:ext uri="{BB962C8B-B14F-4D97-AF65-F5344CB8AC3E}">
        <p14:creationId xmlns:p14="http://schemas.microsoft.com/office/powerpoint/2010/main" val="53223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3</a:t>
            </a:fld>
            <a:endParaRPr lang="en-NZ"/>
          </a:p>
        </p:txBody>
      </p:sp>
    </p:spTree>
    <p:extLst>
      <p:ext uri="{BB962C8B-B14F-4D97-AF65-F5344CB8AC3E}">
        <p14:creationId xmlns:p14="http://schemas.microsoft.com/office/powerpoint/2010/main" val="255212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Paul’s goal in life was fuelled by his confidence in Christ and his hope in the resurrection Chapter 15:30-32 In chapter 15 he passionately argues that if Christ is not raised, their faith is in vain and his preaching is useless. Listen to his words:</a:t>
            </a:r>
          </a:p>
          <a:p>
            <a:r>
              <a:rPr lang="en-NZ" sz="1200" b="1" kern="1200" dirty="0" smtClean="0">
                <a:solidFill>
                  <a:schemeClr val="tx1"/>
                </a:solidFill>
                <a:effectLst/>
                <a:latin typeface="+mn-lt"/>
                <a:ea typeface="+mn-ea"/>
                <a:cs typeface="+mn-cs"/>
              </a:rPr>
              <a:t>(Verse)</a:t>
            </a:r>
          </a:p>
          <a:p>
            <a:r>
              <a:rPr lang="en-NZ" sz="1200" kern="1200" dirty="0" smtClean="0">
                <a:solidFill>
                  <a:schemeClr val="tx1"/>
                </a:solidFill>
                <a:effectLst/>
                <a:latin typeface="+mn-lt"/>
                <a:ea typeface="+mn-ea"/>
                <a:cs typeface="+mn-cs"/>
              </a:rPr>
              <a:t>He is saying - if there is no real purpose to his life, then he might as well relax and enjoy the party! Kind of like Nathan Peterson …</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4</a:t>
            </a:fld>
            <a:endParaRPr lang="en-NZ"/>
          </a:p>
        </p:txBody>
      </p:sp>
    </p:spTree>
    <p:extLst>
      <p:ext uri="{BB962C8B-B14F-4D97-AF65-F5344CB8AC3E}">
        <p14:creationId xmlns:p14="http://schemas.microsoft.com/office/powerpoint/2010/main" val="253647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Faith Without Works Incredibly Relaxing - Babylon Bee, February 20th, 2019</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VALDOSTA, GA—After spending several years wallowing in sin and not bothering to allow the Holy Spirit to change his life in any way, local Christian man Nathan Peterson confirmed his findings Wednesday that having faith without works is in fact "incredibly relaxing."</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"Faith alone saves," he told reporters. "But after you're saved, it's important not to do anything at all to contribute to your sanctification. Can you imagine the kind of work I'd have to put into that? I'd have no time for the latest battle </a:t>
            </a:r>
            <a:r>
              <a:rPr lang="en-NZ" sz="1200" i="1" kern="1200" dirty="0" err="1" smtClean="0">
                <a:solidFill>
                  <a:schemeClr val="tx1"/>
                </a:solidFill>
                <a:effectLst/>
                <a:latin typeface="+mn-lt"/>
                <a:ea typeface="+mn-ea"/>
                <a:cs typeface="+mn-cs"/>
              </a:rPr>
              <a:t>royale</a:t>
            </a:r>
            <a:r>
              <a:rPr lang="en-NZ" sz="1200" i="1" kern="1200" dirty="0" smtClean="0">
                <a:solidFill>
                  <a:schemeClr val="tx1"/>
                </a:solidFill>
                <a:effectLst/>
                <a:latin typeface="+mn-lt"/>
                <a:ea typeface="+mn-ea"/>
                <a:cs typeface="+mn-cs"/>
              </a:rPr>
              <a:t> game, or idly browsing Facebook on my smartphone."</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Peterson pointed out that faith without works allows for a much easier life. "If I allowed my saving faith to be shown through my works, I'd have to be, like, a lot more disciplined. Like a disciple or something. Dying to myself? That just sounds like a whole lot of work."</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The man has also torn the book of James out of his Bible as he found it "offensive" and "problematic." "Yeah, James was really </a:t>
            </a:r>
            <a:r>
              <a:rPr lang="en-NZ" sz="1200" i="1" kern="1200" dirty="0" err="1" smtClean="0">
                <a:solidFill>
                  <a:schemeClr val="tx1"/>
                </a:solidFill>
                <a:effectLst/>
                <a:latin typeface="+mn-lt"/>
                <a:ea typeface="+mn-ea"/>
                <a:cs typeface="+mn-cs"/>
              </a:rPr>
              <a:t>harshing</a:t>
            </a:r>
            <a:r>
              <a:rPr lang="en-NZ" sz="1200" i="1" kern="1200" dirty="0" smtClean="0">
                <a:solidFill>
                  <a:schemeClr val="tx1"/>
                </a:solidFill>
                <a:effectLst/>
                <a:latin typeface="+mn-lt"/>
                <a:ea typeface="+mn-ea"/>
                <a:cs typeface="+mn-cs"/>
              </a:rPr>
              <a:t> my mellow," he said. "All that stuff about faith without works being dead? It was a total bummer."</a:t>
            </a:r>
            <a:endParaRPr lang="en-NZ" sz="1200" kern="1200" dirty="0" smtClean="0">
              <a:solidFill>
                <a:schemeClr val="tx1"/>
              </a:solidFill>
              <a:effectLst/>
              <a:latin typeface="+mn-lt"/>
              <a:ea typeface="+mn-ea"/>
              <a:cs typeface="+mn-cs"/>
            </a:endParaRPr>
          </a:p>
          <a:p>
            <a:r>
              <a:rPr lang="en-NZ" sz="1200" i="1" kern="1200" dirty="0" smtClean="0">
                <a:solidFill>
                  <a:schemeClr val="tx1"/>
                </a:solidFill>
                <a:effectLst/>
                <a:latin typeface="+mn-lt"/>
                <a:ea typeface="+mn-ea"/>
                <a:cs typeface="+mn-cs"/>
              </a:rPr>
              <a:t>At publishing time, Peterson was binge-watching Breaking Bad a third time.</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Peterson (not a real person) is a guy lacking purpose.</a:t>
            </a:r>
          </a:p>
          <a:p>
            <a:r>
              <a:rPr lang="en-NZ" sz="1200" kern="1200" dirty="0" smtClean="0">
                <a:solidFill>
                  <a:schemeClr val="tx1"/>
                </a:solidFill>
                <a:effectLst/>
                <a:latin typeface="+mn-lt"/>
                <a:ea typeface="+mn-ea"/>
                <a:cs typeface="+mn-cs"/>
              </a:rPr>
              <a:t>But here’s the (not so) secret: [quietly say this] the gospel is true. Jesus DID rise from the dead and so our lives are infused with purpose - in fact the whole creation is saturated with it!</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5</a:t>
            </a:fld>
            <a:endParaRPr lang="en-NZ"/>
          </a:p>
        </p:txBody>
      </p:sp>
    </p:spTree>
    <p:extLst>
      <p:ext uri="{BB962C8B-B14F-4D97-AF65-F5344CB8AC3E}">
        <p14:creationId xmlns:p14="http://schemas.microsoft.com/office/powerpoint/2010/main" val="399254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So what was Paul’s life’s mission?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(Verse 1)</a:t>
            </a:r>
            <a:endParaRPr lang="en-NZ"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NZ" sz="1200" b="1" kern="1200" dirty="0" smtClean="0">
                <a:solidFill>
                  <a:schemeClr val="tx1"/>
                </a:solidFill>
                <a:effectLst/>
                <a:latin typeface="+mn-lt"/>
                <a:ea typeface="+mn-ea"/>
                <a:cs typeface="+mn-cs"/>
              </a:rPr>
              <a:t>&lt;CLICK&gt;</a:t>
            </a:r>
          </a:p>
          <a:p>
            <a:r>
              <a:rPr lang="en-NZ" sz="1200" kern="1200" dirty="0" smtClean="0">
                <a:solidFill>
                  <a:schemeClr val="tx1"/>
                </a:solidFill>
                <a:effectLst/>
                <a:latin typeface="+mn-lt"/>
                <a:ea typeface="+mn-ea"/>
                <a:cs typeface="+mn-cs"/>
              </a:rPr>
              <a:t>Full maturity - nothing less that vital, healthy disciples of Jesus.</a:t>
            </a:r>
          </a:p>
          <a:p>
            <a:r>
              <a:rPr lang="en-NZ" sz="1200" kern="1200" dirty="0" smtClean="0">
                <a:solidFill>
                  <a:schemeClr val="tx1"/>
                </a:solidFill>
                <a:effectLst/>
                <a:latin typeface="+mn-lt"/>
                <a:ea typeface="+mn-ea"/>
                <a:cs typeface="+mn-cs"/>
              </a:rPr>
              <a:t>So, we’re on a road to </a:t>
            </a:r>
            <a:r>
              <a:rPr lang="en-NZ" sz="1200" strike="sngStrike" kern="1200" dirty="0" smtClean="0">
                <a:solidFill>
                  <a:schemeClr val="tx1"/>
                </a:solidFill>
                <a:effectLst/>
                <a:latin typeface="+mn-lt"/>
                <a:ea typeface="+mn-ea"/>
                <a:cs typeface="+mn-cs"/>
              </a:rPr>
              <a:t>nowhere</a:t>
            </a:r>
            <a:r>
              <a:rPr lang="en-NZ" sz="1200" kern="1200" dirty="0" smtClean="0">
                <a:solidFill>
                  <a:schemeClr val="tx1"/>
                </a:solidFill>
                <a:effectLst/>
                <a:latin typeface="+mn-lt"/>
                <a:ea typeface="+mn-ea"/>
                <a:cs typeface="+mn-cs"/>
              </a:rPr>
              <a:t> maturity!</a:t>
            </a:r>
          </a:p>
          <a:p>
            <a:r>
              <a:rPr lang="en-NZ" sz="1200" kern="1200" dirty="0" smtClean="0">
                <a:solidFill>
                  <a:schemeClr val="tx1"/>
                </a:solidFill>
                <a:effectLst/>
                <a:latin typeface="+mn-lt"/>
                <a:ea typeface="+mn-ea"/>
                <a:cs typeface="+mn-cs"/>
              </a:rPr>
              <a:t>Listen to this:</a:t>
            </a:r>
          </a:p>
          <a:p>
            <a:r>
              <a:rPr lang="en-NZ" sz="1200" b="1" kern="1200" dirty="0" smtClean="0">
                <a:solidFill>
                  <a:schemeClr val="tx1"/>
                </a:solidFill>
                <a:effectLst/>
                <a:latin typeface="+mn-lt"/>
                <a:ea typeface="+mn-ea"/>
                <a:cs typeface="+mn-cs"/>
              </a:rPr>
              <a:t>&lt;CLICK&gt;</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(Verse 2)</a:t>
            </a:r>
            <a:endParaRPr lang="en-NZ" dirty="0" smtClean="0">
              <a:effectLst/>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6</a:t>
            </a:fld>
            <a:endParaRPr lang="en-NZ"/>
          </a:p>
        </p:txBody>
      </p:sp>
    </p:spTree>
    <p:extLst>
      <p:ext uri="{BB962C8B-B14F-4D97-AF65-F5344CB8AC3E}">
        <p14:creationId xmlns:p14="http://schemas.microsoft.com/office/powerpoint/2010/main" val="275023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latinLnBrk="0" hangingPunct="1"/>
            <a:r>
              <a:rPr lang="en-NZ" sz="1500" b="1" kern="1200" baseline="0" dirty="0" smtClean="0">
                <a:solidFill>
                  <a:schemeClr val="tx1"/>
                </a:solidFill>
                <a:effectLst/>
                <a:latin typeface="+mn-lt"/>
                <a:ea typeface="+mn-ea"/>
                <a:cs typeface="+mn-cs"/>
              </a:rPr>
              <a:t>(Verse)</a:t>
            </a:r>
            <a:endParaRPr lang="en-NZ" sz="1200" dirty="0" smtClean="0">
              <a:effectLst/>
            </a:endParaRPr>
          </a:p>
          <a:p>
            <a:r>
              <a:rPr lang="en-NZ" sz="1200" kern="1200" dirty="0" smtClean="0">
                <a:solidFill>
                  <a:schemeClr val="tx1"/>
                </a:solidFill>
                <a:effectLst/>
                <a:latin typeface="+mn-lt"/>
                <a:ea typeface="+mn-ea"/>
                <a:cs typeface="+mn-cs"/>
              </a:rPr>
              <a:t>Another way of describing maturity is becoming like Jesus.</a:t>
            </a: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7</a:t>
            </a:fld>
            <a:endParaRPr lang="en-NZ"/>
          </a:p>
        </p:txBody>
      </p:sp>
    </p:spTree>
    <p:extLst>
      <p:ext uri="{BB962C8B-B14F-4D97-AF65-F5344CB8AC3E}">
        <p14:creationId xmlns:p14="http://schemas.microsoft.com/office/powerpoint/2010/main" val="2708292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b="1" kern="1200" dirty="0" smtClean="0">
                <a:solidFill>
                  <a:schemeClr val="tx1"/>
                </a:solidFill>
                <a:effectLst/>
                <a:latin typeface="+mn-lt"/>
                <a:ea typeface="+mn-ea"/>
                <a:cs typeface="+mn-cs"/>
              </a:rPr>
              <a:t>(Slide)</a:t>
            </a:r>
          </a:p>
          <a:p>
            <a:r>
              <a:rPr lang="en-NZ" sz="1200" kern="1200" dirty="0" smtClean="0">
                <a:solidFill>
                  <a:schemeClr val="tx1"/>
                </a:solidFill>
                <a:effectLst/>
                <a:latin typeface="+mn-lt"/>
                <a:ea typeface="+mn-ea"/>
                <a:cs typeface="+mn-cs"/>
              </a:rPr>
              <a:t>How were they doing? </a:t>
            </a:r>
          </a:p>
          <a:p>
            <a:r>
              <a:rPr lang="en-NZ" sz="1200" kern="1200" dirty="0" smtClean="0">
                <a:solidFill>
                  <a:schemeClr val="tx1"/>
                </a:solidFill>
                <a:effectLst/>
                <a:latin typeface="+mn-lt"/>
                <a:ea typeface="+mn-ea"/>
                <a:cs typeface="+mn-cs"/>
              </a:rPr>
              <a:t>Not so good.</a:t>
            </a:r>
          </a:p>
          <a:p>
            <a:r>
              <a:rPr lang="en-NZ" sz="1200" i="0" kern="1200" dirty="0" smtClean="0">
                <a:solidFill>
                  <a:schemeClr val="tx1"/>
                </a:solidFill>
                <a:effectLst/>
                <a:latin typeface="+mn-lt"/>
                <a:ea typeface="+mn-ea"/>
                <a:cs typeface="+mn-cs"/>
              </a:rPr>
              <a:t>“I could not address you as people who live by the Spirit.” </a:t>
            </a:r>
            <a:endParaRPr lang="en-NZ" sz="1200" kern="1200" dirty="0" smtClean="0">
              <a:solidFill>
                <a:schemeClr val="tx1"/>
              </a:solidFill>
              <a:effectLst/>
              <a:latin typeface="+mn-lt"/>
              <a:ea typeface="+mn-ea"/>
              <a:cs typeface="+mn-cs"/>
            </a:endParaRPr>
          </a:p>
          <a:p>
            <a:r>
              <a:rPr lang="en-NZ" sz="1200" i="0" kern="1200" dirty="0" smtClean="0">
                <a:solidFill>
                  <a:schemeClr val="tx1"/>
                </a:solidFill>
                <a:effectLst/>
                <a:latin typeface="+mn-lt"/>
                <a:ea typeface="+mn-ea"/>
                <a:cs typeface="+mn-cs"/>
              </a:rPr>
              <a:t>See 2:6-16. The Spirit comes to live in us and teach us the wisdom and ways of God. When the Spirit comes, our lives change!  Well, that’s what supposed to happen. But their lives didn’t look much different to those around them. </a:t>
            </a:r>
            <a:endParaRPr lang="en-NZ" sz="1200" kern="1200" dirty="0" smtClean="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8</a:t>
            </a:fld>
            <a:endParaRPr lang="en-NZ"/>
          </a:p>
        </p:txBody>
      </p:sp>
    </p:spTree>
    <p:extLst>
      <p:ext uri="{BB962C8B-B14F-4D97-AF65-F5344CB8AC3E}">
        <p14:creationId xmlns:p14="http://schemas.microsoft.com/office/powerpoint/2010/main" val="2830030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mn-lt"/>
                <a:ea typeface="+mn-ea"/>
                <a:cs typeface="+mn-cs"/>
              </a:rPr>
              <a:t>Today I want us to focus on this purpose of becoming mature, or complete in Christ. What are the marks of a mature disciples of Jesus? What are the distinguishing features? Because if we know what a mature disciple looks like, we can seek to build those qualities into </a:t>
            </a:r>
            <a:r>
              <a:rPr lang="en-NZ" sz="1200" kern="1200" dirty="0" err="1" smtClean="0">
                <a:solidFill>
                  <a:schemeClr val="tx1"/>
                </a:solidFill>
                <a:effectLst/>
                <a:latin typeface="+mn-lt"/>
                <a:ea typeface="+mn-ea"/>
                <a:cs typeface="+mn-cs"/>
              </a:rPr>
              <a:t>ur</a:t>
            </a:r>
            <a:r>
              <a:rPr lang="en-NZ" sz="1200" kern="1200" dirty="0" smtClean="0">
                <a:solidFill>
                  <a:schemeClr val="tx1"/>
                </a:solidFill>
                <a:effectLst/>
                <a:latin typeface="+mn-lt"/>
                <a:ea typeface="+mn-ea"/>
                <a:cs typeface="+mn-cs"/>
              </a:rPr>
              <a:t> own lives. Because if we aim at nothing …. [we’re sure to hit it.]</a:t>
            </a:r>
          </a:p>
          <a:p>
            <a:r>
              <a:rPr lang="en-NZ" sz="1200" b="1" kern="1200" dirty="0" smtClean="0">
                <a:solidFill>
                  <a:schemeClr val="tx1"/>
                </a:solidFill>
                <a:effectLst/>
                <a:latin typeface="+mn-lt"/>
                <a:ea typeface="+mn-ea"/>
                <a:cs typeface="+mn-cs"/>
              </a:rPr>
              <a:t>ONE: </a:t>
            </a:r>
            <a:r>
              <a:rPr lang="en-NZ" sz="1200" b="1" i="0" kern="1200" dirty="0" smtClean="0">
                <a:solidFill>
                  <a:schemeClr val="tx1"/>
                </a:solidFill>
                <a:effectLst/>
                <a:latin typeface="+mn-lt"/>
                <a:ea typeface="+mn-ea"/>
                <a:cs typeface="+mn-cs"/>
              </a:rPr>
              <a:t>[A MATURE BELIEVER IS ONE WHO ] PURSUES </a:t>
            </a:r>
            <a:r>
              <a:rPr lang="en-NZ" sz="1200" b="1" kern="1200" dirty="0" smtClean="0">
                <a:solidFill>
                  <a:schemeClr val="tx1"/>
                </a:solidFill>
                <a:effectLst/>
                <a:latin typeface="+mn-lt"/>
                <a:ea typeface="+mn-ea"/>
                <a:cs typeface="+mn-cs"/>
              </a:rPr>
              <a:t>UNITY</a:t>
            </a:r>
            <a:endParaRPr lang="en-NZ" sz="1200" kern="1200" dirty="0" smtClean="0">
              <a:solidFill>
                <a:schemeClr val="tx1"/>
              </a:solidFill>
              <a:effectLst/>
              <a:latin typeface="+mn-lt"/>
              <a:ea typeface="+mn-ea"/>
              <a:cs typeface="+mn-cs"/>
            </a:endParaRPr>
          </a:p>
          <a:p>
            <a:r>
              <a:rPr lang="en-NZ" sz="1200" kern="1200" dirty="0" smtClean="0">
                <a:solidFill>
                  <a:schemeClr val="tx1"/>
                </a:solidFill>
                <a:effectLst/>
                <a:latin typeface="+mn-lt"/>
                <a:ea typeface="+mn-ea"/>
                <a:cs typeface="+mn-cs"/>
              </a:rPr>
              <a:t>A negative example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sz="1500" b="1" kern="1200" baseline="0" dirty="0" smtClean="0">
                <a:solidFill>
                  <a:schemeClr val="tx1"/>
                </a:solidFill>
                <a:effectLst/>
                <a:latin typeface="+mn-lt"/>
                <a:ea typeface="+mn-ea"/>
                <a:cs typeface="+mn-cs"/>
              </a:rPr>
              <a:t>&lt;CLICK&gt;</a:t>
            </a:r>
            <a:endParaRPr lang="en-NZ" sz="1200" kern="1200" dirty="0" smtClean="0">
              <a:solidFill>
                <a:schemeClr val="tx1"/>
              </a:solidFill>
              <a:effectLst/>
              <a:latin typeface="+mn-lt"/>
              <a:ea typeface="+mn-ea"/>
              <a:cs typeface="+mn-cs"/>
            </a:endParaRPr>
          </a:p>
          <a:p>
            <a:pPr rtl="0" eaLnBrk="1" latinLnBrk="0" hangingPunct="1"/>
            <a:r>
              <a:rPr lang="en-NZ" sz="1500" b="1" kern="1200" baseline="0" dirty="0" smtClean="0">
                <a:solidFill>
                  <a:schemeClr val="tx1"/>
                </a:solidFill>
                <a:effectLst/>
                <a:latin typeface="+mn-lt"/>
                <a:ea typeface="+mn-ea"/>
                <a:cs typeface="+mn-cs"/>
              </a:rPr>
              <a:t>(Verse)</a:t>
            </a:r>
            <a:endParaRPr lang="en-NZ" sz="1200" dirty="0" smtClean="0">
              <a:effectLst/>
            </a:endParaRPr>
          </a:p>
          <a:p>
            <a:endParaRPr lang="en-NZ" dirty="0"/>
          </a:p>
        </p:txBody>
      </p:sp>
      <p:sp>
        <p:nvSpPr>
          <p:cNvPr id="4" name="Slide Number Placeholder 3"/>
          <p:cNvSpPr>
            <a:spLocks noGrp="1"/>
          </p:cNvSpPr>
          <p:nvPr>
            <p:ph type="sldNum" sz="quarter" idx="10"/>
          </p:nvPr>
        </p:nvSpPr>
        <p:spPr/>
        <p:txBody>
          <a:bodyPr/>
          <a:lstStyle/>
          <a:p>
            <a:fld id="{37B1E65E-7F6E-4A57-A49C-1737064E2EB1}" type="slidenum">
              <a:rPr lang="en-NZ" smtClean="0"/>
              <a:t>9</a:t>
            </a:fld>
            <a:endParaRPr lang="en-NZ"/>
          </a:p>
        </p:txBody>
      </p:sp>
    </p:spTree>
    <p:extLst>
      <p:ext uri="{BB962C8B-B14F-4D97-AF65-F5344CB8AC3E}">
        <p14:creationId xmlns:p14="http://schemas.microsoft.com/office/powerpoint/2010/main" val="227370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CE7E5C-1193-48E0-BEF8-3E3BF5780D10}" type="datetimeFigureOut">
              <a:rPr lang="en-NZ" smtClean="0"/>
              <a:t>16/06/2019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2621922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CE7E5C-1193-48E0-BEF8-3E3BF5780D10}" type="datetimeFigureOut">
              <a:rPr lang="en-NZ" smtClean="0"/>
              <a:t>16/06/2019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1643044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CE7E5C-1193-48E0-BEF8-3E3BF5780D10}" type="datetimeFigureOut">
              <a:rPr lang="en-NZ" smtClean="0"/>
              <a:t>16/06/2019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1368952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CE7E5C-1193-48E0-BEF8-3E3BF5780D10}" type="datetimeFigureOut">
              <a:rPr lang="en-NZ" smtClean="0"/>
              <a:t>16/06/2019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3341187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CE7E5C-1193-48E0-BEF8-3E3BF5780D10}" type="datetimeFigureOut">
              <a:rPr lang="en-NZ" smtClean="0"/>
              <a:t>16/06/2019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216107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9CE7E5C-1193-48E0-BEF8-3E3BF5780D10}" type="datetimeFigureOut">
              <a:rPr lang="en-NZ" smtClean="0"/>
              <a:t>16/06/2019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3873932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9CE7E5C-1193-48E0-BEF8-3E3BF5780D10}" type="datetimeFigureOut">
              <a:rPr lang="en-NZ" smtClean="0"/>
              <a:t>16/06/2019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45581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9CE7E5C-1193-48E0-BEF8-3E3BF5780D10}" type="datetimeFigureOut">
              <a:rPr lang="en-NZ" smtClean="0"/>
              <a:t>16/06/2019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3333108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CE7E5C-1193-48E0-BEF8-3E3BF5780D10}" type="datetimeFigureOut">
              <a:rPr lang="en-NZ" smtClean="0"/>
              <a:t>16/06/2019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2160393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7E5C-1193-48E0-BEF8-3E3BF5780D10}" type="datetimeFigureOut">
              <a:rPr lang="en-NZ" smtClean="0"/>
              <a:t>16/06/2019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43151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CE7E5C-1193-48E0-BEF8-3E3BF5780D10}" type="datetimeFigureOut">
              <a:rPr lang="en-NZ" smtClean="0"/>
              <a:t>16/06/2019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8A49930-97D9-41D9-A9C3-3E52709BD315}" type="slidenum">
              <a:rPr lang="en-NZ" smtClean="0"/>
              <a:t>‹#›</a:t>
            </a:fld>
            <a:endParaRPr lang="en-NZ"/>
          </a:p>
        </p:txBody>
      </p:sp>
    </p:spTree>
    <p:extLst>
      <p:ext uri="{BB962C8B-B14F-4D97-AF65-F5344CB8AC3E}">
        <p14:creationId xmlns:p14="http://schemas.microsoft.com/office/powerpoint/2010/main" val="567911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E7E5C-1193-48E0-BEF8-3E3BF5780D10}" type="datetimeFigureOut">
              <a:rPr lang="en-NZ" smtClean="0"/>
              <a:t>16/06/2019</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A49930-97D9-41D9-A9C3-3E52709BD315}" type="slidenum">
              <a:rPr lang="en-NZ" smtClean="0"/>
              <a:t>‹#›</a:t>
            </a:fld>
            <a:endParaRPr lang="en-NZ"/>
          </a:p>
        </p:txBody>
      </p:sp>
    </p:spTree>
    <p:extLst>
      <p:ext uri="{BB962C8B-B14F-4D97-AF65-F5344CB8AC3E}">
        <p14:creationId xmlns:p14="http://schemas.microsoft.com/office/powerpoint/2010/main" val="67902337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NZ" dirty="0">
                <a:solidFill>
                  <a:srgbClr val="DAC2EC"/>
                </a:solidFill>
                <a:latin typeface="Segoe Print" panose="02000600000000000000" pitchFamily="2" charset="0"/>
              </a:rPr>
              <a:t>God Causes the Growth</a:t>
            </a:r>
          </a:p>
        </p:txBody>
      </p:sp>
      <p:sp>
        <p:nvSpPr>
          <p:cNvPr id="3" name="Subtitle 2"/>
          <p:cNvSpPr>
            <a:spLocks noGrp="1"/>
          </p:cNvSpPr>
          <p:nvPr>
            <p:ph type="subTitle" idx="1"/>
          </p:nvPr>
        </p:nvSpPr>
        <p:spPr/>
        <p:txBody>
          <a:bodyPr/>
          <a:lstStyle/>
          <a:p>
            <a:r>
              <a:rPr lang="en-NZ" dirty="0"/>
              <a:t>1 Corinthians 3:1-23</a:t>
            </a:r>
          </a:p>
          <a:p>
            <a:endParaRPr lang="en-NZ" dirty="0"/>
          </a:p>
        </p:txBody>
      </p:sp>
    </p:spTree>
    <p:extLst>
      <p:ext uri="{BB962C8B-B14F-4D97-AF65-F5344CB8AC3E}">
        <p14:creationId xmlns:p14="http://schemas.microsoft.com/office/powerpoint/2010/main" val="21146306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1. Pursues Unity</a:t>
            </a:r>
          </a:p>
        </p:txBody>
      </p:sp>
      <p:sp>
        <p:nvSpPr>
          <p:cNvPr id="3" name="Content Placeholder 2"/>
          <p:cNvSpPr>
            <a:spLocks noGrp="1"/>
          </p:cNvSpPr>
          <p:nvPr>
            <p:ph idx="1"/>
          </p:nvPr>
        </p:nvSpPr>
        <p:spPr/>
        <p:txBody>
          <a:bodyPr/>
          <a:lstStyle/>
          <a:p>
            <a:endParaRPr lang="en-NZ" dirty="0"/>
          </a:p>
        </p:txBody>
      </p:sp>
      <p:pic>
        <p:nvPicPr>
          <p:cNvPr id="5122" name="Picture 2" descr="Image result for man on bri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40" y="1825625"/>
            <a:ext cx="7748719" cy="4396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3459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solidFill>
                  <a:srgbClr val="DAC2EC"/>
                </a:solidFill>
                <a:latin typeface="Segoe Print" panose="02000600000000000000" pitchFamily="2" charset="0"/>
              </a:rPr>
              <a:t>1. Pursues Unity</a:t>
            </a:r>
          </a:p>
        </p:txBody>
      </p:sp>
      <p:sp>
        <p:nvSpPr>
          <p:cNvPr id="3" name="Content Placeholder 2"/>
          <p:cNvSpPr>
            <a:spLocks noGrp="1"/>
          </p:cNvSpPr>
          <p:nvPr>
            <p:ph idx="1"/>
          </p:nvPr>
        </p:nvSpPr>
        <p:spPr>
          <a:xfrm>
            <a:off x="4381168" y="1825625"/>
            <a:ext cx="4134181" cy="4351338"/>
          </a:xfrm>
        </p:spPr>
        <p:txBody>
          <a:bodyPr/>
          <a:lstStyle/>
          <a:p>
            <a:r>
              <a:rPr lang="en-NZ" baseline="30000" dirty="0"/>
              <a:t>18</a:t>
            </a:r>
            <a:r>
              <a:rPr lang="en-NZ" dirty="0"/>
              <a:t> </a:t>
            </a:r>
            <a:r>
              <a:rPr lang="en-NZ" i="1" dirty="0"/>
              <a:t>If it is possible, as far as it depends on you, live at peace with everyone. </a:t>
            </a:r>
            <a:r>
              <a:rPr lang="en-NZ" dirty="0"/>
              <a:t>Romans 12:18</a:t>
            </a:r>
          </a:p>
          <a:p>
            <a:r>
              <a:rPr lang="en-NZ" i="1" dirty="0"/>
              <a:t>Make every effort to keep the unity of the Spirit through the bond of peace. </a:t>
            </a:r>
            <a:r>
              <a:rPr lang="en-NZ" dirty="0"/>
              <a:t>Ephesian 4:3</a:t>
            </a:r>
          </a:p>
          <a:p>
            <a:endParaRPr lang="en-NZ" dirty="0"/>
          </a:p>
        </p:txBody>
      </p:sp>
      <p:pic>
        <p:nvPicPr>
          <p:cNvPr id="6146" name="Picture 2" descr="Image result for reconcili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20" y="1934472"/>
            <a:ext cx="3432840" cy="3027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5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Question</a:t>
            </a:r>
          </a:p>
        </p:txBody>
      </p:sp>
      <p:sp>
        <p:nvSpPr>
          <p:cNvPr id="3" name="Content Placeholder 2"/>
          <p:cNvSpPr>
            <a:spLocks noGrp="1"/>
          </p:cNvSpPr>
          <p:nvPr>
            <p:ph idx="1"/>
          </p:nvPr>
        </p:nvSpPr>
        <p:spPr/>
        <p:txBody>
          <a:bodyPr/>
          <a:lstStyle/>
          <a:p>
            <a:r>
              <a:rPr lang="en-NZ" dirty="0" smtClean="0"/>
              <a:t>Am </a:t>
            </a:r>
            <a:r>
              <a:rPr lang="en-NZ" dirty="0"/>
              <a:t>I making every effort to keep the bond of peace - with family, friendship group, colleagues and church members?</a:t>
            </a:r>
          </a:p>
          <a:p>
            <a:endParaRPr lang="en-NZ" dirty="0"/>
          </a:p>
        </p:txBody>
      </p:sp>
    </p:spTree>
    <p:extLst>
      <p:ext uri="{BB962C8B-B14F-4D97-AF65-F5344CB8AC3E}">
        <p14:creationId xmlns:p14="http://schemas.microsoft.com/office/powerpoint/2010/main" val="3778028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What are the marks of a mature disciples of Jesus? </a:t>
            </a:r>
          </a:p>
        </p:txBody>
      </p:sp>
      <p:sp>
        <p:nvSpPr>
          <p:cNvPr id="3" name="Content Placeholder 2"/>
          <p:cNvSpPr>
            <a:spLocks noGrp="1"/>
          </p:cNvSpPr>
          <p:nvPr>
            <p:ph idx="1"/>
          </p:nvPr>
        </p:nvSpPr>
        <p:spPr>
          <a:xfrm>
            <a:off x="628650" y="1825625"/>
            <a:ext cx="7886700" cy="4678542"/>
          </a:xfrm>
        </p:spPr>
        <p:txBody>
          <a:bodyPr>
            <a:normAutofit/>
          </a:bodyPr>
          <a:lstStyle/>
          <a:p>
            <a:pPr marL="514350" indent="-514350">
              <a:buFont typeface="+mj-lt"/>
              <a:buAutoNum type="arabicPeriod"/>
            </a:pPr>
            <a:r>
              <a:rPr lang="en-NZ" b="1" dirty="0">
                <a:solidFill>
                  <a:srgbClr val="441D61"/>
                </a:solidFill>
              </a:rPr>
              <a:t>Pursues unity</a:t>
            </a:r>
          </a:p>
          <a:p>
            <a:pPr marL="514350" indent="-514350">
              <a:buFont typeface="+mj-lt"/>
              <a:buAutoNum type="arabicPeriod"/>
            </a:pPr>
            <a:r>
              <a:rPr lang="en-NZ" b="1" dirty="0" smtClean="0">
                <a:solidFill>
                  <a:srgbClr val="DAC2EC"/>
                </a:solidFill>
              </a:rPr>
              <a:t>Keeps growing</a:t>
            </a:r>
          </a:p>
          <a:p>
            <a:r>
              <a:rPr lang="en-NZ" i="1" baseline="30000" dirty="0"/>
              <a:t>5 </a:t>
            </a:r>
            <a:r>
              <a:rPr lang="en-NZ" i="1" dirty="0"/>
              <a:t>What, after all, is Apollos? And what is Paul? Only servants, through whom you came to believe – as the Lord has assigned to each his task. </a:t>
            </a:r>
            <a:r>
              <a:rPr lang="en-NZ" i="1" baseline="30000" dirty="0"/>
              <a:t>6 </a:t>
            </a:r>
            <a:r>
              <a:rPr lang="en-NZ" i="1" dirty="0"/>
              <a:t>I planted the seed, Apollos watered it, but God has been making it grow. </a:t>
            </a:r>
            <a:r>
              <a:rPr lang="en-NZ" i="1" baseline="30000" dirty="0"/>
              <a:t>7 </a:t>
            </a:r>
            <a:r>
              <a:rPr lang="en-NZ" i="1" dirty="0"/>
              <a:t>So neither the one who plants nor the one who waters is anything, but only God, who makes things grow</a:t>
            </a:r>
            <a:r>
              <a:rPr lang="en-NZ" i="1" dirty="0" smtClean="0"/>
              <a:t>. </a:t>
            </a:r>
            <a:r>
              <a:rPr lang="en-NZ" dirty="0" smtClean="0"/>
              <a:t>3:5-7</a:t>
            </a:r>
            <a:endParaRPr lang="en-NZ" dirty="0"/>
          </a:p>
          <a:p>
            <a:endParaRPr lang="en-NZ" dirty="0"/>
          </a:p>
          <a:p>
            <a:endParaRPr lang="en-NZ" dirty="0"/>
          </a:p>
        </p:txBody>
      </p:sp>
    </p:spTree>
    <p:extLst>
      <p:ext uri="{BB962C8B-B14F-4D97-AF65-F5344CB8AC3E}">
        <p14:creationId xmlns:p14="http://schemas.microsoft.com/office/powerpoint/2010/main" val="17964737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2. Keeps growing</a:t>
            </a:r>
          </a:p>
        </p:txBody>
      </p:sp>
      <p:sp>
        <p:nvSpPr>
          <p:cNvPr id="3" name="Content Placeholder 2"/>
          <p:cNvSpPr>
            <a:spLocks noGrp="1"/>
          </p:cNvSpPr>
          <p:nvPr>
            <p:ph idx="1"/>
          </p:nvPr>
        </p:nvSpPr>
        <p:spPr/>
        <p:txBody>
          <a:bodyPr/>
          <a:lstStyle/>
          <a:p>
            <a:r>
              <a:rPr lang="en-NZ" dirty="0"/>
              <a:t>The seed is the </a:t>
            </a:r>
            <a:r>
              <a:rPr lang="en-NZ" dirty="0" err="1"/>
              <a:t>the</a:t>
            </a:r>
            <a:r>
              <a:rPr lang="en-NZ" dirty="0"/>
              <a:t> gospel </a:t>
            </a:r>
          </a:p>
          <a:p>
            <a:r>
              <a:rPr lang="en-NZ" i="1" dirty="0"/>
              <a:t>"A walloping great congregation is fine and fun, but what most communities really need is a couple of saints. The tragedy is that they may well be there in embryo, waiting to be discovered, waiting for sound training, waiting to be emancipated from the cult of the mediocre."</a:t>
            </a:r>
            <a:endParaRPr lang="en-NZ" dirty="0"/>
          </a:p>
          <a:p>
            <a:pPr lvl="1" algn="r"/>
            <a:r>
              <a:rPr lang="en-NZ" dirty="0"/>
              <a:t>Martin Thornton</a:t>
            </a:r>
          </a:p>
          <a:p>
            <a:endParaRPr lang="en-NZ" dirty="0"/>
          </a:p>
        </p:txBody>
      </p:sp>
    </p:spTree>
    <p:extLst>
      <p:ext uri="{BB962C8B-B14F-4D97-AF65-F5344CB8AC3E}">
        <p14:creationId xmlns:p14="http://schemas.microsoft.com/office/powerpoint/2010/main" val="185664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How do we grow?</a:t>
            </a:r>
          </a:p>
        </p:txBody>
      </p:sp>
      <p:sp>
        <p:nvSpPr>
          <p:cNvPr id="3" name="Content Placeholder 2"/>
          <p:cNvSpPr>
            <a:spLocks noGrp="1"/>
          </p:cNvSpPr>
          <p:nvPr>
            <p:ph idx="1"/>
          </p:nvPr>
        </p:nvSpPr>
        <p:spPr>
          <a:xfrm>
            <a:off x="628650" y="1825625"/>
            <a:ext cx="4555600" cy="4351338"/>
          </a:xfrm>
        </p:spPr>
        <p:txBody>
          <a:bodyPr/>
          <a:lstStyle/>
          <a:p>
            <a:r>
              <a:rPr lang="en-NZ" i="1" baseline="30000" dirty="0"/>
              <a:t>2 </a:t>
            </a:r>
            <a:r>
              <a:rPr lang="en-NZ" dirty="0"/>
              <a:t>I gave you milk, not solid food, for you were not yet ready for it</a:t>
            </a:r>
            <a:r>
              <a:rPr lang="en-NZ" dirty="0" smtClean="0"/>
              <a:t>.</a:t>
            </a:r>
          </a:p>
          <a:p>
            <a:pPr lvl="1" algn="r"/>
            <a:r>
              <a:rPr lang="en-NZ" dirty="0" smtClean="0"/>
              <a:t>1 Cor. 3:2</a:t>
            </a:r>
            <a:endParaRPr lang="en-NZ" dirty="0"/>
          </a:p>
          <a:p>
            <a:r>
              <a:rPr lang="en-NZ" dirty="0" smtClean="0"/>
              <a:t>… the </a:t>
            </a:r>
            <a:r>
              <a:rPr lang="en-NZ" dirty="0"/>
              <a:t>lust of the flesh, the lust of the eyes, and the pride of life </a:t>
            </a:r>
            <a:r>
              <a:rPr lang="en-NZ" dirty="0" smtClean="0"/>
              <a:t>…</a:t>
            </a:r>
            <a:endParaRPr lang="en-NZ" dirty="0"/>
          </a:p>
          <a:p>
            <a:pPr lvl="1" algn="r"/>
            <a:r>
              <a:rPr lang="en-NZ" dirty="0"/>
              <a:t>1 John 2:16</a:t>
            </a:r>
          </a:p>
          <a:p>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601" y="1969291"/>
            <a:ext cx="2946749" cy="3533012"/>
          </a:xfrm>
          <a:prstGeom prst="rect">
            <a:avLst/>
          </a:prstGeom>
        </p:spPr>
      </p:pic>
    </p:spTree>
    <p:extLst>
      <p:ext uri="{BB962C8B-B14F-4D97-AF65-F5344CB8AC3E}">
        <p14:creationId xmlns:p14="http://schemas.microsoft.com/office/powerpoint/2010/main" val="29950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Questions</a:t>
            </a:r>
          </a:p>
        </p:txBody>
      </p:sp>
      <p:sp>
        <p:nvSpPr>
          <p:cNvPr id="3" name="Content Placeholder 2"/>
          <p:cNvSpPr>
            <a:spLocks noGrp="1"/>
          </p:cNvSpPr>
          <p:nvPr>
            <p:ph idx="1"/>
          </p:nvPr>
        </p:nvSpPr>
        <p:spPr/>
        <p:txBody>
          <a:bodyPr/>
          <a:lstStyle/>
          <a:p>
            <a:r>
              <a:rPr lang="en-NZ" dirty="0" smtClean="0">
                <a:solidFill>
                  <a:schemeClr val="tx1">
                    <a:lumMod val="50000"/>
                  </a:schemeClr>
                </a:solidFill>
              </a:rPr>
              <a:t>Am </a:t>
            </a:r>
            <a:r>
              <a:rPr lang="en-NZ" dirty="0">
                <a:solidFill>
                  <a:schemeClr val="tx1">
                    <a:lumMod val="50000"/>
                  </a:schemeClr>
                </a:solidFill>
              </a:rPr>
              <a:t>I making every effort to keep the bond of peace - with family, friendship group, colleagues and church members</a:t>
            </a:r>
            <a:r>
              <a:rPr lang="en-NZ" dirty="0" smtClean="0">
                <a:solidFill>
                  <a:schemeClr val="tx1">
                    <a:lumMod val="50000"/>
                  </a:schemeClr>
                </a:solidFill>
              </a:rPr>
              <a:t>?</a:t>
            </a:r>
          </a:p>
          <a:p>
            <a:r>
              <a:rPr lang="en-NZ" dirty="0" smtClean="0"/>
              <a:t>What </a:t>
            </a:r>
            <a:r>
              <a:rPr lang="en-NZ" dirty="0"/>
              <a:t>do I need to do more / less of to help me grow?</a:t>
            </a:r>
          </a:p>
          <a:p>
            <a:endParaRPr lang="en-NZ" dirty="0" smtClean="0"/>
          </a:p>
          <a:p>
            <a:endParaRPr lang="en-NZ" dirty="0"/>
          </a:p>
          <a:p>
            <a:endParaRPr lang="en-NZ" dirty="0"/>
          </a:p>
        </p:txBody>
      </p:sp>
    </p:spTree>
    <p:extLst>
      <p:ext uri="{BB962C8B-B14F-4D97-AF65-F5344CB8AC3E}">
        <p14:creationId xmlns:p14="http://schemas.microsoft.com/office/powerpoint/2010/main" val="3804701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What are the marks of a mature disciples of Jesus? </a:t>
            </a:r>
          </a:p>
        </p:txBody>
      </p:sp>
      <p:sp>
        <p:nvSpPr>
          <p:cNvPr id="3" name="Content Placeholder 2"/>
          <p:cNvSpPr>
            <a:spLocks noGrp="1"/>
          </p:cNvSpPr>
          <p:nvPr>
            <p:ph idx="1"/>
          </p:nvPr>
        </p:nvSpPr>
        <p:spPr>
          <a:xfrm>
            <a:off x="628650" y="1825625"/>
            <a:ext cx="7886700" cy="4678542"/>
          </a:xfrm>
        </p:spPr>
        <p:txBody>
          <a:bodyPr>
            <a:normAutofit/>
          </a:bodyPr>
          <a:lstStyle/>
          <a:p>
            <a:pPr marL="514350" indent="-514350">
              <a:buFont typeface="+mj-lt"/>
              <a:buAutoNum type="arabicPeriod"/>
            </a:pPr>
            <a:r>
              <a:rPr lang="en-NZ" b="1" dirty="0" smtClean="0">
                <a:solidFill>
                  <a:srgbClr val="441D61"/>
                </a:solidFill>
              </a:rPr>
              <a:t>Pursues unity</a:t>
            </a:r>
          </a:p>
          <a:p>
            <a:pPr marL="514350" indent="-514350">
              <a:buFont typeface="+mj-lt"/>
              <a:buAutoNum type="arabicPeriod"/>
            </a:pPr>
            <a:r>
              <a:rPr lang="en-NZ" b="1" dirty="0" smtClean="0">
                <a:solidFill>
                  <a:srgbClr val="441D61"/>
                </a:solidFill>
              </a:rPr>
              <a:t>Keeps growing</a:t>
            </a:r>
          </a:p>
          <a:p>
            <a:pPr marL="514350" indent="-514350">
              <a:buFont typeface="+mj-lt"/>
              <a:buAutoNum type="arabicPeriod"/>
            </a:pPr>
            <a:r>
              <a:rPr lang="en-NZ" b="1" dirty="0" smtClean="0">
                <a:solidFill>
                  <a:srgbClr val="DAC2EC"/>
                </a:solidFill>
              </a:rPr>
              <a:t>Passes the test</a:t>
            </a:r>
          </a:p>
          <a:p>
            <a:r>
              <a:rPr lang="en-NZ" i="1" baseline="30000" dirty="0"/>
              <a:t>8 </a:t>
            </a:r>
            <a:r>
              <a:rPr lang="en-NZ" i="1" dirty="0"/>
              <a:t>The one who plants and the one who waters have one purpose, and they will each be rewarded according to their own labour. </a:t>
            </a:r>
            <a:r>
              <a:rPr lang="en-NZ" i="1" baseline="30000" dirty="0"/>
              <a:t>9 </a:t>
            </a:r>
            <a:r>
              <a:rPr lang="en-NZ" i="1" dirty="0"/>
              <a:t>For we are fellow workers in God’s service; you are God’s field, God’s building.</a:t>
            </a:r>
            <a:endParaRPr lang="en-NZ" dirty="0"/>
          </a:p>
          <a:p>
            <a:endParaRPr lang="en-NZ" dirty="0"/>
          </a:p>
          <a:p>
            <a:endParaRPr lang="en-NZ" dirty="0"/>
          </a:p>
        </p:txBody>
      </p:sp>
    </p:spTree>
    <p:extLst>
      <p:ext uri="{BB962C8B-B14F-4D97-AF65-F5344CB8AC3E}">
        <p14:creationId xmlns:p14="http://schemas.microsoft.com/office/powerpoint/2010/main" val="205347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p:txBody>
          <a:bodyPr/>
          <a:lstStyle/>
          <a:p>
            <a:r>
              <a:rPr lang="en-NZ" i="1" baseline="30000" dirty="0"/>
              <a:t>10 </a:t>
            </a:r>
            <a:r>
              <a:rPr lang="en-NZ" i="1" dirty="0"/>
              <a:t>By the grace God has given me, I laid a foundation as a wise builder, and someone else is building on it. But each one should build with care. </a:t>
            </a:r>
            <a:r>
              <a:rPr lang="en-NZ" i="1" baseline="30000" dirty="0"/>
              <a:t>11 </a:t>
            </a:r>
            <a:r>
              <a:rPr lang="en-NZ" i="1" dirty="0"/>
              <a:t>For no one can lay any foundation other than the one already laid, which is Jesus Christ. </a:t>
            </a:r>
            <a:endParaRPr lang="en-NZ" dirty="0"/>
          </a:p>
          <a:p>
            <a:r>
              <a:rPr lang="en-NZ" i="1" baseline="30000" dirty="0" smtClean="0"/>
              <a:t>12 </a:t>
            </a:r>
            <a:r>
              <a:rPr lang="en-NZ" i="1" dirty="0"/>
              <a:t>If anyone builds on this foundation using gold, silver, costly stones, wood, hay or straw, </a:t>
            </a:r>
            <a:r>
              <a:rPr lang="en-NZ" i="1" baseline="30000" dirty="0"/>
              <a:t>13 </a:t>
            </a:r>
            <a:r>
              <a:rPr lang="en-NZ" i="1" dirty="0"/>
              <a:t>their work will be shown for what it is, because the Day will bring it to light. It will be revealed with fire, and the fire will test the quality of each person’s work.</a:t>
            </a:r>
            <a:endParaRPr lang="en-NZ" dirty="0"/>
          </a:p>
          <a:p>
            <a:endParaRPr lang="en-NZ" dirty="0"/>
          </a:p>
        </p:txBody>
      </p:sp>
    </p:spTree>
    <p:extLst>
      <p:ext uri="{BB962C8B-B14F-4D97-AF65-F5344CB8AC3E}">
        <p14:creationId xmlns:p14="http://schemas.microsoft.com/office/powerpoint/2010/main" val="1669332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a:xfrm>
            <a:off x="4214190" y="1825625"/>
            <a:ext cx="4301159" cy="4351338"/>
          </a:xfrm>
        </p:spPr>
        <p:txBody>
          <a:bodyPr/>
          <a:lstStyle/>
          <a:p>
            <a:r>
              <a:rPr lang="en-NZ" dirty="0"/>
              <a:t>T</a:t>
            </a:r>
            <a:r>
              <a:rPr lang="en-NZ" dirty="0" smtClean="0"/>
              <a:t>he </a:t>
            </a:r>
            <a:r>
              <a:rPr lang="en-NZ" dirty="0"/>
              <a:t>foundation is Christ alone</a:t>
            </a:r>
          </a:p>
          <a:p>
            <a:r>
              <a:rPr lang="en-NZ" dirty="0" smtClean="0"/>
              <a:t>There </a:t>
            </a:r>
            <a:r>
              <a:rPr lang="en-NZ" dirty="0"/>
              <a:t>is a choice of building materials</a:t>
            </a:r>
          </a:p>
          <a:p>
            <a:r>
              <a:rPr lang="en-NZ" dirty="0" smtClean="0"/>
              <a:t>There is a testing </a:t>
            </a:r>
            <a:r>
              <a:rPr lang="en-NZ" dirty="0"/>
              <a:t>fire</a:t>
            </a:r>
          </a:p>
          <a:p>
            <a:endParaRPr lang="en-NZ" dirty="0"/>
          </a:p>
        </p:txBody>
      </p:sp>
      <p:pic>
        <p:nvPicPr>
          <p:cNvPr id="8194" name="Picture 2" descr="Image result for foundation is chr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46" y="1825625"/>
            <a:ext cx="3202009" cy="3921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629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a:solidFill>
                  <a:srgbClr val="DAC2EC"/>
                </a:solidFill>
                <a:latin typeface="Segoe Print" panose="02000600000000000000" pitchFamily="2" charset="0"/>
              </a:rPr>
              <a:t>We're on a road to </a:t>
            </a:r>
            <a:r>
              <a:rPr lang="en-NZ" dirty="0" smtClean="0">
                <a:solidFill>
                  <a:srgbClr val="DAC2EC"/>
                </a:solidFill>
                <a:latin typeface="Segoe Print" panose="02000600000000000000" pitchFamily="2" charset="0"/>
              </a:rPr>
              <a:t>nowhere</a:t>
            </a:r>
            <a:r>
              <a:rPr lang="en-NZ" dirty="0" smtClean="0"/>
              <a:t/>
            </a:r>
            <a:br>
              <a:rPr lang="en-NZ" dirty="0" smtClean="0"/>
            </a:br>
            <a:r>
              <a:rPr lang="en-NZ" sz="2800" dirty="0" smtClean="0">
                <a:solidFill>
                  <a:srgbClr val="DAC2EC"/>
                </a:solidFill>
              </a:rPr>
              <a:t>-Talking Heads</a:t>
            </a:r>
            <a:endParaRPr lang="en-NZ" sz="2800" dirty="0">
              <a:solidFill>
                <a:srgbClr val="DAC2EC"/>
              </a:solidFill>
            </a:endParaRPr>
          </a:p>
        </p:txBody>
      </p:sp>
      <p:sp>
        <p:nvSpPr>
          <p:cNvPr id="3" name="Content Placeholder 2"/>
          <p:cNvSpPr>
            <a:spLocks noGrp="1"/>
          </p:cNvSpPr>
          <p:nvPr>
            <p:ph idx="1"/>
          </p:nvPr>
        </p:nvSpPr>
        <p:spPr>
          <a:xfrm>
            <a:off x="787178" y="1825625"/>
            <a:ext cx="2496711" cy="4351338"/>
          </a:xfrm>
        </p:spPr>
        <p:txBody>
          <a:bodyPr/>
          <a:lstStyle/>
          <a:p>
            <a:pPr marL="0" indent="0">
              <a:buNone/>
            </a:pPr>
            <a:r>
              <a:rPr lang="en-NZ" i="1" dirty="0"/>
              <a:t>We're on a road to nowhere</a:t>
            </a:r>
            <a:br>
              <a:rPr lang="en-NZ" i="1" dirty="0"/>
            </a:br>
            <a:r>
              <a:rPr lang="en-NZ" i="1" dirty="0"/>
              <a:t>Come on inside</a:t>
            </a:r>
            <a:br>
              <a:rPr lang="en-NZ" i="1" dirty="0"/>
            </a:br>
            <a:r>
              <a:rPr lang="en-NZ" i="1" dirty="0"/>
              <a:t>Takin' that ride to nowhere</a:t>
            </a:r>
            <a:br>
              <a:rPr lang="en-NZ" i="1" dirty="0"/>
            </a:br>
            <a:r>
              <a:rPr lang="en-NZ" i="1" dirty="0"/>
              <a:t>We'll take that ride</a:t>
            </a:r>
          </a:p>
          <a:p>
            <a:endParaRPr lang="en-NZ" dirty="0"/>
          </a:p>
        </p:txBody>
      </p:sp>
      <p:pic>
        <p:nvPicPr>
          <p:cNvPr id="2050" name="Picture 2" descr="Image result for We're on a road to nowhe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7844" y="1980524"/>
            <a:ext cx="4979364" cy="3321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31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3"/>
          <a:stretch>
            <a:fillRect/>
          </a:stretch>
        </p:blipFill>
        <p:spPr>
          <a:xfrm>
            <a:off x="2107095" y="0"/>
            <a:ext cx="4929809" cy="6643995"/>
          </a:xfrm>
          <a:prstGeom prst="rect">
            <a:avLst/>
          </a:prstGeom>
          <a:noFill/>
          <a:ln w="9525">
            <a:noFill/>
          </a:ln>
        </p:spPr>
      </p:pic>
    </p:spTree>
    <p:extLst>
      <p:ext uri="{BB962C8B-B14F-4D97-AF65-F5344CB8AC3E}">
        <p14:creationId xmlns:p14="http://schemas.microsoft.com/office/powerpoint/2010/main" val="4086974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p:txBody>
          <a:bodyPr/>
          <a:lstStyle/>
          <a:p>
            <a:endParaRPr lang="en-NZ"/>
          </a:p>
        </p:txBody>
      </p:sp>
      <p:pic>
        <p:nvPicPr>
          <p:cNvPr id="4" name="Picture 3" descr="Image result for nik ripk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106" y="1825625"/>
            <a:ext cx="777024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63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a:xfrm>
            <a:off x="5256309" y="1825625"/>
            <a:ext cx="3513980" cy="3764142"/>
          </a:xfrm>
        </p:spPr>
        <p:txBody>
          <a:bodyPr>
            <a:normAutofit lnSpcReduction="10000"/>
          </a:bodyPr>
          <a:lstStyle/>
          <a:p>
            <a:r>
              <a:rPr lang="en-NZ" dirty="0"/>
              <a:t>T</a:t>
            </a:r>
            <a:r>
              <a:rPr lang="en-NZ" dirty="0" smtClean="0"/>
              <a:t>he </a:t>
            </a:r>
            <a:r>
              <a:rPr lang="en-NZ" dirty="0"/>
              <a:t>fires of persecution have fanned the flames of faith in China and around the world</a:t>
            </a:r>
          </a:p>
          <a:p>
            <a:r>
              <a:rPr lang="en-NZ" dirty="0"/>
              <a:t>A</a:t>
            </a:r>
            <a:r>
              <a:rPr lang="en-NZ" dirty="0" smtClean="0"/>
              <a:t>ll </a:t>
            </a:r>
            <a:r>
              <a:rPr lang="en-NZ" dirty="0"/>
              <a:t>of us will face a testing which will determine our future rewards in God’s </a:t>
            </a:r>
            <a:r>
              <a:rPr lang="en-NZ" dirty="0" smtClean="0"/>
              <a:t>kingdom</a:t>
            </a:r>
          </a:p>
          <a:p>
            <a:endParaRPr lang="en-NZ" dirty="0"/>
          </a:p>
        </p:txBody>
      </p:sp>
      <p:pic>
        <p:nvPicPr>
          <p:cNvPr id="9218" name="Picture 2" descr="Image result for christian persecution chin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92" y="2298880"/>
            <a:ext cx="4357317" cy="245099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7565" y="5589767"/>
            <a:ext cx="8372724" cy="954107"/>
          </a:xfrm>
          <a:prstGeom prst="rect">
            <a:avLst/>
          </a:prstGeom>
          <a:noFill/>
        </p:spPr>
        <p:txBody>
          <a:bodyPr wrap="square" rtlCol="0">
            <a:spAutoFit/>
          </a:bodyPr>
          <a:lstStyle/>
          <a:p>
            <a:pPr marL="457200" indent="-457200">
              <a:buFont typeface="Arial" panose="020B0604020202020204" pitchFamily="34" charset="0"/>
              <a:buChar char="•"/>
            </a:pPr>
            <a:r>
              <a:rPr lang="en-NZ" sz="2800" dirty="0" smtClean="0"/>
              <a:t>How do we know if our lives will pass the test?</a:t>
            </a:r>
          </a:p>
          <a:p>
            <a:pPr marL="457200" indent="-457200">
              <a:buFont typeface="Arial" panose="020B0604020202020204" pitchFamily="34" charset="0"/>
              <a:buChar char="•"/>
            </a:pPr>
            <a:endParaRPr lang="en-NZ" sz="2800" dirty="0"/>
          </a:p>
        </p:txBody>
      </p:sp>
    </p:spTree>
    <p:extLst>
      <p:ext uri="{BB962C8B-B14F-4D97-AF65-F5344CB8AC3E}">
        <p14:creationId xmlns:p14="http://schemas.microsoft.com/office/powerpoint/2010/main" val="40609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p:txBody>
          <a:bodyPr/>
          <a:lstStyle/>
          <a:p>
            <a:r>
              <a:rPr lang="en-NZ" dirty="0"/>
              <a:t>All our works accomplished with the help of the Spirit of God will be proved genuine and in some sense eternal. All our works accomplished with merely human effort and wisdom, will be like ash in the fire or autumn leaves on Vincent Street, they will all blow away.</a:t>
            </a:r>
          </a:p>
          <a:p>
            <a:endParaRPr lang="en-NZ" dirty="0"/>
          </a:p>
        </p:txBody>
      </p:sp>
    </p:spTree>
    <p:extLst>
      <p:ext uri="{BB962C8B-B14F-4D97-AF65-F5344CB8AC3E}">
        <p14:creationId xmlns:p14="http://schemas.microsoft.com/office/powerpoint/2010/main" val="17385012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3. Passes the Test</a:t>
            </a:r>
          </a:p>
        </p:txBody>
      </p:sp>
      <p:sp>
        <p:nvSpPr>
          <p:cNvPr id="3" name="Content Placeholder 2"/>
          <p:cNvSpPr>
            <a:spLocks noGrp="1"/>
          </p:cNvSpPr>
          <p:nvPr>
            <p:ph idx="1"/>
          </p:nvPr>
        </p:nvSpPr>
        <p:spPr/>
        <p:txBody>
          <a:bodyPr/>
          <a:lstStyle/>
          <a:p>
            <a:r>
              <a:rPr lang="en-NZ" i="1" dirty="0"/>
              <a:t>“The idea that our eternal happiness is at all contingent on performance in this life should be fundamentally depressing for all who are honest about their level of maturity or growth in the faith.”</a:t>
            </a:r>
            <a:endParaRPr lang="en-NZ" dirty="0"/>
          </a:p>
          <a:p>
            <a:pPr lvl="1" algn="r"/>
            <a:r>
              <a:rPr lang="en-NZ" dirty="0"/>
              <a:t>Craig L. Blomberg</a:t>
            </a:r>
          </a:p>
          <a:p>
            <a:r>
              <a:rPr lang="en-NZ" dirty="0" smtClean="0"/>
              <a:t>“</a:t>
            </a:r>
            <a:r>
              <a:rPr lang="en-NZ" i="1" strike="dblStrike" dirty="0"/>
              <a:t>fundamentally depressing</a:t>
            </a:r>
            <a:r>
              <a:rPr lang="en-NZ" i="1" dirty="0"/>
              <a:t> </a:t>
            </a:r>
            <a:r>
              <a:rPr lang="en-NZ" i="1" dirty="0" smtClean="0"/>
              <a:t>  challenging </a:t>
            </a:r>
            <a:r>
              <a:rPr lang="en-NZ" i="1" dirty="0"/>
              <a:t>and inspiring</a:t>
            </a:r>
            <a:r>
              <a:rPr lang="en-NZ" dirty="0" smtClean="0"/>
              <a:t>”</a:t>
            </a:r>
          </a:p>
          <a:p>
            <a:endParaRPr lang="en-NZ" dirty="0"/>
          </a:p>
          <a:p>
            <a:endParaRPr lang="en-NZ" dirty="0"/>
          </a:p>
        </p:txBody>
      </p:sp>
    </p:spTree>
    <p:extLst>
      <p:ext uri="{BB962C8B-B14F-4D97-AF65-F5344CB8AC3E}">
        <p14:creationId xmlns:p14="http://schemas.microsoft.com/office/powerpoint/2010/main" val="261892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Questions</a:t>
            </a:r>
          </a:p>
        </p:txBody>
      </p:sp>
      <p:sp>
        <p:nvSpPr>
          <p:cNvPr id="3" name="Content Placeholder 2"/>
          <p:cNvSpPr>
            <a:spLocks noGrp="1"/>
          </p:cNvSpPr>
          <p:nvPr>
            <p:ph idx="1"/>
          </p:nvPr>
        </p:nvSpPr>
        <p:spPr/>
        <p:txBody>
          <a:bodyPr/>
          <a:lstStyle/>
          <a:p>
            <a:r>
              <a:rPr lang="en-NZ" dirty="0" smtClean="0">
                <a:solidFill>
                  <a:schemeClr val="tx1">
                    <a:lumMod val="50000"/>
                  </a:schemeClr>
                </a:solidFill>
              </a:rPr>
              <a:t>Am </a:t>
            </a:r>
            <a:r>
              <a:rPr lang="en-NZ" dirty="0">
                <a:solidFill>
                  <a:schemeClr val="tx1">
                    <a:lumMod val="50000"/>
                  </a:schemeClr>
                </a:solidFill>
              </a:rPr>
              <a:t>I making every effort to keep the bond of peace - with family, friendship group, colleagues and church members</a:t>
            </a:r>
            <a:r>
              <a:rPr lang="en-NZ" dirty="0" smtClean="0">
                <a:solidFill>
                  <a:schemeClr val="tx1">
                    <a:lumMod val="50000"/>
                  </a:schemeClr>
                </a:solidFill>
              </a:rPr>
              <a:t>?</a:t>
            </a:r>
          </a:p>
          <a:p>
            <a:r>
              <a:rPr lang="en-NZ" dirty="0" smtClean="0">
                <a:solidFill>
                  <a:schemeClr val="tx1">
                    <a:lumMod val="50000"/>
                  </a:schemeClr>
                </a:solidFill>
              </a:rPr>
              <a:t>What </a:t>
            </a:r>
            <a:r>
              <a:rPr lang="en-NZ" dirty="0">
                <a:solidFill>
                  <a:schemeClr val="tx1">
                    <a:lumMod val="50000"/>
                  </a:schemeClr>
                </a:solidFill>
              </a:rPr>
              <a:t>do I need to do more / less of to help me grow</a:t>
            </a:r>
            <a:r>
              <a:rPr lang="en-NZ" dirty="0" smtClean="0">
                <a:solidFill>
                  <a:schemeClr val="tx1">
                    <a:lumMod val="50000"/>
                  </a:schemeClr>
                </a:solidFill>
              </a:rPr>
              <a:t>?</a:t>
            </a:r>
          </a:p>
          <a:p>
            <a:r>
              <a:rPr lang="en-NZ" dirty="0" smtClean="0"/>
              <a:t>What </a:t>
            </a:r>
            <a:r>
              <a:rPr lang="en-NZ" dirty="0"/>
              <a:t>am I “building” with? Spirit-led obedience or something else</a:t>
            </a:r>
            <a:r>
              <a:rPr lang="en-NZ" b="1" dirty="0"/>
              <a:t>?</a:t>
            </a:r>
            <a:endParaRPr lang="en-NZ" dirty="0"/>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3744845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What are the marks of a mature disciples of Jesus? </a:t>
            </a:r>
          </a:p>
        </p:txBody>
      </p:sp>
      <p:sp>
        <p:nvSpPr>
          <p:cNvPr id="3" name="Content Placeholder 2"/>
          <p:cNvSpPr>
            <a:spLocks noGrp="1"/>
          </p:cNvSpPr>
          <p:nvPr>
            <p:ph idx="1"/>
          </p:nvPr>
        </p:nvSpPr>
        <p:spPr>
          <a:xfrm>
            <a:off x="628650" y="1825624"/>
            <a:ext cx="7886700" cy="5584992"/>
          </a:xfrm>
        </p:spPr>
        <p:txBody>
          <a:bodyPr>
            <a:normAutofit/>
          </a:bodyPr>
          <a:lstStyle/>
          <a:p>
            <a:pPr marL="514350" indent="-514350">
              <a:buFont typeface="+mj-lt"/>
              <a:buAutoNum type="arabicPeriod"/>
            </a:pPr>
            <a:r>
              <a:rPr lang="en-NZ" b="1" dirty="0" smtClean="0">
                <a:solidFill>
                  <a:srgbClr val="441D61"/>
                </a:solidFill>
              </a:rPr>
              <a:t>Pursues unity</a:t>
            </a:r>
          </a:p>
          <a:p>
            <a:pPr marL="514350" indent="-514350">
              <a:buFont typeface="+mj-lt"/>
              <a:buAutoNum type="arabicPeriod"/>
            </a:pPr>
            <a:r>
              <a:rPr lang="en-NZ" b="1" dirty="0" smtClean="0">
                <a:solidFill>
                  <a:srgbClr val="441D61"/>
                </a:solidFill>
              </a:rPr>
              <a:t>Keeps growing</a:t>
            </a:r>
          </a:p>
          <a:p>
            <a:pPr marL="514350" indent="-514350">
              <a:buFont typeface="+mj-lt"/>
              <a:buAutoNum type="arabicPeriod"/>
            </a:pPr>
            <a:r>
              <a:rPr lang="en-NZ" b="1" dirty="0" smtClean="0">
                <a:solidFill>
                  <a:srgbClr val="441D61"/>
                </a:solidFill>
              </a:rPr>
              <a:t>Passes the test</a:t>
            </a:r>
          </a:p>
          <a:p>
            <a:pPr marL="514350" indent="-514350">
              <a:buFont typeface="+mj-lt"/>
              <a:buAutoNum type="arabicPeriod"/>
            </a:pPr>
            <a:r>
              <a:rPr lang="en-NZ" b="1" dirty="0" smtClean="0">
                <a:solidFill>
                  <a:srgbClr val="DAC2EC"/>
                </a:solidFill>
              </a:rPr>
              <a:t>Is humble</a:t>
            </a:r>
          </a:p>
          <a:p>
            <a:r>
              <a:rPr lang="en-NZ" i="1" baseline="30000" dirty="0"/>
              <a:t>18 </a:t>
            </a:r>
            <a:r>
              <a:rPr lang="en-NZ" i="1" dirty="0"/>
              <a:t>Do not deceive yourselves. If any of you think you are wise by the standards of this age, you should become ‘fools’ so that you may become wise. </a:t>
            </a:r>
            <a:r>
              <a:rPr lang="en-NZ" i="1" baseline="30000" dirty="0"/>
              <a:t>19 </a:t>
            </a:r>
            <a:r>
              <a:rPr lang="en-NZ" i="1" dirty="0"/>
              <a:t>For the wisdom of this world is foolishness in God’s sight. </a:t>
            </a:r>
            <a:endParaRPr lang="en-NZ" dirty="0"/>
          </a:p>
        </p:txBody>
      </p:sp>
    </p:spTree>
    <p:extLst>
      <p:ext uri="{BB962C8B-B14F-4D97-AF65-F5344CB8AC3E}">
        <p14:creationId xmlns:p14="http://schemas.microsoft.com/office/powerpoint/2010/main" val="40801651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4. Is Humble</a:t>
            </a:r>
          </a:p>
        </p:txBody>
      </p:sp>
      <p:sp>
        <p:nvSpPr>
          <p:cNvPr id="3" name="Content Placeholder 2"/>
          <p:cNvSpPr>
            <a:spLocks noGrp="1"/>
          </p:cNvSpPr>
          <p:nvPr>
            <p:ph idx="1"/>
          </p:nvPr>
        </p:nvSpPr>
        <p:spPr>
          <a:xfrm>
            <a:off x="628650" y="1825625"/>
            <a:ext cx="5217514" cy="4351338"/>
          </a:xfrm>
        </p:spPr>
        <p:txBody>
          <a:bodyPr>
            <a:normAutofit lnSpcReduction="10000"/>
          </a:bodyPr>
          <a:lstStyle/>
          <a:p>
            <a:r>
              <a:rPr lang="en-NZ" i="1" dirty="0"/>
              <a:t>As it is written: ‘He catches the wise in their craftiness’; </a:t>
            </a:r>
            <a:r>
              <a:rPr lang="en-NZ" i="1" baseline="30000" dirty="0"/>
              <a:t>20 </a:t>
            </a:r>
            <a:r>
              <a:rPr lang="en-NZ" i="1" dirty="0"/>
              <a:t>and again, ‘The Lord knows that the thoughts of the wise are futile</a:t>
            </a:r>
            <a:r>
              <a:rPr lang="en-NZ" i="1" dirty="0" smtClean="0"/>
              <a:t>.’</a:t>
            </a:r>
            <a:r>
              <a:rPr lang="en-NZ" dirty="0" smtClean="0"/>
              <a:t> </a:t>
            </a:r>
            <a:r>
              <a:rPr lang="en-NZ" i="1" baseline="30000" dirty="0" smtClean="0"/>
              <a:t>21 </a:t>
            </a:r>
            <a:r>
              <a:rPr lang="en-NZ" i="1" dirty="0"/>
              <a:t>So then, no more boasting about human leaders! All things are yours, </a:t>
            </a:r>
            <a:r>
              <a:rPr lang="en-NZ" i="1" baseline="30000" dirty="0"/>
              <a:t>22 </a:t>
            </a:r>
            <a:r>
              <a:rPr lang="en-NZ" i="1" dirty="0"/>
              <a:t>whether Paul or Apollos or Cephas or the world or life or death or the present or the future – all are yours, </a:t>
            </a:r>
            <a:r>
              <a:rPr lang="en-NZ" i="1" baseline="30000" dirty="0"/>
              <a:t>23 </a:t>
            </a:r>
            <a:r>
              <a:rPr lang="en-NZ" i="1" dirty="0"/>
              <a:t>and you are of Christ, and Christ is of God.</a:t>
            </a:r>
            <a:endParaRPr lang="en-NZ" dirty="0"/>
          </a:p>
          <a:p>
            <a:endParaRPr lang="en-NZ" dirty="0"/>
          </a:p>
        </p:txBody>
      </p:sp>
      <p:pic>
        <p:nvPicPr>
          <p:cNvPr id="10242" name="Picture 2" descr="Image result for futili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1632" y="2087953"/>
            <a:ext cx="2583718" cy="3286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6098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solidFill>
                  <a:srgbClr val="DAC2EC"/>
                </a:solidFill>
                <a:latin typeface="Segoe Print" panose="02000600000000000000" pitchFamily="2" charset="0"/>
              </a:rPr>
              <a:t>4. Is Humble</a:t>
            </a:r>
          </a:p>
        </p:txBody>
      </p:sp>
      <p:sp>
        <p:nvSpPr>
          <p:cNvPr id="3" name="Content Placeholder 2"/>
          <p:cNvSpPr>
            <a:spLocks noGrp="1"/>
          </p:cNvSpPr>
          <p:nvPr>
            <p:ph idx="1"/>
          </p:nvPr>
        </p:nvSpPr>
        <p:spPr/>
        <p:txBody>
          <a:bodyPr/>
          <a:lstStyle/>
          <a:p>
            <a:r>
              <a:rPr lang="en-NZ" i="1" baseline="30000" dirty="0"/>
              <a:t>25-26</a:t>
            </a:r>
            <a:r>
              <a:rPr lang="en-NZ" dirty="0"/>
              <a:t> Since this is the kind of life we have chosen, the life of the Spirit, let us make sure that we do not just hold it as an idea in our heads or a sentiment in our hearts, but work out its implications in every detail of our lives. That means we will not compare ourselves with each other as if one of us were better and another worse. We have far more interesting things to do with our lives. Each of us is an original.</a:t>
            </a:r>
          </a:p>
          <a:p>
            <a:pPr lvl="1" algn="r"/>
            <a:r>
              <a:rPr lang="en-NZ" dirty="0" smtClean="0"/>
              <a:t>Galatians 5:25-26(MSG)</a:t>
            </a:r>
            <a:endParaRPr lang="en-NZ" dirty="0"/>
          </a:p>
        </p:txBody>
      </p:sp>
    </p:spTree>
    <p:extLst>
      <p:ext uri="{BB962C8B-B14F-4D97-AF65-F5344CB8AC3E}">
        <p14:creationId xmlns:p14="http://schemas.microsoft.com/office/powerpoint/2010/main" val="1031555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Questions</a:t>
            </a:r>
          </a:p>
        </p:txBody>
      </p:sp>
      <p:sp>
        <p:nvSpPr>
          <p:cNvPr id="3" name="Content Placeholder 2"/>
          <p:cNvSpPr>
            <a:spLocks noGrp="1"/>
          </p:cNvSpPr>
          <p:nvPr>
            <p:ph idx="1"/>
          </p:nvPr>
        </p:nvSpPr>
        <p:spPr/>
        <p:txBody>
          <a:bodyPr/>
          <a:lstStyle/>
          <a:p>
            <a:r>
              <a:rPr lang="en-NZ" dirty="0" smtClean="0">
                <a:solidFill>
                  <a:schemeClr val="tx1">
                    <a:lumMod val="50000"/>
                  </a:schemeClr>
                </a:solidFill>
              </a:rPr>
              <a:t>Am </a:t>
            </a:r>
            <a:r>
              <a:rPr lang="en-NZ" dirty="0">
                <a:solidFill>
                  <a:schemeClr val="tx1">
                    <a:lumMod val="50000"/>
                  </a:schemeClr>
                </a:solidFill>
              </a:rPr>
              <a:t>I making every effort to keep the bond of peace - with family, friendship group, colleagues and church members</a:t>
            </a:r>
            <a:r>
              <a:rPr lang="en-NZ" dirty="0" smtClean="0">
                <a:solidFill>
                  <a:schemeClr val="tx1">
                    <a:lumMod val="50000"/>
                  </a:schemeClr>
                </a:solidFill>
              </a:rPr>
              <a:t>?</a:t>
            </a:r>
          </a:p>
          <a:p>
            <a:r>
              <a:rPr lang="en-NZ" dirty="0" smtClean="0">
                <a:solidFill>
                  <a:schemeClr val="tx1">
                    <a:lumMod val="50000"/>
                  </a:schemeClr>
                </a:solidFill>
              </a:rPr>
              <a:t>What </a:t>
            </a:r>
            <a:r>
              <a:rPr lang="en-NZ" dirty="0">
                <a:solidFill>
                  <a:schemeClr val="tx1">
                    <a:lumMod val="50000"/>
                  </a:schemeClr>
                </a:solidFill>
              </a:rPr>
              <a:t>do I need to do more / less of to help me grow</a:t>
            </a:r>
            <a:r>
              <a:rPr lang="en-NZ" dirty="0" smtClean="0">
                <a:solidFill>
                  <a:schemeClr val="tx1">
                    <a:lumMod val="50000"/>
                  </a:schemeClr>
                </a:solidFill>
              </a:rPr>
              <a:t>?</a:t>
            </a:r>
          </a:p>
          <a:p>
            <a:r>
              <a:rPr lang="en-NZ" dirty="0" smtClean="0">
                <a:solidFill>
                  <a:schemeClr val="tx1">
                    <a:lumMod val="50000"/>
                  </a:schemeClr>
                </a:solidFill>
              </a:rPr>
              <a:t>What </a:t>
            </a:r>
            <a:r>
              <a:rPr lang="en-NZ" dirty="0">
                <a:solidFill>
                  <a:schemeClr val="tx1">
                    <a:lumMod val="50000"/>
                  </a:schemeClr>
                </a:solidFill>
              </a:rPr>
              <a:t>am I “building” with? Spirit-led obedience or something else</a:t>
            </a:r>
            <a:r>
              <a:rPr lang="en-NZ" b="1" dirty="0">
                <a:solidFill>
                  <a:schemeClr val="tx1">
                    <a:lumMod val="50000"/>
                  </a:schemeClr>
                </a:solidFill>
              </a:rPr>
              <a:t>?</a:t>
            </a:r>
            <a:endParaRPr lang="en-NZ" dirty="0">
              <a:solidFill>
                <a:schemeClr val="tx1">
                  <a:lumMod val="50000"/>
                </a:schemeClr>
              </a:solidFill>
            </a:endParaRPr>
          </a:p>
          <a:p>
            <a:r>
              <a:rPr lang="en-NZ" dirty="0" smtClean="0"/>
              <a:t>Do </a:t>
            </a:r>
            <a:r>
              <a:rPr lang="en-NZ" dirty="0"/>
              <a:t>I feel the urge to impress other people or compare myself with them? </a:t>
            </a:r>
          </a:p>
          <a:p>
            <a:endParaRPr lang="en-NZ" dirty="0"/>
          </a:p>
          <a:p>
            <a:endParaRPr lang="en-NZ" dirty="0" smtClean="0"/>
          </a:p>
          <a:p>
            <a:endParaRPr lang="en-NZ" dirty="0"/>
          </a:p>
          <a:p>
            <a:endParaRPr lang="en-NZ" dirty="0"/>
          </a:p>
        </p:txBody>
      </p:sp>
    </p:spTree>
    <p:extLst>
      <p:ext uri="{BB962C8B-B14F-4D97-AF65-F5344CB8AC3E}">
        <p14:creationId xmlns:p14="http://schemas.microsoft.com/office/powerpoint/2010/main" val="2637514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Walt Whitman</a:t>
            </a:r>
          </a:p>
        </p:txBody>
      </p:sp>
      <p:sp>
        <p:nvSpPr>
          <p:cNvPr id="3" name="Content Placeholder 2"/>
          <p:cNvSpPr>
            <a:spLocks noGrp="1"/>
          </p:cNvSpPr>
          <p:nvPr>
            <p:ph idx="1"/>
          </p:nvPr>
        </p:nvSpPr>
        <p:spPr>
          <a:xfrm>
            <a:off x="771276" y="1825625"/>
            <a:ext cx="7744073" cy="4351338"/>
          </a:xfrm>
        </p:spPr>
        <p:txBody>
          <a:bodyPr/>
          <a:lstStyle/>
          <a:p>
            <a:pPr marL="0" indent="0">
              <a:buNone/>
            </a:pPr>
            <a:r>
              <a:rPr lang="en-NZ" i="1" dirty="0"/>
              <a:t>Oh me! Oh life! of the questions of these recurring,</a:t>
            </a:r>
            <a:endParaRPr lang="en-NZ" dirty="0"/>
          </a:p>
          <a:p>
            <a:pPr marL="0" indent="0">
              <a:buNone/>
            </a:pPr>
            <a:r>
              <a:rPr lang="en-NZ" i="1" dirty="0"/>
              <a:t>Of the endless trains of the faithless, of cities </a:t>
            </a:r>
            <a:r>
              <a:rPr lang="en-NZ" i="1" dirty="0" err="1"/>
              <a:t>fill’d</a:t>
            </a:r>
            <a:r>
              <a:rPr lang="en-NZ" i="1" dirty="0"/>
              <a:t> with the foolish …</a:t>
            </a:r>
            <a:endParaRPr lang="en-NZ" dirty="0"/>
          </a:p>
          <a:p>
            <a:pPr marL="0" indent="0">
              <a:buNone/>
            </a:pPr>
            <a:r>
              <a:rPr lang="en-NZ" i="1" dirty="0"/>
              <a:t>The question, O me! so sad, recurring—What good amidst these, O me, O life?</a:t>
            </a:r>
            <a:endParaRPr lang="en-NZ" dirty="0"/>
          </a:p>
          <a:p>
            <a:pPr marL="0" indent="0">
              <a:buNone/>
            </a:pPr>
            <a:r>
              <a:rPr lang="en-NZ" i="1" dirty="0"/>
              <a:t>                                       Answer:</a:t>
            </a:r>
            <a:endParaRPr lang="en-NZ" dirty="0"/>
          </a:p>
          <a:p>
            <a:pPr marL="0" indent="0">
              <a:buNone/>
            </a:pPr>
            <a:r>
              <a:rPr lang="en-NZ" i="1" dirty="0"/>
              <a:t>That you are here—that life exists and identity,</a:t>
            </a:r>
            <a:endParaRPr lang="en-NZ" dirty="0"/>
          </a:p>
          <a:p>
            <a:pPr marL="0" indent="0">
              <a:buNone/>
            </a:pPr>
            <a:r>
              <a:rPr lang="en-NZ" i="1" dirty="0"/>
              <a:t>That the powerful play goes on, and you may contribute a verse.</a:t>
            </a:r>
            <a:endParaRPr lang="en-NZ" dirty="0"/>
          </a:p>
          <a:p>
            <a:endParaRPr lang="en-NZ" dirty="0"/>
          </a:p>
        </p:txBody>
      </p:sp>
    </p:spTree>
    <p:extLst>
      <p:ext uri="{BB962C8B-B14F-4D97-AF65-F5344CB8AC3E}">
        <p14:creationId xmlns:p14="http://schemas.microsoft.com/office/powerpoint/2010/main" val="2801668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Why bother?</a:t>
            </a:r>
          </a:p>
        </p:txBody>
      </p:sp>
      <p:sp>
        <p:nvSpPr>
          <p:cNvPr id="3" name="Content Placeholder 2"/>
          <p:cNvSpPr>
            <a:spLocks noGrp="1"/>
          </p:cNvSpPr>
          <p:nvPr>
            <p:ph idx="1"/>
          </p:nvPr>
        </p:nvSpPr>
        <p:spPr>
          <a:xfrm>
            <a:off x="3657600" y="1825625"/>
            <a:ext cx="4857750" cy="4351338"/>
          </a:xfrm>
        </p:spPr>
        <p:txBody>
          <a:bodyPr>
            <a:normAutofit lnSpcReduction="10000"/>
          </a:bodyPr>
          <a:lstStyle/>
          <a:p>
            <a:r>
              <a:rPr lang="en-NZ" i="1" dirty="0"/>
              <a:t>… Why do we endanger ourselves every hour? </a:t>
            </a:r>
            <a:r>
              <a:rPr lang="en-NZ" i="1" baseline="30000" dirty="0"/>
              <a:t>31 </a:t>
            </a:r>
            <a:r>
              <a:rPr lang="en-NZ" i="1" dirty="0"/>
              <a:t>I face death every day – yes, just as surely as I boast about you in Christ Jesus our Lord. </a:t>
            </a:r>
            <a:r>
              <a:rPr lang="en-NZ" i="1" baseline="30000" dirty="0"/>
              <a:t>32 </a:t>
            </a:r>
            <a:r>
              <a:rPr lang="en-NZ" i="1" dirty="0"/>
              <a:t>If I fought wild beasts in Ephesus with no more than human hopes, what have I gained? If the dead are not raised, ‘Let us eat and drink, for tomorrow we die.’</a:t>
            </a:r>
            <a:endParaRPr lang="en-NZ" dirty="0"/>
          </a:p>
          <a:p>
            <a:pPr lvl="1" algn="r"/>
            <a:r>
              <a:rPr lang="en-NZ" dirty="0" smtClean="0"/>
              <a:t>1 Corinthians </a:t>
            </a:r>
            <a:r>
              <a:rPr lang="en-NZ" dirty="0"/>
              <a:t>15:30-32</a:t>
            </a:r>
          </a:p>
          <a:p>
            <a:endParaRPr lang="en-NZ" dirty="0"/>
          </a:p>
        </p:txBody>
      </p:sp>
      <p:pic>
        <p:nvPicPr>
          <p:cNvPr id="3074" name="Picture 2" descr="Image result for dang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650" y="1825625"/>
            <a:ext cx="2798362" cy="3623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0791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sz="4000" dirty="0">
                <a:solidFill>
                  <a:srgbClr val="DAC2EC"/>
                </a:solidFill>
                <a:latin typeface="Segoe Print" panose="02000600000000000000" pitchFamily="2" charset="0"/>
              </a:rPr>
              <a:t>Faith Without Works Incredibly Relaxing </a:t>
            </a:r>
            <a:r>
              <a:rPr lang="en-NZ" dirty="0">
                <a:solidFill>
                  <a:srgbClr val="DAC2EC"/>
                </a:solidFill>
                <a:latin typeface="Segoe Print" panose="02000600000000000000" pitchFamily="2" charset="0"/>
              </a:rPr>
              <a:t/>
            </a:r>
            <a:br>
              <a:rPr lang="en-NZ" dirty="0">
                <a:solidFill>
                  <a:srgbClr val="DAC2EC"/>
                </a:solidFill>
                <a:latin typeface="Segoe Print" panose="02000600000000000000" pitchFamily="2" charset="0"/>
              </a:rPr>
            </a:br>
            <a:r>
              <a:rPr lang="en-NZ" sz="2700" b="1" dirty="0" smtClean="0">
                <a:solidFill>
                  <a:srgbClr val="DAC2EC"/>
                </a:solidFill>
              </a:rPr>
              <a:t>- </a:t>
            </a:r>
            <a:r>
              <a:rPr lang="en-NZ" sz="2700" b="1" dirty="0">
                <a:solidFill>
                  <a:srgbClr val="DAC2EC"/>
                </a:solidFill>
              </a:rPr>
              <a:t>Babylon Bee, February 20th, </a:t>
            </a:r>
            <a:r>
              <a:rPr lang="en-NZ" sz="2700" b="1" dirty="0" smtClean="0">
                <a:solidFill>
                  <a:srgbClr val="DAC2EC"/>
                </a:solidFill>
              </a:rPr>
              <a:t>2019</a:t>
            </a:r>
            <a:endParaRPr lang="en-NZ" dirty="0">
              <a:solidFill>
                <a:srgbClr val="DAC2EC"/>
              </a:solidFill>
            </a:endParaRPr>
          </a:p>
        </p:txBody>
      </p:sp>
      <p:sp>
        <p:nvSpPr>
          <p:cNvPr id="3" name="Content Placeholder 2"/>
          <p:cNvSpPr>
            <a:spLocks noGrp="1"/>
          </p:cNvSpPr>
          <p:nvPr>
            <p:ph idx="1"/>
          </p:nvPr>
        </p:nvSpPr>
        <p:spPr/>
        <p:txBody>
          <a:bodyPr/>
          <a:lstStyle/>
          <a:p>
            <a:endParaRPr lang="en-NZ" dirty="0"/>
          </a:p>
        </p:txBody>
      </p:sp>
      <p:pic>
        <p:nvPicPr>
          <p:cNvPr id="4" name="Picture 3" descr="relax"/>
          <p:cNvPicPr>
            <a:picLocks noChangeAspect="1"/>
          </p:cNvPicPr>
          <p:nvPr/>
        </p:nvPicPr>
        <p:blipFill>
          <a:blip r:embed="rId3"/>
          <a:stretch>
            <a:fillRect/>
          </a:stretch>
        </p:blipFill>
        <p:spPr>
          <a:xfrm>
            <a:off x="628650" y="1960561"/>
            <a:ext cx="7692931" cy="4351338"/>
          </a:xfrm>
          <a:prstGeom prst="rect">
            <a:avLst/>
          </a:prstGeom>
        </p:spPr>
      </p:pic>
    </p:spTree>
    <p:extLst>
      <p:ext uri="{BB962C8B-B14F-4D97-AF65-F5344CB8AC3E}">
        <p14:creationId xmlns:p14="http://schemas.microsoft.com/office/powerpoint/2010/main" val="759439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Paul’s life’s mission</a:t>
            </a:r>
          </a:p>
        </p:txBody>
      </p:sp>
      <p:sp>
        <p:nvSpPr>
          <p:cNvPr id="3" name="Content Placeholder 2"/>
          <p:cNvSpPr>
            <a:spLocks noGrp="1"/>
          </p:cNvSpPr>
          <p:nvPr>
            <p:ph idx="1"/>
          </p:nvPr>
        </p:nvSpPr>
        <p:spPr/>
        <p:txBody>
          <a:bodyPr/>
          <a:lstStyle/>
          <a:p>
            <a:r>
              <a:rPr lang="en-NZ" i="1" baseline="30000" dirty="0"/>
              <a:t>28 </a:t>
            </a:r>
            <a:r>
              <a:rPr lang="en-NZ" i="1" dirty="0"/>
              <a:t>He is the one we proclaim, admonishing and teaching everyone with all wisdom, so that we may present everyone fully mature in Christ. </a:t>
            </a:r>
            <a:r>
              <a:rPr lang="en-NZ" i="1" baseline="30000" dirty="0"/>
              <a:t>29 </a:t>
            </a:r>
            <a:r>
              <a:rPr lang="en-NZ" i="1" dirty="0"/>
              <a:t>To this end I strenuously contend with all the energy Christ so powerfully works in me.</a:t>
            </a:r>
            <a:r>
              <a:rPr lang="en-NZ" dirty="0"/>
              <a:t> Colossians 1:28-29</a:t>
            </a:r>
          </a:p>
          <a:p>
            <a:r>
              <a:rPr lang="en-NZ" dirty="0"/>
              <a:t>Full maturity</a:t>
            </a:r>
          </a:p>
          <a:p>
            <a:r>
              <a:rPr lang="en-NZ" i="1" baseline="30000" dirty="0"/>
              <a:t>28 </a:t>
            </a:r>
            <a:r>
              <a:rPr lang="en-NZ" i="1" dirty="0"/>
              <a:t>And we know that in all things God works for the good of those who love him, who have been called according to his </a:t>
            </a:r>
            <a:r>
              <a:rPr lang="en-NZ" i="1" dirty="0" smtClean="0"/>
              <a:t>purpose….</a:t>
            </a:r>
            <a:endParaRPr lang="en-NZ" dirty="0"/>
          </a:p>
        </p:txBody>
      </p:sp>
    </p:spTree>
    <p:extLst>
      <p:ext uri="{BB962C8B-B14F-4D97-AF65-F5344CB8AC3E}">
        <p14:creationId xmlns:p14="http://schemas.microsoft.com/office/powerpoint/2010/main" val="10894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Paul’s life’s mission</a:t>
            </a:r>
          </a:p>
        </p:txBody>
      </p:sp>
      <p:sp>
        <p:nvSpPr>
          <p:cNvPr id="3" name="Content Placeholder 2"/>
          <p:cNvSpPr>
            <a:spLocks noGrp="1"/>
          </p:cNvSpPr>
          <p:nvPr>
            <p:ph idx="1"/>
          </p:nvPr>
        </p:nvSpPr>
        <p:spPr>
          <a:xfrm>
            <a:off x="628650" y="1825625"/>
            <a:ext cx="4705314" cy="4614932"/>
          </a:xfrm>
        </p:spPr>
        <p:txBody>
          <a:bodyPr>
            <a:normAutofit/>
          </a:bodyPr>
          <a:lstStyle/>
          <a:p>
            <a:r>
              <a:rPr lang="en-NZ" i="1" baseline="30000" dirty="0"/>
              <a:t>29 </a:t>
            </a:r>
            <a:r>
              <a:rPr lang="en-NZ" i="1" dirty="0"/>
              <a:t>For those God foreknew he also predestined to be conformed to the image of his Son, that he might be the firstborn among many brothers and sisters. </a:t>
            </a:r>
            <a:r>
              <a:rPr lang="en-NZ" i="1" baseline="30000" dirty="0"/>
              <a:t>30 </a:t>
            </a:r>
            <a:r>
              <a:rPr lang="en-NZ" i="1" dirty="0"/>
              <a:t>And those he predestined, he also called; those he called, he also justified; those he justified, he also glorified.</a:t>
            </a:r>
            <a:endParaRPr lang="en-NZ" dirty="0"/>
          </a:p>
          <a:p>
            <a:pPr lvl="1" algn="r"/>
            <a:r>
              <a:rPr lang="en-NZ" dirty="0" smtClean="0"/>
              <a:t>Romans 8:28-30</a:t>
            </a:r>
            <a:endParaRPr lang="en-NZ"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3964" y="2016456"/>
            <a:ext cx="3181386" cy="3175745"/>
          </a:xfrm>
          <a:prstGeom prst="rect">
            <a:avLst/>
          </a:prstGeom>
        </p:spPr>
      </p:pic>
    </p:spTree>
    <p:extLst>
      <p:ext uri="{BB962C8B-B14F-4D97-AF65-F5344CB8AC3E}">
        <p14:creationId xmlns:p14="http://schemas.microsoft.com/office/powerpoint/2010/main" val="37637318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How were the Corinthians doing?</a:t>
            </a:r>
          </a:p>
        </p:txBody>
      </p:sp>
      <p:sp>
        <p:nvSpPr>
          <p:cNvPr id="3" name="Content Placeholder 2"/>
          <p:cNvSpPr>
            <a:spLocks noGrp="1"/>
          </p:cNvSpPr>
          <p:nvPr>
            <p:ph idx="1"/>
          </p:nvPr>
        </p:nvSpPr>
        <p:spPr/>
        <p:txBody>
          <a:bodyPr/>
          <a:lstStyle/>
          <a:p>
            <a:r>
              <a:rPr lang="en-NZ" b="1" i="1" dirty="0"/>
              <a:t>3 </a:t>
            </a:r>
            <a:r>
              <a:rPr lang="en-NZ" i="1" dirty="0"/>
              <a:t>Brothers and sisters, I could not address you as people who live by the Spirit but as people who are still worldly – mere infants in Christ. </a:t>
            </a:r>
            <a:endParaRPr lang="en-NZ" dirty="0"/>
          </a:p>
          <a:p>
            <a:endParaRPr lang="en-NZ" dirty="0"/>
          </a:p>
        </p:txBody>
      </p:sp>
      <p:pic>
        <p:nvPicPr>
          <p:cNvPr id="4098"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7599" y="3490912"/>
            <a:ext cx="404812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3337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NZ" sz="4000" dirty="0">
                <a:solidFill>
                  <a:srgbClr val="DAC2EC"/>
                </a:solidFill>
                <a:latin typeface="Segoe Print" panose="02000600000000000000" pitchFamily="2" charset="0"/>
              </a:rPr>
              <a:t>What are the marks of a mature disciples of Jesus? </a:t>
            </a:r>
          </a:p>
        </p:txBody>
      </p:sp>
      <p:sp>
        <p:nvSpPr>
          <p:cNvPr id="3" name="Content Placeholder 2"/>
          <p:cNvSpPr>
            <a:spLocks noGrp="1"/>
          </p:cNvSpPr>
          <p:nvPr>
            <p:ph idx="1"/>
          </p:nvPr>
        </p:nvSpPr>
        <p:spPr>
          <a:xfrm>
            <a:off x="628650" y="1825625"/>
            <a:ext cx="7886700" cy="4678542"/>
          </a:xfrm>
        </p:spPr>
        <p:txBody>
          <a:bodyPr>
            <a:normAutofit/>
          </a:bodyPr>
          <a:lstStyle/>
          <a:p>
            <a:pPr marL="514350" indent="-514350">
              <a:buFont typeface="+mj-lt"/>
              <a:buAutoNum type="arabicPeriod"/>
            </a:pPr>
            <a:r>
              <a:rPr lang="en-NZ" b="1" dirty="0" smtClean="0">
                <a:solidFill>
                  <a:srgbClr val="DAC2EC"/>
                </a:solidFill>
              </a:rPr>
              <a:t>Pursues unity</a:t>
            </a:r>
          </a:p>
          <a:p>
            <a:r>
              <a:rPr lang="en-NZ" i="1" baseline="30000" dirty="0"/>
              <a:t>2 </a:t>
            </a:r>
            <a:r>
              <a:rPr lang="en-NZ" i="1" baseline="30000" dirty="0" smtClean="0"/>
              <a:t> </a:t>
            </a:r>
            <a:r>
              <a:rPr lang="en-NZ" i="1" dirty="0" smtClean="0"/>
              <a:t>Brothers </a:t>
            </a:r>
            <a:r>
              <a:rPr lang="en-NZ" i="1" dirty="0"/>
              <a:t>and sisters, I could not address you as people who live by the Spirit but as people who are still worldly – mere infants in Christ. </a:t>
            </a:r>
            <a:r>
              <a:rPr lang="en-NZ" i="1" baseline="30000" dirty="0"/>
              <a:t>2 </a:t>
            </a:r>
            <a:r>
              <a:rPr lang="en-NZ" i="1" dirty="0"/>
              <a:t>I gave you milk, not solid food, for you were not yet ready for it. Indeed, you are still not ready. </a:t>
            </a:r>
            <a:r>
              <a:rPr lang="en-NZ" i="1" baseline="30000" dirty="0"/>
              <a:t>3 </a:t>
            </a:r>
            <a:r>
              <a:rPr lang="en-NZ" i="1" dirty="0"/>
              <a:t>You are still worldly. For since there is jealousy and quarrelling among you, are you not worldly? Are you not acting like mere humans? </a:t>
            </a:r>
            <a:r>
              <a:rPr lang="en-NZ" i="1" baseline="30000" dirty="0"/>
              <a:t>4 </a:t>
            </a:r>
            <a:r>
              <a:rPr lang="en-NZ" i="1" dirty="0"/>
              <a:t>For when one says, ‘I follow Paul,’ and another, ‘I follow Apollos,’ are you not mere human beings</a:t>
            </a:r>
            <a:r>
              <a:rPr lang="en-NZ" i="1" dirty="0" smtClean="0"/>
              <a:t>? 1 Cor. 3:1-4</a:t>
            </a:r>
            <a:endParaRPr lang="en-NZ" dirty="0"/>
          </a:p>
          <a:p>
            <a:pPr marL="514350" indent="-514350">
              <a:buFont typeface="+mj-lt"/>
              <a:buAutoNum type="arabicPeriod"/>
            </a:pPr>
            <a:endParaRPr lang="en-NZ" dirty="0"/>
          </a:p>
          <a:p>
            <a:endParaRPr lang="en-NZ" dirty="0"/>
          </a:p>
        </p:txBody>
      </p:sp>
    </p:spTree>
    <p:extLst>
      <p:ext uri="{BB962C8B-B14F-4D97-AF65-F5344CB8AC3E}">
        <p14:creationId xmlns:p14="http://schemas.microsoft.com/office/powerpoint/2010/main" val="302598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2398</TotalTime>
  <Words>3663</Words>
  <Application>Microsoft Office PowerPoint</Application>
  <PresentationFormat>On-screen Show (4:3)</PresentationFormat>
  <Paragraphs>222</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Segoe Print</vt:lpstr>
      <vt:lpstr>Office Theme</vt:lpstr>
      <vt:lpstr>God Causes the Growth</vt:lpstr>
      <vt:lpstr>We're on a road to nowhere -Talking Heads</vt:lpstr>
      <vt:lpstr>Walt Whitman</vt:lpstr>
      <vt:lpstr>Why bother?</vt:lpstr>
      <vt:lpstr>Faith Without Works Incredibly Relaxing  - Babylon Bee, February 20th, 2019</vt:lpstr>
      <vt:lpstr>Paul’s life’s mission</vt:lpstr>
      <vt:lpstr>Paul’s life’s mission</vt:lpstr>
      <vt:lpstr>How were the Corinthians doing?</vt:lpstr>
      <vt:lpstr>What are the marks of a mature disciples of Jesus? </vt:lpstr>
      <vt:lpstr>1. Pursues Unity</vt:lpstr>
      <vt:lpstr>1. Pursues Unity</vt:lpstr>
      <vt:lpstr>Question</vt:lpstr>
      <vt:lpstr>What are the marks of a mature disciples of Jesus? </vt:lpstr>
      <vt:lpstr>2. Keeps growing</vt:lpstr>
      <vt:lpstr>How do we grow?</vt:lpstr>
      <vt:lpstr>Questions</vt:lpstr>
      <vt:lpstr>What are the marks of a mature disciples of Jesus? </vt:lpstr>
      <vt:lpstr>3. Passes the Test</vt:lpstr>
      <vt:lpstr>3. Passes the Test</vt:lpstr>
      <vt:lpstr>PowerPoint Presentation</vt:lpstr>
      <vt:lpstr>3. Passes the Test</vt:lpstr>
      <vt:lpstr>3. Passes the Test</vt:lpstr>
      <vt:lpstr>3. Passes the Test</vt:lpstr>
      <vt:lpstr>3. Passes the Test</vt:lpstr>
      <vt:lpstr>Questions</vt:lpstr>
      <vt:lpstr>What are the marks of a mature disciples of Jesus? </vt:lpstr>
      <vt:lpstr>4. Is Humble</vt:lpstr>
      <vt:lpstr>4. Is Humble</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Cox</dc:creator>
  <cp:lastModifiedBy>Andrew Cox</cp:lastModifiedBy>
  <cp:revision>15</cp:revision>
  <dcterms:created xsi:type="dcterms:W3CDTF">2019-06-13T19:51:29Z</dcterms:created>
  <dcterms:modified xsi:type="dcterms:W3CDTF">2019-06-15T20:49:59Z</dcterms:modified>
</cp:coreProperties>
</file>