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p:scale>
          <a:sx n="73" d="100"/>
          <a:sy n="73" d="100"/>
        </p:scale>
        <p:origin x="67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D1B19D-B9F2-4CA5-B8E4-CC43CEC38940}" type="datetimeFigureOut">
              <a:rPr lang="en-NZ" smtClean="0"/>
              <a:t>7/02/2019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273070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D1B19D-B9F2-4CA5-B8E4-CC43CEC38940}" type="datetimeFigureOut">
              <a:rPr lang="en-NZ" smtClean="0"/>
              <a:t>7/02/2019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392390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D1B19D-B9F2-4CA5-B8E4-CC43CEC38940}" type="datetimeFigureOut">
              <a:rPr lang="en-NZ" smtClean="0"/>
              <a:t>7/02/2019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238642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D1B19D-B9F2-4CA5-B8E4-CC43CEC38940}" type="datetimeFigureOut">
              <a:rPr lang="en-NZ" smtClean="0"/>
              <a:t>7/02/2019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118639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D1B19D-B9F2-4CA5-B8E4-CC43CEC38940}" type="datetimeFigureOut">
              <a:rPr lang="en-NZ" smtClean="0"/>
              <a:t>7/02/2019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55855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D1B19D-B9F2-4CA5-B8E4-CC43CEC38940}" type="datetimeFigureOut">
              <a:rPr lang="en-NZ" smtClean="0"/>
              <a:t>7/02/2019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98488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D1B19D-B9F2-4CA5-B8E4-CC43CEC38940}" type="datetimeFigureOut">
              <a:rPr lang="en-NZ" smtClean="0"/>
              <a:t>7/02/2019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48505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D1B19D-B9F2-4CA5-B8E4-CC43CEC38940}" type="datetimeFigureOut">
              <a:rPr lang="en-NZ" smtClean="0"/>
              <a:t>7/02/2019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337048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1B19D-B9F2-4CA5-B8E4-CC43CEC38940}" type="datetimeFigureOut">
              <a:rPr lang="en-NZ" smtClean="0"/>
              <a:t>7/02/2019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29421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D1B19D-B9F2-4CA5-B8E4-CC43CEC38940}" type="datetimeFigureOut">
              <a:rPr lang="en-NZ" smtClean="0"/>
              <a:t>7/02/2019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78031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D1B19D-B9F2-4CA5-B8E4-CC43CEC38940}" type="datetimeFigureOut">
              <a:rPr lang="en-NZ" smtClean="0"/>
              <a:t>7/02/2019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04FCC6D-14F1-4205-AB57-4F13628AF843}" type="slidenum">
              <a:rPr lang="en-NZ" smtClean="0"/>
              <a:t>‹#›</a:t>
            </a:fld>
            <a:endParaRPr lang="en-NZ"/>
          </a:p>
        </p:txBody>
      </p:sp>
    </p:spTree>
    <p:extLst>
      <p:ext uri="{BB962C8B-B14F-4D97-AF65-F5344CB8AC3E}">
        <p14:creationId xmlns:p14="http://schemas.microsoft.com/office/powerpoint/2010/main" val="242031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1B19D-B9F2-4CA5-B8E4-CC43CEC38940}" type="datetimeFigureOut">
              <a:rPr lang="en-NZ" smtClean="0"/>
              <a:t>7/02/2019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FCC6D-14F1-4205-AB57-4F13628AF843}" type="slidenum">
              <a:rPr lang="en-NZ" smtClean="0"/>
              <a:t>‹#›</a:t>
            </a:fld>
            <a:endParaRPr lang="en-NZ"/>
          </a:p>
        </p:txBody>
      </p:sp>
    </p:spTree>
    <p:extLst>
      <p:ext uri="{BB962C8B-B14F-4D97-AF65-F5344CB8AC3E}">
        <p14:creationId xmlns:p14="http://schemas.microsoft.com/office/powerpoint/2010/main" val="36700624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solidFill>
                  <a:srgbClr val="FFFF7D"/>
                </a:solidFill>
              </a:rPr>
              <a:t>Don't be Benign, Shine</a:t>
            </a:r>
            <a:r>
              <a:rPr lang="en-NZ" dirty="0" smtClean="0">
                <a:solidFill>
                  <a:srgbClr val="FFFF7D"/>
                </a:solidFill>
              </a:rPr>
              <a:t>!</a:t>
            </a:r>
            <a:endParaRPr lang="en-NZ" dirty="0">
              <a:solidFill>
                <a:srgbClr val="FFFF7D"/>
              </a:solidFill>
            </a:endParaRPr>
          </a:p>
        </p:txBody>
      </p:sp>
      <p:sp>
        <p:nvSpPr>
          <p:cNvPr id="3" name="Subtitle 2"/>
          <p:cNvSpPr>
            <a:spLocks noGrp="1"/>
          </p:cNvSpPr>
          <p:nvPr>
            <p:ph type="subTitle" idx="1"/>
          </p:nvPr>
        </p:nvSpPr>
        <p:spPr/>
        <p:txBody>
          <a:bodyPr/>
          <a:lstStyle/>
          <a:p>
            <a:r>
              <a:rPr lang="en-NZ" dirty="0" smtClean="0"/>
              <a:t>Philippians 2:14-16</a:t>
            </a:r>
            <a:endParaRPr lang="en-NZ" dirty="0"/>
          </a:p>
        </p:txBody>
      </p:sp>
    </p:spTree>
    <p:extLst>
      <p:ext uri="{BB962C8B-B14F-4D97-AF65-F5344CB8AC3E}">
        <p14:creationId xmlns:p14="http://schemas.microsoft.com/office/powerpoint/2010/main" val="116949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solidFill>
                  <a:srgbClr val="FFFF7D"/>
                </a:solidFill>
              </a:rPr>
              <a:t>2. Hold </a:t>
            </a:r>
            <a:r>
              <a:rPr lang="en-NZ" dirty="0">
                <a:solidFill>
                  <a:srgbClr val="FFFF7D"/>
                </a:solidFill>
              </a:rPr>
              <a:t>on to what God </a:t>
            </a:r>
            <a:r>
              <a:rPr lang="en-NZ" dirty="0" smtClean="0">
                <a:solidFill>
                  <a:srgbClr val="FFFF7D"/>
                </a:solidFill>
              </a:rPr>
              <a:t>says</a:t>
            </a:r>
            <a:endParaRPr lang="en-NZ" dirty="0">
              <a:solidFill>
                <a:srgbClr val="FFFF7D"/>
              </a:solidFill>
            </a:endParaRPr>
          </a:p>
        </p:txBody>
      </p:sp>
      <p:sp>
        <p:nvSpPr>
          <p:cNvPr id="3" name="Content Placeholder 2"/>
          <p:cNvSpPr>
            <a:spLocks noGrp="1"/>
          </p:cNvSpPr>
          <p:nvPr>
            <p:ph idx="1"/>
          </p:nvPr>
        </p:nvSpPr>
        <p:spPr/>
        <p:txBody>
          <a:bodyPr/>
          <a:lstStyle/>
          <a:p>
            <a:endParaRPr lang="en-NZ" dirty="0"/>
          </a:p>
        </p:txBody>
      </p:sp>
      <p:pic>
        <p:nvPicPr>
          <p:cNvPr id="3074" name="Picture 2" descr="Image result for hold out the word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484" y="1537241"/>
            <a:ext cx="6095487" cy="487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96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1864" y="365125"/>
            <a:ext cx="4511936" cy="1325563"/>
          </a:xfrm>
        </p:spPr>
        <p:txBody>
          <a:bodyPr/>
          <a:lstStyle/>
          <a:p>
            <a:r>
              <a:rPr lang="en-NZ" dirty="0" smtClean="0">
                <a:solidFill>
                  <a:srgbClr val="FFFF7D"/>
                </a:solidFill>
              </a:rPr>
              <a:t>The Big Story</a:t>
            </a:r>
            <a:endParaRPr lang="en-NZ" dirty="0">
              <a:solidFill>
                <a:srgbClr val="FFFF7D"/>
              </a:solidFill>
            </a:endParaRPr>
          </a:p>
        </p:txBody>
      </p:sp>
      <p:sp>
        <p:nvSpPr>
          <p:cNvPr id="3" name="Content Placeholder 2"/>
          <p:cNvSpPr>
            <a:spLocks noGrp="1"/>
          </p:cNvSpPr>
          <p:nvPr>
            <p:ph idx="1"/>
          </p:nvPr>
        </p:nvSpPr>
        <p:spPr>
          <a:xfrm>
            <a:off x="6476104" y="1825625"/>
            <a:ext cx="5339250" cy="4946314"/>
          </a:xfrm>
        </p:spPr>
        <p:txBody>
          <a:bodyPr>
            <a:normAutofit/>
          </a:bodyPr>
          <a:lstStyle/>
          <a:p>
            <a:pPr marL="538163" indent="-360363">
              <a:lnSpc>
                <a:spcPct val="100000"/>
              </a:lnSpc>
            </a:pPr>
            <a:r>
              <a:rPr lang="en-NZ" sz="2400" dirty="0"/>
              <a:t>It talks about sin in terms of our relationship with God, each other and the created world</a:t>
            </a:r>
          </a:p>
          <a:p>
            <a:pPr marL="538163" indent="-360363">
              <a:lnSpc>
                <a:spcPct val="100000"/>
              </a:lnSpc>
            </a:pPr>
            <a:r>
              <a:rPr lang="en-NZ" sz="2400" dirty="0"/>
              <a:t>It doesn’t stop with the death and resurrection of Christ or even belief in Him - it includes the Great Commission to make disciples and build God’s kingdom</a:t>
            </a:r>
          </a:p>
          <a:p>
            <a:pPr marL="538163" indent="-360363">
              <a:lnSpc>
                <a:spcPct val="100000"/>
              </a:lnSpc>
            </a:pPr>
            <a:r>
              <a:rPr lang="en-NZ" sz="2400" dirty="0"/>
              <a:t>It emphasises grace - it is not possible to go straight to “Circle 4” without first going through “Circle 3”, Christ.</a:t>
            </a:r>
          </a:p>
          <a:p>
            <a:endParaRPr lang="en-NZ" dirty="0"/>
          </a:p>
        </p:txBody>
      </p:sp>
      <p:pic>
        <p:nvPicPr>
          <p:cNvPr id="4" name="Picture 3"/>
          <p:cNvPicPr>
            <a:picLocks noChangeAspect="1"/>
          </p:cNvPicPr>
          <p:nvPr/>
        </p:nvPicPr>
        <p:blipFill>
          <a:blip r:embed="rId2"/>
          <a:stretch>
            <a:fillRect/>
          </a:stretch>
        </p:blipFill>
        <p:spPr>
          <a:xfrm>
            <a:off x="359485" y="365125"/>
            <a:ext cx="5735546" cy="6194667"/>
          </a:xfrm>
          <a:prstGeom prst="rect">
            <a:avLst/>
          </a:prstGeom>
          <a:noFill/>
          <a:ln w="9525">
            <a:noFill/>
          </a:ln>
        </p:spPr>
      </p:pic>
    </p:spTree>
    <p:extLst>
      <p:ext uri="{BB962C8B-B14F-4D97-AF65-F5344CB8AC3E}">
        <p14:creationId xmlns:p14="http://schemas.microsoft.com/office/powerpoint/2010/main" val="30314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FF7D"/>
                </a:solidFill>
              </a:rPr>
              <a:t>Secret of the Christians</a:t>
            </a:r>
            <a:endParaRPr lang="en-NZ" dirty="0">
              <a:solidFill>
                <a:srgbClr val="FFFF7D"/>
              </a:solidFill>
            </a:endParaRPr>
          </a:p>
        </p:txBody>
      </p:sp>
      <p:sp>
        <p:nvSpPr>
          <p:cNvPr id="3" name="Content Placeholder 2"/>
          <p:cNvSpPr>
            <a:spLocks noGrp="1"/>
          </p:cNvSpPr>
          <p:nvPr>
            <p:ph idx="1"/>
          </p:nvPr>
        </p:nvSpPr>
        <p:spPr>
          <a:xfrm>
            <a:off x="3996466" y="1825625"/>
            <a:ext cx="7357334" cy="4351338"/>
          </a:xfrm>
        </p:spPr>
        <p:txBody>
          <a:bodyPr/>
          <a:lstStyle/>
          <a:p>
            <a:pPr>
              <a:lnSpc>
                <a:spcPct val="100000"/>
              </a:lnSpc>
            </a:pPr>
            <a:r>
              <a:rPr lang="en-NZ" dirty="0" smtClean="0"/>
              <a:t>“The </a:t>
            </a:r>
            <a:r>
              <a:rPr lang="en-NZ" dirty="0"/>
              <a:t>recent Christian growth was caused by their “moral character, even if pretended and by their benevolence toward strangers and care for the graves of the dead."</a:t>
            </a:r>
          </a:p>
          <a:p>
            <a:pPr lvl="1" algn="r"/>
            <a:r>
              <a:rPr lang="en-NZ" dirty="0" smtClean="0"/>
              <a:t>The </a:t>
            </a:r>
            <a:r>
              <a:rPr lang="en-NZ" dirty="0"/>
              <a:t>Emperor </a:t>
            </a:r>
            <a:r>
              <a:rPr lang="en-NZ" dirty="0" smtClean="0"/>
              <a:t>Julian, </a:t>
            </a:r>
            <a:r>
              <a:rPr lang="en-NZ" dirty="0"/>
              <a:t>362 </a:t>
            </a:r>
            <a:r>
              <a:rPr lang="en-NZ" dirty="0" smtClean="0"/>
              <a:t>AD </a:t>
            </a:r>
            <a:endParaRPr lang="en-NZ" dirty="0"/>
          </a:p>
          <a:p>
            <a:endParaRPr lang="en-NZ" dirty="0"/>
          </a:p>
        </p:txBody>
      </p:sp>
      <p:pic>
        <p:nvPicPr>
          <p:cNvPr id="4098" name="Picture 2" descr="Image result for emperor juli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25625"/>
            <a:ext cx="2799630" cy="418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56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FF7D"/>
                </a:solidFill>
              </a:rPr>
              <a:t>All about Jesus</a:t>
            </a:r>
            <a:endParaRPr lang="en-NZ" dirty="0">
              <a:solidFill>
                <a:srgbClr val="FFFF7D"/>
              </a:solidFill>
            </a:endParaRPr>
          </a:p>
        </p:txBody>
      </p:sp>
      <p:sp>
        <p:nvSpPr>
          <p:cNvPr id="3" name="Content Placeholder 2"/>
          <p:cNvSpPr>
            <a:spLocks noGrp="1"/>
          </p:cNvSpPr>
          <p:nvPr>
            <p:ph idx="1"/>
          </p:nvPr>
        </p:nvSpPr>
        <p:spPr>
          <a:xfrm>
            <a:off x="930536" y="1825625"/>
            <a:ext cx="4732213" cy="4351338"/>
          </a:xfrm>
        </p:spPr>
        <p:txBody>
          <a:bodyPr>
            <a:normAutofit lnSpcReduction="10000"/>
          </a:bodyPr>
          <a:lstStyle/>
          <a:p>
            <a:pPr marL="0" indent="0">
              <a:buNone/>
            </a:pPr>
            <a:r>
              <a:rPr lang="en-NZ" i="1" dirty="0"/>
              <a:t>It’s all about You, Jesus </a:t>
            </a:r>
            <a:endParaRPr lang="en-NZ" dirty="0"/>
          </a:p>
          <a:p>
            <a:pPr marL="0" indent="0">
              <a:buNone/>
            </a:pPr>
            <a:r>
              <a:rPr lang="en-NZ" i="1" dirty="0"/>
              <a:t>And all this is for You </a:t>
            </a:r>
            <a:endParaRPr lang="en-NZ" dirty="0"/>
          </a:p>
          <a:p>
            <a:pPr marL="0" indent="0">
              <a:buNone/>
            </a:pPr>
            <a:r>
              <a:rPr lang="en-NZ" i="1" dirty="0"/>
              <a:t>For Your glory and Your fame </a:t>
            </a:r>
            <a:endParaRPr lang="en-NZ" dirty="0"/>
          </a:p>
          <a:p>
            <a:pPr marL="0" indent="0">
              <a:buNone/>
            </a:pPr>
            <a:r>
              <a:rPr lang="en-NZ" i="1" dirty="0"/>
              <a:t>It’s not about me </a:t>
            </a:r>
            <a:endParaRPr lang="en-NZ" dirty="0"/>
          </a:p>
          <a:p>
            <a:pPr marL="0" indent="0">
              <a:buNone/>
            </a:pPr>
            <a:r>
              <a:rPr lang="en-NZ" i="1" dirty="0"/>
              <a:t>As if You should do things my way </a:t>
            </a:r>
            <a:endParaRPr lang="en-NZ" dirty="0"/>
          </a:p>
          <a:p>
            <a:pPr marL="0" indent="0">
              <a:buNone/>
            </a:pPr>
            <a:r>
              <a:rPr lang="en-NZ" i="1" dirty="0"/>
              <a:t>You alone are God and I surrender </a:t>
            </a:r>
            <a:endParaRPr lang="en-NZ" dirty="0"/>
          </a:p>
          <a:p>
            <a:pPr marL="0" indent="0">
              <a:buNone/>
            </a:pPr>
            <a:r>
              <a:rPr lang="en-NZ" i="1" dirty="0"/>
              <a:t>To Your way</a:t>
            </a:r>
            <a:r>
              <a:rPr lang="en-NZ" dirty="0"/>
              <a:t>s </a:t>
            </a:r>
            <a:endParaRPr lang="en-NZ" dirty="0" smtClean="0"/>
          </a:p>
          <a:p>
            <a:pPr lvl="1" algn="r"/>
            <a:r>
              <a:rPr lang="en-NZ" dirty="0" smtClean="0"/>
              <a:t>Paul Oakley</a:t>
            </a:r>
            <a:endParaRPr lang="en-NZ" dirty="0"/>
          </a:p>
          <a:p>
            <a:endParaRPr lang="en-NZ" dirty="0"/>
          </a:p>
        </p:txBody>
      </p:sp>
      <p:pic>
        <p:nvPicPr>
          <p:cNvPr id="6146" name="Picture 2" descr="Image result for Your glory and Your f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151" y="2426516"/>
            <a:ext cx="5537019" cy="230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87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FF7D"/>
                </a:solidFill>
              </a:rPr>
              <a:t>Imagine …</a:t>
            </a:r>
            <a:endParaRPr lang="en-NZ" dirty="0">
              <a:solidFill>
                <a:srgbClr val="FFFF7D"/>
              </a:solidFill>
            </a:endParaRPr>
          </a:p>
        </p:txBody>
      </p:sp>
      <p:sp>
        <p:nvSpPr>
          <p:cNvPr id="3" name="Content Placeholder 2"/>
          <p:cNvSpPr>
            <a:spLocks noGrp="1"/>
          </p:cNvSpPr>
          <p:nvPr>
            <p:ph idx="1"/>
          </p:nvPr>
        </p:nvSpPr>
        <p:spPr>
          <a:xfrm>
            <a:off x="838200" y="1825625"/>
            <a:ext cx="10515600" cy="4833359"/>
          </a:xfrm>
        </p:spPr>
        <p:txBody>
          <a:bodyPr>
            <a:normAutofit fontScale="92500"/>
          </a:bodyPr>
          <a:lstStyle/>
          <a:p>
            <a:pPr>
              <a:lnSpc>
                <a:spcPct val="110000"/>
              </a:lnSpc>
            </a:pPr>
            <a:r>
              <a:rPr lang="en-NZ" sz="2600" i="1" dirty="0" smtClean="0"/>
              <a:t>“…a </a:t>
            </a:r>
            <a:r>
              <a:rPr lang="en-NZ" sz="2600" i="1" dirty="0"/>
              <a:t>ragtag collection of surrendered and transformed people who love God and others. They are mesmerised by the idea that this is not about them； but all about Jesus. They are transfixed by His story and His heart for the city.</a:t>
            </a:r>
          </a:p>
          <a:p>
            <a:pPr>
              <a:lnSpc>
                <a:spcPct val="110000"/>
              </a:lnSpc>
            </a:pPr>
            <a:r>
              <a:rPr lang="en-NZ" sz="2600" i="1" dirty="0"/>
              <a:t>They are seed-sowers and fire-starters, hope peddlers and grace-givers, risk- takers and dreamers, young and old. They link arms with anyone who tells the story of Jesus. They empower the poor, strengthen the weak, embrace the outcast, seek the lost. They serve together, pi ay together^ worship together, live life together.</a:t>
            </a:r>
          </a:p>
          <a:p>
            <a:pPr>
              <a:lnSpc>
                <a:spcPct val="110000"/>
              </a:lnSpc>
            </a:pPr>
            <a:r>
              <a:rPr lang="en-NZ" sz="2600" i="1" dirty="0"/>
              <a:t>Their city will change because God sent them. They are us. We believe that small things done with great love will change the world.”</a:t>
            </a:r>
          </a:p>
          <a:p>
            <a:pPr lvl="1" algn="r"/>
            <a:r>
              <a:rPr lang="en-NZ" dirty="0"/>
              <a:t>Vineyard </a:t>
            </a:r>
            <a:r>
              <a:rPr lang="en-NZ" dirty="0" smtClean="0"/>
              <a:t>Church, </a:t>
            </a:r>
            <a:r>
              <a:rPr lang="en-NZ" dirty="0"/>
              <a:t>Cincinnati</a:t>
            </a:r>
          </a:p>
          <a:p>
            <a:endParaRPr lang="en-NZ" dirty="0"/>
          </a:p>
        </p:txBody>
      </p:sp>
    </p:spTree>
    <p:extLst>
      <p:ext uri="{BB962C8B-B14F-4D97-AF65-F5344CB8AC3E}">
        <p14:creationId xmlns:p14="http://schemas.microsoft.com/office/powerpoint/2010/main" val="440252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2"/>
          <a:stretch>
            <a:fillRect/>
          </a:stretch>
        </p:blipFill>
        <p:spPr>
          <a:xfrm>
            <a:off x="3539353" y="0"/>
            <a:ext cx="5113294" cy="6858000"/>
          </a:xfrm>
          <a:prstGeom prst="rect">
            <a:avLst/>
          </a:prstGeom>
        </p:spPr>
      </p:pic>
    </p:spTree>
    <p:extLst>
      <p:ext uri="{BB962C8B-B14F-4D97-AF65-F5344CB8AC3E}">
        <p14:creationId xmlns:p14="http://schemas.microsoft.com/office/powerpoint/2010/main" val="342139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FF7D"/>
                </a:solidFill>
              </a:rPr>
              <a:t>T</a:t>
            </a:r>
            <a:r>
              <a:rPr lang="en-NZ" dirty="0" smtClean="0">
                <a:solidFill>
                  <a:srgbClr val="FFFF7D"/>
                </a:solidFill>
              </a:rPr>
              <a:t>he </a:t>
            </a:r>
            <a:r>
              <a:rPr lang="en-NZ" dirty="0">
                <a:solidFill>
                  <a:srgbClr val="FFFF7D"/>
                </a:solidFill>
              </a:rPr>
              <a:t>Good News is </a:t>
            </a:r>
            <a:r>
              <a:rPr lang="en-NZ" dirty="0" err="1">
                <a:solidFill>
                  <a:srgbClr val="FFFF7D"/>
                </a:solidFill>
              </a:rPr>
              <a:t>sooo</a:t>
            </a:r>
            <a:r>
              <a:rPr lang="en-NZ" dirty="0">
                <a:solidFill>
                  <a:srgbClr val="FFFF7D"/>
                </a:solidFill>
              </a:rPr>
              <a:t> good</a:t>
            </a:r>
          </a:p>
        </p:txBody>
      </p:sp>
      <p:sp>
        <p:nvSpPr>
          <p:cNvPr id="3" name="Content Placeholder 2"/>
          <p:cNvSpPr>
            <a:spLocks noGrp="1"/>
          </p:cNvSpPr>
          <p:nvPr>
            <p:ph idx="1"/>
          </p:nvPr>
        </p:nvSpPr>
        <p:spPr/>
        <p:txBody>
          <a:bodyPr/>
          <a:lstStyle/>
          <a:p>
            <a:r>
              <a:rPr lang="en-NZ" dirty="0"/>
              <a:t>It answers our yearning for a better world.</a:t>
            </a:r>
          </a:p>
          <a:p>
            <a:r>
              <a:rPr lang="en-NZ" dirty="0"/>
              <a:t>Human beings were made with incredible worth and dignity.</a:t>
            </a:r>
          </a:p>
          <a:p>
            <a:r>
              <a:rPr lang="en-NZ" dirty="0"/>
              <a:t>The bad news is really bad - we all stand condemned before a holy God.</a:t>
            </a:r>
          </a:p>
          <a:p>
            <a:r>
              <a:rPr lang="en-NZ" dirty="0"/>
              <a:t>The incomparable life and ministry of Jesus Christ</a:t>
            </a:r>
          </a:p>
          <a:p>
            <a:r>
              <a:rPr lang="en-NZ" dirty="0"/>
              <a:t>We’re on a magnificent quest to bring hope and healing to the world; and</a:t>
            </a:r>
          </a:p>
          <a:p>
            <a:r>
              <a:rPr lang="en-NZ" dirty="0"/>
              <a:t>The grace of God in Christ brings us forgiveness, eternal life and the power of the Spirit </a:t>
            </a:r>
          </a:p>
          <a:p>
            <a:endParaRPr lang="en-NZ" dirty="0"/>
          </a:p>
        </p:txBody>
      </p:sp>
    </p:spTree>
    <p:extLst>
      <p:ext uri="{BB962C8B-B14F-4D97-AF65-F5344CB8AC3E}">
        <p14:creationId xmlns:p14="http://schemas.microsoft.com/office/powerpoint/2010/main" val="26014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High-Heeled Shoe Church, Taiwan</a:t>
            </a:r>
            <a:endParaRPr lang="en-NZ" dirty="0"/>
          </a:p>
        </p:txBody>
      </p:sp>
      <p:sp>
        <p:nvSpPr>
          <p:cNvPr id="3" name="Content Placeholder 2"/>
          <p:cNvSpPr>
            <a:spLocks noGrp="1"/>
          </p:cNvSpPr>
          <p:nvPr>
            <p:ph idx="1"/>
          </p:nvPr>
        </p:nvSpPr>
        <p:spPr/>
        <p:txBody>
          <a:bodyPr/>
          <a:lstStyle/>
          <a:p>
            <a:endParaRPr lang="en-NZ"/>
          </a:p>
        </p:txBody>
      </p:sp>
      <p:pic>
        <p:nvPicPr>
          <p:cNvPr id="1026" name="Picture 2" descr="A 17-metre-high glass shoe church has been built in Taiwan in a bid to attract more tour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645" y="1825625"/>
            <a:ext cx="7985708" cy="451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7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FF7D"/>
                </a:solidFill>
              </a:rPr>
              <a:t>Philippians </a:t>
            </a:r>
            <a:r>
              <a:rPr lang="en-NZ" dirty="0" smtClean="0">
                <a:solidFill>
                  <a:srgbClr val="FFFF7D"/>
                </a:solidFill>
              </a:rPr>
              <a:t>2:14-16</a:t>
            </a:r>
            <a:endParaRPr lang="en-NZ" dirty="0">
              <a:solidFill>
                <a:srgbClr val="FFFF7D"/>
              </a:solidFill>
            </a:endParaRPr>
          </a:p>
        </p:txBody>
      </p:sp>
      <p:sp>
        <p:nvSpPr>
          <p:cNvPr id="3" name="Content Placeholder 2"/>
          <p:cNvSpPr>
            <a:spLocks noGrp="1"/>
          </p:cNvSpPr>
          <p:nvPr>
            <p:ph idx="1"/>
          </p:nvPr>
        </p:nvSpPr>
        <p:spPr>
          <a:xfrm>
            <a:off x="838200" y="1825624"/>
            <a:ext cx="5878484" cy="4594769"/>
          </a:xfrm>
        </p:spPr>
        <p:txBody>
          <a:bodyPr>
            <a:normAutofit/>
          </a:bodyPr>
          <a:lstStyle/>
          <a:p>
            <a:pPr>
              <a:lnSpc>
                <a:spcPct val="100000"/>
              </a:lnSpc>
            </a:pPr>
            <a:r>
              <a:rPr lang="en-NZ" baseline="30000" dirty="0"/>
              <a:t>14 </a:t>
            </a:r>
            <a:r>
              <a:rPr lang="en-NZ" dirty="0"/>
              <a:t>Do everything without complaining or arguing, </a:t>
            </a:r>
            <a:r>
              <a:rPr lang="en-NZ" baseline="30000" dirty="0"/>
              <a:t>15 </a:t>
            </a:r>
            <a:r>
              <a:rPr lang="en-NZ" dirty="0"/>
              <a:t>so that you may become blameless and pure, children of God without fault in a crooked and depraved generation, in which you shine like stars in the universe </a:t>
            </a:r>
            <a:r>
              <a:rPr lang="en-NZ" baseline="30000" dirty="0"/>
              <a:t>16 </a:t>
            </a:r>
            <a:r>
              <a:rPr lang="en-NZ" dirty="0"/>
              <a:t>as you hold out (or hold on to) the word of life—in order that </a:t>
            </a:r>
            <a:r>
              <a:rPr lang="en-NZ" dirty="0" err="1"/>
              <a:t>i</a:t>
            </a:r>
            <a:r>
              <a:rPr lang="en-NZ" dirty="0"/>
              <a:t> may boast on the day of Christ that I did not run or labour for nothing.</a:t>
            </a:r>
          </a:p>
          <a:p>
            <a:endParaRPr lang="en-NZ" dirty="0"/>
          </a:p>
        </p:txBody>
      </p:sp>
      <p:pic>
        <p:nvPicPr>
          <p:cNvPr id="5122" name="Picture 2" descr="Image result for hold out the word of li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2899" y="2580896"/>
            <a:ext cx="4316595" cy="240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15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pPr marL="0" indent="0">
              <a:buNone/>
            </a:pPr>
            <a:endParaRPr lang="en-NZ" dirty="0"/>
          </a:p>
          <a:p>
            <a:endParaRPr lang="en-NZ" dirty="0"/>
          </a:p>
        </p:txBody>
      </p:sp>
      <p:pic>
        <p:nvPicPr>
          <p:cNvPr id="1026" name="Picture 2" descr="Image result for universe is beautifu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947" y="125187"/>
            <a:ext cx="8422105" cy="666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solidFill>
                  <a:srgbClr val="FFFF7D"/>
                </a:solidFill>
              </a:rPr>
              <a:t>1. Watch </a:t>
            </a:r>
            <a:r>
              <a:rPr lang="en-NZ" dirty="0">
                <a:solidFill>
                  <a:srgbClr val="FFFF7D"/>
                </a:solidFill>
              </a:rPr>
              <a:t>what you </a:t>
            </a:r>
            <a:r>
              <a:rPr lang="en-NZ" dirty="0" smtClean="0">
                <a:solidFill>
                  <a:srgbClr val="FFFF7D"/>
                </a:solidFill>
              </a:rPr>
              <a:t>say</a:t>
            </a:r>
            <a:endParaRPr lang="en-NZ" dirty="0">
              <a:solidFill>
                <a:srgbClr val="FFFF7D"/>
              </a:solidFill>
            </a:endParaRPr>
          </a:p>
        </p:txBody>
      </p:sp>
      <p:sp>
        <p:nvSpPr>
          <p:cNvPr id="3" name="Content Placeholder 2"/>
          <p:cNvSpPr>
            <a:spLocks noGrp="1"/>
          </p:cNvSpPr>
          <p:nvPr>
            <p:ph idx="1"/>
          </p:nvPr>
        </p:nvSpPr>
        <p:spPr>
          <a:xfrm>
            <a:off x="6513816" y="1825625"/>
            <a:ext cx="4839984" cy="4351338"/>
          </a:xfrm>
        </p:spPr>
        <p:txBody>
          <a:bodyPr/>
          <a:lstStyle/>
          <a:p>
            <a:pPr>
              <a:lnSpc>
                <a:spcPct val="100000"/>
              </a:lnSpc>
            </a:pPr>
            <a:r>
              <a:rPr lang="en-NZ" dirty="0" smtClean="0"/>
              <a:t>"</a:t>
            </a:r>
            <a:r>
              <a:rPr lang="en-NZ" dirty="0"/>
              <a:t>How long will this wicked community grumble against me? In this wilderness your bodies will fall, every one of you who has grumbled against me."  </a:t>
            </a:r>
            <a:endParaRPr lang="en-NZ" dirty="0" smtClean="0"/>
          </a:p>
          <a:p>
            <a:pPr lvl="1" algn="r"/>
            <a:r>
              <a:rPr lang="en-NZ" dirty="0" smtClean="0"/>
              <a:t>Numbers 14:27,29</a:t>
            </a:r>
            <a:endParaRPr lang="en-NZ" dirty="0"/>
          </a:p>
          <a:p>
            <a:endParaRPr lang="en-NZ" dirty="0"/>
          </a:p>
        </p:txBody>
      </p:sp>
      <p:pic>
        <p:nvPicPr>
          <p:cNvPr id="2050" name="Picture 2" descr="Image result for Mutiny on the Bou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47" y="1825625"/>
            <a:ext cx="523875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7D"/>
                </a:solidFill>
              </a:rPr>
              <a:t>1. Watch what you say</a:t>
            </a:r>
          </a:p>
        </p:txBody>
      </p:sp>
      <p:sp>
        <p:nvSpPr>
          <p:cNvPr id="3" name="Content Placeholder 2"/>
          <p:cNvSpPr>
            <a:spLocks noGrp="1"/>
          </p:cNvSpPr>
          <p:nvPr>
            <p:ph idx="1"/>
          </p:nvPr>
        </p:nvSpPr>
        <p:spPr/>
        <p:txBody>
          <a:bodyPr/>
          <a:lstStyle/>
          <a:p>
            <a:pPr>
              <a:lnSpc>
                <a:spcPct val="100000"/>
              </a:lnSpc>
            </a:pPr>
            <a:r>
              <a:rPr lang="en-NZ" baseline="30000" dirty="0"/>
              <a:t>20 </a:t>
            </a:r>
            <a:r>
              <a:rPr lang="en-NZ" dirty="0"/>
              <a:t>I have no one else like him, who will show genuine concern for your welfare. </a:t>
            </a:r>
            <a:r>
              <a:rPr lang="en-NZ" baseline="30000" dirty="0"/>
              <a:t>21 </a:t>
            </a:r>
            <a:r>
              <a:rPr lang="en-NZ" dirty="0"/>
              <a:t>For everyone looks out for their own interests, not those of Jesus Christ</a:t>
            </a:r>
            <a:r>
              <a:rPr lang="en-NZ" dirty="0" smtClean="0"/>
              <a:t>.</a:t>
            </a:r>
          </a:p>
          <a:p>
            <a:endParaRPr lang="en-NZ" dirty="0"/>
          </a:p>
          <a:p>
            <a:pPr marL="514350" indent="-514350">
              <a:buFont typeface="+mj-lt"/>
              <a:buAutoNum type="arabicPeriod"/>
            </a:pPr>
            <a:r>
              <a:rPr lang="en-NZ" dirty="0"/>
              <a:t>Don’t entertain gossip</a:t>
            </a:r>
          </a:p>
          <a:p>
            <a:pPr marL="514350" indent="-514350">
              <a:buFont typeface="+mj-lt"/>
              <a:buAutoNum type="arabicPeriod"/>
            </a:pPr>
            <a:r>
              <a:rPr lang="en-NZ" dirty="0"/>
              <a:t>Have sufficient </a:t>
            </a:r>
            <a:r>
              <a:rPr lang="en-NZ" dirty="0" smtClean="0"/>
              <a:t>witnesses</a:t>
            </a:r>
            <a:endParaRPr lang="en-NZ" dirty="0"/>
          </a:p>
          <a:p>
            <a:pPr marL="514350" indent="-514350">
              <a:buFont typeface="+mj-lt"/>
              <a:buAutoNum type="arabicPeriod"/>
            </a:pPr>
            <a:r>
              <a:rPr lang="en-NZ" dirty="0"/>
              <a:t>Complain to God</a:t>
            </a:r>
          </a:p>
          <a:p>
            <a:endParaRPr lang="en-NZ" dirty="0"/>
          </a:p>
        </p:txBody>
      </p:sp>
    </p:spTree>
    <p:extLst>
      <p:ext uri="{BB962C8B-B14F-4D97-AF65-F5344CB8AC3E}">
        <p14:creationId xmlns:p14="http://schemas.microsoft.com/office/powerpoint/2010/main" val="413002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FF7D"/>
                </a:solidFill>
              </a:rPr>
              <a:t>1. Watch what you say</a:t>
            </a:r>
          </a:p>
        </p:txBody>
      </p:sp>
      <p:sp>
        <p:nvSpPr>
          <p:cNvPr id="3" name="Content Placeholder 2"/>
          <p:cNvSpPr>
            <a:spLocks noGrp="1"/>
          </p:cNvSpPr>
          <p:nvPr>
            <p:ph idx="1"/>
          </p:nvPr>
        </p:nvSpPr>
        <p:spPr/>
        <p:txBody>
          <a:bodyPr/>
          <a:lstStyle/>
          <a:p>
            <a:r>
              <a:rPr lang="en-NZ" dirty="0"/>
              <a:t>Why, Lord, do you stand far off? Why do you hide yourself in times of trouble? </a:t>
            </a:r>
            <a:endParaRPr lang="en-NZ" dirty="0"/>
          </a:p>
          <a:p>
            <a:pPr lvl="1" algn="r"/>
            <a:r>
              <a:rPr lang="en-NZ" dirty="0" smtClean="0"/>
              <a:t>Psalm </a:t>
            </a:r>
            <a:r>
              <a:rPr lang="en-NZ" dirty="0"/>
              <a:t>10:1</a:t>
            </a:r>
          </a:p>
          <a:p>
            <a:r>
              <a:rPr lang="en-NZ" dirty="0"/>
              <a:t>Awake, Lord! Why do you sleep? Rouse yourself! Do not reject us for ever. </a:t>
            </a:r>
            <a:endParaRPr lang="en-NZ" dirty="0" smtClean="0"/>
          </a:p>
          <a:p>
            <a:pPr lvl="1" algn="r"/>
            <a:r>
              <a:rPr lang="en-NZ" dirty="0"/>
              <a:t>Psalm</a:t>
            </a:r>
            <a:r>
              <a:rPr lang="en-NZ" dirty="0" smtClean="0"/>
              <a:t> </a:t>
            </a:r>
            <a:r>
              <a:rPr lang="en-NZ" dirty="0"/>
              <a:t>44:23</a:t>
            </a:r>
          </a:p>
          <a:p>
            <a:r>
              <a:rPr lang="en-NZ" dirty="0"/>
              <a:t>Why do you hold back your hand, your right hand? Take it from the folds of your garment and destroy them! </a:t>
            </a:r>
            <a:endParaRPr lang="en-NZ" dirty="0" smtClean="0"/>
          </a:p>
          <a:p>
            <a:pPr lvl="1" algn="r"/>
            <a:r>
              <a:rPr lang="en-NZ" dirty="0"/>
              <a:t>Psalm</a:t>
            </a:r>
            <a:r>
              <a:rPr lang="en-NZ" dirty="0" smtClean="0"/>
              <a:t> </a:t>
            </a:r>
            <a:r>
              <a:rPr lang="en-NZ" dirty="0"/>
              <a:t>74:11</a:t>
            </a:r>
          </a:p>
          <a:p>
            <a:endParaRPr lang="en-NZ" dirty="0"/>
          </a:p>
        </p:txBody>
      </p:sp>
    </p:spTree>
    <p:extLst>
      <p:ext uri="{BB962C8B-B14F-4D97-AF65-F5344CB8AC3E}">
        <p14:creationId xmlns:p14="http://schemas.microsoft.com/office/powerpoint/2010/main" val="2584254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1000</TotalTime>
  <Words>644</Words>
  <Application>Microsoft Office PowerPoint</Application>
  <PresentationFormat>Widescreen</PresentationFormat>
  <Paragraphs>50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Don't be Benign, Shine!</vt:lpstr>
      <vt:lpstr>PowerPoint Presentation</vt:lpstr>
      <vt:lpstr>The Good News is sooo good</vt:lpstr>
      <vt:lpstr>High-Heeled Shoe Church, Taiwan</vt:lpstr>
      <vt:lpstr>Philippians 2:14-16</vt:lpstr>
      <vt:lpstr>PowerPoint Presentation</vt:lpstr>
      <vt:lpstr>1. Watch what you say</vt:lpstr>
      <vt:lpstr>1. Watch what you say</vt:lpstr>
      <vt:lpstr>1. Watch what you say</vt:lpstr>
      <vt:lpstr>2. Hold on to what God says</vt:lpstr>
      <vt:lpstr>The Big Story</vt:lpstr>
      <vt:lpstr>Secret of the Christians</vt:lpstr>
      <vt:lpstr>All about Jesus</vt:lpstr>
      <vt:lpstr>Imagine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18</cp:revision>
  <dcterms:created xsi:type="dcterms:W3CDTF">2019-02-05T03:14:20Z</dcterms:created>
  <dcterms:modified xsi:type="dcterms:W3CDTF">2019-02-07T03:23:10Z</dcterms:modified>
</cp:coreProperties>
</file>