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Subtitle 2"/>
          <p:cNvSpPr>
            <a:spLocks noGrp="1"/>
          </p:cNvSpPr>
          <p:nvPr>
            <p:ph type="subTitle" idx="1"/>
          </p:nvPr>
        </p:nvSpPr>
        <p:spPr>
          <a:xfrm>
            <a:off x="1524000" y="4472940"/>
            <a:ext cx="9144000" cy="784860"/>
          </a:xfrm>
        </p:spPr>
        <p:txBody>
          <a:bodyPr/>
          <a:p>
            <a:r>
              <a:rPr lang="en-US">
                <a:solidFill>
                  <a:schemeClr val="accent5">
                    <a:lumMod val="20000"/>
                    <a:lumOff val="80000"/>
                  </a:schemeClr>
                </a:solidFill>
              </a:rPr>
              <a:t>Revelation 2:1-7</a:t>
            </a:r>
            <a:endParaRPr lang="en-US">
              <a:solidFill>
                <a:schemeClr val="accent5">
                  <a:lumMod val="20000"/>
                  <a:lumOff val="80000"/>
                </a:schemeClr>
              </a:solidFill>
            </a:endParaRPr>
          </a:p>
        </p:txBody>
      </p:sp>
      <p:pic>
        <p:nvPicPr>
          <p:cNvPr id="5" name="Picture 4"/>
          <p:cNvPicPr>
            <a:picLocks noChangeAspect="1"/>
          </p:cNvPicPr>
          <p:nvPr/>
        </p:nvPicPr>
        <p:blipFill>
          <a:blip r:embed="rId1"/>
          <a:stretch>
            <a:fillRect/>
          </a:stretch>
        </p:blipFill>
        <p:spPr>
          <a:xfrm>
            <a:off x="2619375" y="2173605"/>
            <a:ext cx="6953250" cy="2082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Title 1"/>
          <p:cNvSpPr>
            <a:spLocks noGrp="1"/>
          </p:cNvSpPr>
          <p:nvPr>
            <p:ph type="title"/>
          </p:nvPr>
        </p:nvSpPr>
        <p:spPr/>
        <p:txBody>
          <a:bodyPr/>
          <a:p>
            <a:r>
              <a:rPr lang="en-NZ" altLang="en-US">
                <a:solidFill>
                  <a:schemeClr val="accent5">
                    <a:lumMod val="20000"/>
                    <a:lumOff val="80000"/>
                  </a:schemeClr>
                </a:solidFill>
                <a:latin typeface="Gadugi" panose="020B0502040204020203" charset="0"/>
                <a:cs typeface="Gadugi" panose="020B0502040204020203" charset="0"/>
              </a:rPr>
              <a:t>A</a:t>
            </a:r>
            <a:r>
              <a:rPr lang="en-US">
                <a:solidFill>
                  <a:schemeClr val="accent5">
                    <a:lumMod val="20000"/>
                    <a:lumOff val="80000"/>
                  </a:schemeClr>
                </a:solidFill>
                <a:latin typeface="Gadugi" panose="020B0502040204020203" charset="0"/>
                <a:cs typeface="Gadugi" panose="020B0502040204020203" charset="0"/>
              </a:rPr>
              <a:t> </a:t>
            </a:r>
            <a:r>
              <a:rPr lang="en-NZ" altLang="en-US">
                <a:solidFill>
                  <a:schemeClr val="accent5">
                    <a:lumMod val="20000"/>
                    <a:lumOff val="80000"/>
                  </a:schemeClr>
                </a:solidFill>
                <a:latin typeface="Gadugi" panose="020B0502040204020203" charset="0"/>
                <a:cs typeface="Gadugi" panose="020B0502040204020203" charset="0"/>
              </a:rPr>
              <a:t>C</a:t>
            </a:r>
            <a:r>
              <a:rPr lang="en-US">
                <a:solidFill>
                  <a:schemeClr val="accent5">
                    <a:lumMod val="20000"/>
                    <a:lumOff val="80000"/>
                  </a:schemeClr>
                </a:solidFill>
                <a:latin typeface="Gadugi" panose="020B0502040204020203" charset="0"/>
                <a:cs typeface="Gadugi" panose="020B0502040204020203" charset="0"/>
              </a:rPr>
              <a:t>ouple of </a:t>
            </a:r>
            <a:r>
              <a:rPr lang="en-NZ" altLang="en-US">
                <a:solidFill>
                  <a:schemeClr val="accent5">
                    <a:lumMod val="20000"/>
                    <a:lumOff val="80000"/>
                  </a:schemeClr>
                </a:solidFill>
                <a:latin typeface="Gadugi" panose="020B0502040204020203" charset="0"/>
                <a:cs typeface="Gadugi" panose="020B0502040204020203" charset="0"/>
              </a:rPr>
              <a:t>Q</a:t>
            </a:r>
            <a:r>
              <a:rPr lang="en-US">
                <a:solidFill>
                  <a:schemeClr val="accent5">
                    <a:lumMod val="20000"/>
                    <a:lumOff val="80000"/>
                  </a:schemeClr>
                </a:solidFill>
                <a:latin typeface="Gadugi" panose="020B0502040204020203" charset="0"/>
                <a:cs typeface="Gadugi" panose="020B0502040204020203" charset="0"/>
              </a:rPr>
              <a:t>uestions</a:t>
            </a:r>
            <a:endParaRPr lang="en-US">
              <a:solidFill>
                <a:schemeClr val="accent5">
                  <a:lumMod val="20000"/>
                  <a:lumOff val="80000"/>
                </a:schemeClr>
              </a:solidFill>
              <a:latin typeface="Gadugi" panose="020B0502040204020203" charset="0"/>
              <a:cs typeface="Gadugi" panose="020B0502040204020203" charset="0"/>
            </a:endParaRPr>
          </a:p>
        </p:txBody>
      </p:sp>
      <p:sp>
        <p:nvSpPr>
          <p:cNvPr id="3" name="Content Placeholder 2"/>
          <p:cNvSpPr>
            <a:spLocks noGrp="1"/>
          </p:cNvSpPr>
          <p:nvPr>
            <p:ph sz="half" idx="1"/>
          </p:nvPr>
        </p:nvSpPr>
        <p:spPr>
          <a:xfrm>
            <a:off x="6172200" y="1825625"/>
            <a:ext cx="5181600" cy="4351338"/>
          </a:xfrm>
        </p:spPr>
        <p:txBody>
          <a:bodyPr/>
          <a:p>
            <a:r>
              <a:rPr lang="en-US">
                <a:solidFill>
                  <a:schemeClr val="accent5">
                    <a:lumMod val="20000"/>
                    <a:lumOff val="80000"/>
                  </a:schemeClr>
                </a:solidFill>
              </a:rPr>
              <a:t>Is there is a habit I should do less of? </a:t>
            </a:r>
            <a:endParaRPr lang="en-US">
              <a:solidFill>
                <a:schemeClr val="accent5">
                  <a:lumMod val="20000"/>
                  <a:lumOff val="80000"/>
                </a:schemeClr>
              </a:solidFill>
            </a:endParaRPr>
          </a:p>
          <a:p>
            <a:r>
              <a:rPr lang="en-NZ" altLang="en-US">
                <a:solidFill>
                  <a:schemeClr val="accent5">
                    <a:lumMod val="20000"/>
                    <a:lumOff val="80000"/>
                  </a:schemeClr>
                </a:solidFill>
              </a:rPr>
              <a:t>A</a:t>
            </a:r>
            <a:r>
              <a:rPr lang="en-US">
                <a:solidFill>
                  <a:schemeClr val="accent5">
                    <a:lumMod val="20000"/>
                    <a:lumOff val="80000"/>
                  </a:schemeClr>
                </a:solidFill>
              </a:rPr>
              <a:t>re there habits I can do more of? </a:t>
            </a:r>
            <a:endParaRPr lang="en-US">
              <a:solidFill>
                <a:schemeClr val="accent5">
                  <a:lumMod val="20000"/>
                  <a:lumOff val="80000"/>
                </a:schemeClr>
              </a:solidFill>
            </a:endParaRPr>
          </a:p>
        </p:txBody>
      </p:sp>
      <p:pic>
        <p:nvPicPr>
          <p:cNvPr id="4" name="Content Placeholder 3"/>
          <p:cNvPicPr>
            <a:picLocks noChangeAspect="1"/>
          </p:cNvPicPr>
          <p:nvPr>
            <p:ph sz="half" idx="2"/>
          </p:nvPr>
        </p:nvPicPr>
        <p:blipFill>
          <a:blip r:embed="rId1"/>
          <a:stretch>
            <a:fillRect/>
          </a:stretch>
        </p:blipFill>
        <p:spPr>
          <a:xfrm>
            <a:off x="838200" y="1890395"/>
            <a:ext cx="5217795" cy="2668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5" name="Title 4"/>
          <p:cNvSpPr>
            <a:spLocks noGrp="1"/>
          </p:cNvSpPr>
          <p:nvPr>
            <p:ph type="title"/>
          </p:nvPr>
        </p:nvSpPr>
        <p:spPr/>
        <p:txBody>
          <a:bodyPr/>
          <a:p>
            <a:endParaRPr lang="en-US"/>
          </a:p>
        </p:txBody>
      </p:sp>
      <p:sp>
        <p:nvSpPr>
          <p:cNvPr id="3" name="Content Placeholder 2"/>
          <p:cNvSpPr>
            <a:spLocks noGrp="1"/>
          </p:cNvSpPr>
          <p:nvPr>
            <p:ph sz="half" idx="1"/>
          </p:nvPr>
        </p:nvSpPr>
        <p:spPr>
          <a:xfrm>
            <a:off x="838200" y="5158105"/>
            <a:ext cx="10306050" cy="1349375"/>
          </a:xfrm>
        </p:spPr>
        <p:txBody>
          <a:bodyPr>
            <a:normAutofit/>
          </a:bodyPr>
          <a:p>
            <a:endParaRPr lang="en-NZ" altLang="en-US">
              <a:solidFill>
                <a:schemeClr val="accent5">
                  <a:lumMod val="20000"/>
                  <a:lumOff val="80000"/>
                </a:schemeClr>
              </a:solidFill>
            </a:endParaRPr>
          </a:p>
          <a:p>
            <a:pPr marL="0" indent="0" algn="ctr">
              <a:buNone/>
            </a:pPr>
            <a:r>
              <a:rPr lang="en-NZ" altLang="en-US">
                <a:solidFill>
                  <a:schemeClr val="accent5">
                    <a:lumMod val="20000"/>
                    <a:lumOff val="80000"/>
                  </a:schemeClr>
                </a:solidFill>
              </a:rPr>
              <a:t>What one thing is most important to you?</a:t>
            </a:r>
            <a:endParaRPr lang="en-NZ" altLang="en-US">
              <a:solidFill>
                <a:schemeClr val="accent5">
                  <a:lumMod val="20000"/>
                  <a:lumOff val="80000"/>
                </a:schemeClr>
              </a:solidFill>
            </a:endParaRPr>
          </a:p>
        </p:txBody>
      </p:sp>
      <p:pic>
        <p:nvPicPr>
          <p:cNvPr id="4" name="Content Placeholder 3"/>
          <p:cNvPicPr>
            <a:picLocks noChangeAspect="1"/>
          </p:cNvPicPr>
          <p:nvPr>
            <p:ph sz="half" idx="2"/>
          </p:nvPr>
        </p:nvPicPr>
        <p:blipFill>
          <a:blip r:embed="rId1"/>
          <a:srcRect t="14005" b="14318"/>
          <a:stretch>
            <a:fillRect/>
          </a:stretch>
        </p:blipFill>
        <p:spPr>
          <a:xfrm>
            <a:off x="2464435" y="1157605"/>
            <a:ext cx="7053580" cy="379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5" name="Title 4"/>
          <p:cNvSpPr>
            <a:spLocks noGrp="1"/>
          </p:cNvSpPr>
          <p:nvPr>
            <p:ph type="title"/>
          </p:nvPr>
        </p:nvSpPr>
        <p:spPr/>
        <p:txBody>
          <a:bodyPr/>
          <a:p>
            <a:r>
              <a:rPr lang="en-US">
                <a:solidFill>
                  <a:schemeClr val="accent5">
                    <a:lumMod val="20000"/>
                    <a:lumOff val="80000"/>
                  </a:schemeClr>
                </a:solidFill>
                <a:latin typeface="Gadugi" panose="020B0502040204020203" charset="0"/>
                <a:cs typeface="Gadugi" panose="020B0502040204020203" charset="0"/>
                <a:sym typeface="+mn-ea"/>
              </a:rPr>
              <a:t>Where are you going in 2019?</a:t>
            </a:r>
            <a:endParaRPr lang="en-US">
              <a:solidFill>
                <a:schemeClr val="accent5">
                  <a:lumMod val="20000"/>
                  <a:lumOff val="80000"/>
                </a:schemeClr>
              </a:solidFill>
              <a:latin typeface="Gadugi" panose="020B0502040204020203" charset="0"/>
              <a:cs typeface="Gadugi" panose="020B0502040204020203" charset="0"/>
              <a:sym typeface="+mn-ea"/>
            </a:endParaRPr>
          </a:p>
        </p:txBody>
      </p:sp>
      <p:sp>
        <p:nvSpPr>
          <p:cNvPr id="3" name="Content Placeholder 2"/>
          <p:cNvSpPr>
            <a:spLocks noGrp="1"/>
          </p:cNvSpPr>
          <p:nvPr>
            <p:ph sz="half" idx="1"/>
          </p:nvPr>
        </p:nvSpPr>
        <p:spPr/>
        <p:txBody>
          <a:bodyPr/>
          <a:p>
            <a:r>
              <a:rPr lang="en-US">
                <a:solidFill>
                  <a:schemeClr val="accent5">
                    <a:lumMod val="20000"/>
                    <a:lumOff val="80000"/>
                  </a:schemeClr>
                </a:solidFill>
              </a:rPr>
              <a:t>Revelation 2:1-7</a:t>
            </a:r>
            <a:endParaRPr lang="en-US">
              <a:solidFill>
                <a:schemeClr val="accent5">
                  <a:lumMod val="20000"/>
                  <a:lumOff val="80000"/>
                </a:schemeClr>
              </a:solidFill>
            </a:endParaRPr>
          </a:p>
          <a:p>
            <a:r>
              <a:rPr lang="en-NZ" altLang="en-US">
                <a:solidFill>
                  <a:schemeClr val="accent5">
                    <a:lumMod val="20000"/>
                    <a:lumOff val="80000"/>
                  </a:schemeClr>
                </a:solidFill>
              </a:rPr>
              <a:t>A letter to the church in Ephesus from Jesus</a:t>
            </a:r>
            <a:endParaRPr lang="en-US"/>
          </a:p>
          <a:p>
            <a:endParaRPr lang="en-US"/>
          </a:p>
        </p:txBody>
      </p:sp>
      <p:pic>
        <p:nvPicPr>
          <p:cNvPr id="4" name="Content Placeholder 3"/>
          <p:cNvPicPr>
            <a:picLocks noChangeAspect="1"/>
          </p:cNvPicPr>
          <p:nvPr>
            <p:ph sz="half" idx="2"/>
          </p:nvPr>
        </p:nvPicPr>
        <p:blipFill>
          <a:blip r:embed="rId1"/>
          <a:stretch>
            <a:fillRect/>
          </a:stretch>
        </p:blipFill>
        <p:spPr>
          <a:xfrm>
            <a:off x="6550660" y="1788795"/>
            <a:ext cx="4716780" cy="471678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Title 1"/>
          <p:cNvSpPr>
            <a:spLocks noGrp="1"/>
          </p:cNvSpPr>
          <p:nvPr>
            <p:ph type="title"/>
          </p:nvPr>
        </p:nvSpPr>
        <p:spPr/>
        <p:txBody>
          <a:bodyPr>
            <a:normAutofit fontScale="90000"/>
          </a:bodyPr>
          <a:p>
            <a:r>
              <a:rPr lang="en-US">
                <a:solidFill>
                  <a:schemeClr val="accent5">
                    <a:lumMod val="20000"/>
                    <a:lumOff val="80000"/>
                  </a:schemeClr>
                </a:solidFill>
                <a:latin typeface="Gadugi" panose="020B0502040204020203" charset="0"/>
                <a:cs typeface="Gadugi" panose="020B0502040204020203" charset="0"/>
              </a:rPr>
              <a:t>Commendations </a:t>
            </a:r>
            <a:r>
              <a:rPr lang="en-NZ" altLang="en-US">
                <a:solidFill>
                  <a:schemeClr val="accent5">
                    <a:lumMod val="20000"/>
                    <a:lumOff val="80000"/>
                  </a:schemeClr>
                </a:solidFill>
                <a:latin typeface="Gadugi" panose="020B0502040204020203" charset="0"/>
                <a:cs typeface="Gadugi" panose="020B0502040204020203" charset="0"/>
              </a:rPr>
              <a:t>to the the church in Ephesus</a:t>
            </a:r>
            <a:endParaRPr lang="en-NZ" altLang="en-US">
              <a:solidFill>
                <a:schemeClr val="accent5">
                  <a:lumMod val="20000"/>
                  <a:lumOff val="80000"/>
                </a:schemeClr>
              </a:solidFill>
              <a:latin typeface="Gadugi" panose="020B0502040204020203" charset="0"/>
              <a:cs typeface="Gadugi" panose="020B0502040204020203" charset="0"/>
            </a:endParaRPr>
          </a:p>
        </p:txBody>
      </p:sp>
      <p:sp>
        <p:nvSpPr>
          <p:cNvPr id="3" name="Content Placeholder 2"/>
          <p:cNvSpPr>
            <a:spLocks noGrp="1"/>
          </p:cNvSpPr>
          <p:nvPr>
            <p:ph idx="1"/>
          </p:nvPr>
        </p:nvSpPr>
        <p:spPr/>
        <p:txBody>
          <a:bodyPr/>
          <a:p>
            <a:r>
              <a:rPr lang="en-US">
                <a:solidFill>
                  <a:schemeClr val="accent5">
                    <a:lumMod val="20000"/>
                    <a:lumOff val="80000"/>
                  </a:schemeClr>
                </a:solidFill>
              </a:rPr>
              <a:t>They weren’t just talk - they rolled up their sleeves and took action. </a:t>
            </a:r>
            <a:endParaRPr lang="en-US">
              <a:solidFill>
                <a:schemeClr val="accent5">
                  <a:lumMod val="20000"/>
                  <a:lumOff val="80000"/>
                </a:schemeClr>
              </a:solidFill>
            </a:endParaRPr>
          </a:p>
          <a:p>
            <a:r>
              <a:rPr lang="en-US">
                <a:solidFill>
                  <a:schemeClr val="accent5">
                    <a:lumMod val="20000"/>
                    <a:lumOff val="80000"/>
                  </a:schemeClr>
                </a:solidFill>
              </a:rPr>
              <a:t>They were not fair weather Christians, when the going got tough, they kept going.</a:t>
            </a:r>
            <a:endParaRPr lang="en-US">
              <a:solidFill>
                <a:schemeClr val="accent5">
                  <a:lumMod val="20000"/>
                  <a:lumOff val="80000"/>
                </a:schemeClr>
              </a:solidFill>
            </a:endParaRPr>
          </a:p>
          <a:p>
            <a:r>
              <a:rPr lang="en-US">
                <a:solidFill>
                  <a:schemeClr val="accent5">
                    <a:lumMod val="20000"/>
                    <a:lumOff val="80000"/>
                  </a:schemeClr>
                </a:solidFill>
              </a:rPr>
              <a:t>They distinguished themselves by their perseverance. They lived by the saying, “There are no traffic jams along the extra mile.”</a:t>
            </a:r>
            <a:endParaRPr lang="en-US">
              <a:solidFill>
                <a:schemeClr val="accent5">
                  <a:lumMod val="20000"/>
                  <a:lumOff val="80000"/>
                </a:schemeClr>
              </a:solidFill>
            </a:endParaRPr>
          </a:p>
          <a:p>
            <a:r>
              <a:rPr lang="en-NZ" altLang="en-US">
                <a:solidFill>
                  <a:schemeClr val="accent5">
                    <a:lumMod val="20000"/>
                    <a:lumOff val="80000"/>
                  </a:schemeClr>
                </a:solidFill>
              </a:rPr>
              <a:t>T</a:t>
            </a:r>
            <a:r>
              <a:rPr lang="en-US">
                <a:solidFill>
                  <a:schemeClr val="accent5">
                    <a:lumMod val="20000"/>
                    <a:lumOff val="80000"/>
                  </a:schemeClr>
                </a:solidFill>
              </a:rPr>
              <a:t>hey held firm to sound doctrine and resisted those who tried to turn them aside to false teaching.</a:t>
            </a:r>
            <a:endParaRPr lang="en-US">
              <a:solidFill>
                <a:schemeClr val="accent5">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Title 1"/>
          <p:cNvSpPr>
            <a:spLocks noGrp="1"/>
          </p:cNvSpPr>
          <p:nvPr>
            <p:ph type="title"/>
          </p:nvPr>
        </p:nvSpPr>
        <p:spPr>
          <a:xfrm>
            <a:off x="838200" y="365125"/>
            <a:ext cx="10515600" cy="1920875"/>
          </a:xfrm>
        </p:spPr>
        <p:txBody>
          <a:bodyPr>
            <a:normAutofit/>
          </a:bodyPr>
          <a:p>
            <a:r>
              <a:rPr lang="en-US">
                <a:solidFill>
                  <a:schemeClr val="accent5">
                    <a:lumMod val="20000"/>
                    <a:lumOff val="80000"/>
                  </a:schemeClr>
                </a:solidFill>
                <a:latin typeface="Gadugi" panose="020B0502040204020203" charset="0"/>
                <a:cs typeface="Gadugi" panose="020B0502040204020203" charset="0"/>
              </a:rPr>
              <a:t>A </a:t>
            </a:r>
            <a:r>
              <a:rPr lang="en-NZ" altLang="en-US" b="1">
                <a:solidFill>
                  <a:schemeClr val="accent5">
                    <a:lumMod val="20000"/>
                    <a:lumOff val="80000"/>
                  </a:schemeClr>
                </a:solidFill>
                <a:latin typeface="Gadugi" panose="020B0502040204020203" charset="0"/>
                <a:cs typeface="Gadugi" panose="020B0502040204020203" charset="0"/>
              </a:rPr>
              <a:t>B</a:t>
            </a:r>
            <a:r>
              <a:rPr lang="en-US" b="1">
                <a:solidFill>
                  <a:schemeClr val="accent5">
                    <a:lumMod val="20000"/>
                    <a:lumOff val="80000"/>
                  </a:schemeClr>
                </a:solidFill>
                <a:latin typeface="Gadugi" panose="020B0502040204020203" charset="0"/>
                <a:cs typeface="Gadugi" panose="020B0502040204020203" charset="0"/>
              </a:rPr>
              <a:t>ig</a:t>
            </a:r>
            <a:r>
              <a:rPr lang="en-US">
                <a:solidFill>
                  <a:schemeClr val="accent5">
                    <a:lumMod val="20000"/>
                    <a:lumOff val="80000"/>
                  </a:schemeClr>
                </a:solidFill>
                <a:latin typeface="Gadugi" panose="020B0502040204020203" charset="0"/>
                <a:cs typeface="Gadugi" panose="020B0502040204020203" charset="0"/>
              </a:rPr>
              <a:t> </a:t>
            </a:r>
            <a:r>
              <a:rPr lang="en-NZ" altLang="en-US">
                <a:solidFill>
                  <a:schemeClr val="accent5">
                    <a:lumMod val="20000"/>
                    <a:lumOff val="80000"/>
                  </a:schemeClr>
                </a:solidFill>
                <a:latin typeface="Gadugi" panose="020B0502040204020203" charset="0"/>
                <a:cs typeface="Gadugi" panose="020B0502040204020203" charset="0"/>
              </a:rPr>
              <a:t>r</a:t>
            </a:r>
            <a:r>
              <a:rPr lang="en-US">
                <a:solidFill>
                  <a:schemeClr val="accent5">
                    <a:lumMod val="20000"/>
                    <a:lumOff val="80000"/>
                  </a:schemeClr>
                </a:solidFill>
                <a:latin typeface="Gadugi" panose="020B0502040204020203" charset="0"/>
                <a:cs typeface="Gadugi" panose="020B0502040204020203" charset="0"/>
              </a:rPr>
              <a:t>ecommendation </a:t>
            </a:r>
            <a:r>
              <a:rPr lang="en-NZ" altLang="en-US">
                <a:solidFill>
                  <a:schemeClr val="accent5">
                    <a:lumMod val="20000"/>
                    <a:lumOff val="80000"/>
                  </a:schemeClr>
                </a:solidFill>
                <a:latin typeface="Gadugi" panose="020B0502040204020203" charset="0"/>
                <a:cs typeface="Gadugi" panose="020B0502040204020203" charset="0"/>
                <a:sym typeface="+mn-ea"/>
              </a:rPr>
              <a:t>to the the church in Ephesus</a:t>
            </a:r>
            <a:endParaRPr lang="en-US">
              <a:solidFill>
                <a:schemeClr val="accent5">
                  <a:lumMod val="20000"/>
                  <a:lumOff val="80000"/>
                </a:schemeClr>
              </a:solidFill>
              <a:latin typeface="Gadugi" panose="020B0502040204020203" charset="0"/>
              <a:cs typeface="Gadugi" panose="020B0502040204020203" charset="0"/>
            </a:endParaRPr>
          </a:p>
        </p:txBody>
      </p:sp>
      <p:sp>
        <p:nvSpPr>
          <p:cNvPr id="3" name="Content Placeholder 2"/>
          <p:cNvSpPr>
            <a:spLocks noGrp="1"/>
          </p:cNvSpPr>
          <p:nvPr>
            <p:ph idx="1"/>
          </p:nvPr>
        </p:nvSpPr>
        <p:spPr>
          <a:xfrm>
            <a:off x="838200" y="2286635"/>
            <a:ext cx="10515600" cy="3890645"/>
          </a:xfrm>
        </p:spPr>
        <p:txBody>
          <a:bodyPr/>
          <a:p>
            <a:r>
              <a:rPr lang="en-US">
                <a:solidFill>
                  <a:schemeClr val="accent5">
                    <a:lumMod val="20000"/>
                    <a:lumOff val="80000"/>
                  </a:schemeClr>
                </a:solidFill>
              </a:rPr>
              <a:t>“You have forsaken your first love.”</a:t>
            </a:r>
            <a:endParaRPr lang="en-US">
              <a:solidFill>
                <a:schemeClr val="accent5">
                  <a:lumMod val="20000"/>
                  <a:lumOff val="80000"/>
                </a:schemeClr>
              </a:solidFill>
            </a:endParaRPr>
          </a:p>
          <a:p>
            <a:r>
              <a:rPr lang="en-US">
                <a:solidFill>
                  <a:schemeClr val="accent5">
                    <a:lumMod val="20000"/>
                    <a:lumOff val="80000"/>
                  </a:schemeClr>
                </a:solidFill>
              </a:rPr>
              <a:t>“The Lord says: "These people come near to me with their mouth and honour me with their lips, but their hearts are far from me. Their worship of me is based on merely human rules they have been taught.” Isaiah 29:13</a:t>
            </a:r>
            <a:endParaRPr lang="en-US">
              <a:solidFill>
                <a:schemeClr val="accent5">
                  <a:lumMod val="20000"/>
                  <a:lumOff val="80000"/>
                </a:schemeClr>
              </a:solidFill>
            </a:endParaRPr>
          </a:p>
          <a:p>
            <a:r>
              <a:rPr lang="en-US" baseline="30000">
                <a:solidFill>
                  <a:schemeClr val="accent5">
                    <a:lumMod val="20000"/>
                    <a:lumOff val="80000"/>
                  </a:schemeClr>
                </a:solidFill>
              </a:rPr>
              <a:t>22 </a:t>
            </a:r>
            <a:r>
              <a:rPr lang="en-US">
                <a:solidFill>
                  <a:schemeClr val="accent5">
                    <a:lumMod val="20000"/>
                    <a:lumOff val="80000"/>
                  </a:schemeClr>
                </a:solidFill>
              </a:rPr>
              <a:t>Many will say to me on that day, ‘Lord, Lord, did we not prophesy in your name and in your name drive out demons and in your name perform many miracles?’ </a:t>
            </a:r>
            <a:r>
              <a:rPr lang="en-US" baseline="30000">
                <a:solidFill>
                  <a:schemeClr val="accent5">
                    <a:lumMod val="20000"/>
                    <a:lumOff val="80000"/>
                  </a:schemeClr>
                </a:solidFill>
              </a:rPr>
              <a:t>23 </a:t>
            </a:r>
            <a:r>
              <a:rPr lang="en-US">
                <a:solidFill>
                  <a:schemeClr val="accent5">
                    <a:lumMod val="20000"/>
                    <a:lumOff val="80000"/>
                  </a:schemeClr>
                </a:solidFill>
              </a:rPr>
              <a:t>Then I will tell them plainly, ‘I never knew you. Matthew 7:22</a:t>
            </a:r>
            <a:endParaRPr lang="en-US">
              <a:solidFill>
                <a:schemeClr val="accent5">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Title 1"/>
          <p:cNvSpPr>
            <a:spLocks noGrp="1"/>
          </p:cNvSpPr>
          <p:nvPr>
            <p:ph type="title"/>
          </p:nvPr>
        </p:nvSpPr>
        <p:spPr/>
        <p:txBody>
          <a:bodyPr>
            <a:normAutofit fontScale="90000"/>
          </a:bodyPr>
          <a:p>
            <a:r>
              <a:rPr lang="en-US">
                <a:solidFill>
                  <a:schemeClr val="accent5">
                    <a:lumMod val="20000"/>
                    <a:lumOff val="80000"/>
                  </a:schemeClr>
                </a:solidFill>
                <a:latin typeface="Gadugi" panose="020B0502040204020203" charset="0"/>
                <a:cs typeface="Gadugi" panose="020B0502040204020203" charset="0"/>
                <a:sym typeface="+mn-ea"/>
              </a:rPr>
              <a:t>A </a:t>
            </a:r>
            <a:r>
              <a:rPr lang="en-NZ" altLang="en-US" b="1">
                <a:solidFill>
                  <a:schemeClr val="accent5">
                    <a:lumMod val="20000"/>
                    <a:lumOff val="80000"/>
                  </a:schemeClr>
                </a:solidFill>
                <a:latin typeface="Gadugi" panose="020B0502040204020203" charset="0"/>
                <a:cs typeface="Gadugi" panose="020B0502040204020203" charset="0"/>
                <a:sym typeface="+mn-ea"/>
              </a:rPr>
              <a:t>B</a:t>
            </a:r>
            <a:r>
              <a:rPr lang="en-US" b="1">
                <a:solidFill>
                  <a:schemeClr val="accent5">
                    <a:lumMod val="20000"/>
                    <a:lumOff val="80000"/>
                  </a:schemeClr>
                </a:solidFill>
                <a:latin typeface="Gadugi" panose="020B0502040204020203" charset="0"/>
                <a:cs typeface="Gadugi" panose="020B0502040204020203" charset="0"/>
                <a:sym typeface="+mn-ea"/>
              </a:rPr>
              <a:t>ig</a:t>
            </a:r>
            <a:r>
              <a:rPr lang="en-US">
                <a:solidFill>
                  <a:schemeClr val="accent5">
                    <a:lumMod val="20000"/>
                    <a:lumOff val="80000"/>
                  </a:schemeClr>
                </a:solidFill>
                <a:latin typeface="Gadugi" panose="020B0502040204020203" charset="0"/>
                <a:cs typeface="Gadugi" panose="020B0502040204020203" charset="0"/>
                <a:sym typeface="+mn-ea"/>
              </a:rPr>
              <a:t> </a:t>
            </a:r>
            <a:r>
              <a:rPr lang="en-NZ" altLang="en-US">
                <a:solidFill>
                  <a:schemeClr val="accent5">
                    <a:lumMod val="20000"/>
                    <a:lumOff val="80000"/>
                  </a:schemeClr>
                </a:solidFill>
                <a:latin typeface="Gadugi" panose="020B0502040204020203" charset="0"/>
                <a:cs typeface="Gadugi" panose="020B0502040204020203" charset="0"/>
                <a:sym typeface="+mn-ea"/>
              </a:rPr>
              <a:t>r</a:t>
            </a:r>
            <a:r>
              <a:rPr lang="en-US">
                <a:solidFill>
                  <a:schemeClr val="accent5">
                    <a:lumMod val="20000"/>
                    <a:lumOff val="80000"/>
                  </a:schemeClr>
                </a:solidFill>
                <a:latin typeface="Gadugi" panose="020B0502040204020203" charset="0"/>
                <a:cs typeface="Gadugi" panose="020B0502040204020203" charset="0"/>
                <a:sym typeface="+mn-ea"/>
              </a:rPr>
              <a:t>ecommendation </a:t>
            </a:r>
            <a:r>
              <a:rPr lang="en-NZ" altLang="en-US">
                <a:solidFill>
                  <a:schemeClr val="accent5">
                    <a:lumMod val="20000"/>
                    <a:lumOff val="80000"/>
                  </a:schemeClr>
                </a:solidFill>
                <a:latin typeface="Gadugi" panose="020B0502040204020203" charset="0"/>
                <a:cs typeface="Gadugi" panose="020B0502040204020203" charset="0"/>
                <a:sym typeface="+mn-ea"/>
              </a:rPr>
              <a:t>to the the church in Ephesus</a:t>
            </a:r>
            <a:endParaRPr lang="en-US">
              <a:latin typeface="Gadugi" panose="020B0502040204020203" charset="0"/>
              <a:cs typeface="Gadugi" panose="020B0502040204020203" charset="0"/>
            </a:endParaRPr>
          </a:p>
        </p:txBody>
      </p:sp>
      <p:sp>
        <p:nvSpPr>
          <p:cNvPr id="3" name="Content Placeholder 2"/>
          <p:cNvSpPr>
            <a:spLocks noGrp="1"/>
          </p:cNvSpPr>
          <p:nvPr>
            <p:ph sz="half" idx="1"/>
          </p:nvPr>
        </p:nvSpPr>
        <p:spPr>
          <a:xfrm>
            <a:off x="6468745" y="1825625"/>
            <a:ext cx="4885055" cy="4351655"/>
          </a:xfrm>
        </p:spPr>
        <p:txBody>
          <a:bodyPr>
            <a:normAutofit/>
          </a:bodyPr>
          <a:p>
            <a:r>
              <a:rPr lang="en-US">
                <a:solidFill>
                  <a:schemeClr val="accent5">
                    <a:lumMod val="20000"/>
                    <a:lumOff val="80000"/>
                  </a:schemeClr>
                </a:solidFill>
              </a:rPr>
              <a:t>Without love, all my words are a resounding gong or a clanging cymbal and all my deeds gain me nothing. </a:t>
            </a:r>
            <a:r>
              <a:rPr lang="en-NZ" altLang="en-US">
                <a:solidFill>
                  <a:schemeClr val="accent5">
                    <a:lumMod val="20000"/>
                    <a:lumOff val="80000"/>
                  </a:schemeClr>
                </a:solidFill>
              </a:rPr>
              <a:t>(</a:t>
            </a:r>
            <a:r>
              <a:rPr lang="en-US">
                <a:solidFill>
                  <a:schemeClr val="accent5">
                    <a:lumMod val="20000"/>
                    <a:lumOff val="80000"/>
                  </a:schemeClr>
                </a:solidFill>
              </a:rPr>
              <a:t>1 Corinthians 13:1&amp;3 </a:t>
            </a:r>
            <a:r>
              <a:rPr lang="en-NZ" altLang="en-US">
                <a:solidFill>
                  <a:schemeClr val="accent5">
                    <a:lumMod val="20000"/>
                    <a:lumOff val="80000"/>
                  </a:schemeClr>
                </a:solidFill>
              </a:rPr>
              <a:t>paraphrased)</a:t>
            </a:r>
            <a:endParaRPr lang="en-NZ" altLang="en-US">
              <a:solidFill>
                <a:schemeClr val="accent5">
                  <a:lumMod val="20000"/>
                  <a:lumOff val="80000"/>
                </a:schemeClr>
              </a:solidFill>
            </a:endParaRPr>
          </a:p>
        </p:txBody>
      </p:sp>
      <p:pic>
        <p:nvPicPr>
          <p:cNvPr id="5" name="Content Placeholder 4"/>
          <p:cNvPicPr>
            <a:picLocks noChangeAspect="1"/>
          </p:cNvPicPr>
          <p:nvPr>
            <p:ph sz="half" idx="2"/>
          </p:nvPr>
        </p:nvPicPr>
        <p:blipFill>
          <a:blip r:embed="rId1"/>
          <a:stretch>
            <a:fillRect/>
          </a:stretch>
        </p:blipFill>
        <p:spPr>
          <a:xfrm>
            <a:off x="838200" y="1920240"/>
            <a:ext cx="4913630" cy="4226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Title 1"/>
          <p:cNvSpPr>
            <a:spLocks noGrp="1"/>
          </p:cNvSpPr>
          <p:nvPr>
            <p:ph type="title"/>
          </p:nvPr>
        </p:nvSpPr>
        <p:spPr/>
        <p:txBody>
          <a:bodyPr/>
          <a:p>
            <a:r>
              <a:rPr lang="en-US">
                <a:solidFill>
                  <a:schemeClr val="accent5">
                    <a:lumMod val="20000"/>
                    <a:lumOff val="80000"/>
                  </a:schemeClr>
                </a:solidFill>
                <a:latin typeface="Gadugi" panose="020B0502040204020203" charset="0"/>
                <a:cs typeface="Gadugi" panose="020B0502040204020203" charset="0"/>
              </a:rPr>
              <a:t>What that might look like for us</a:t>
            </a:r>
            <a:endParaRPr lang="en-US">
              <a:solidFill>
                <a:schemeClr val="accent5">
                  <a:lumMod val="20000"/>
                  <a:lumOff val="80000"/>
                </a:schemeClr>
              </a:solidFill>
              <a:latin typeface="Gadugi" panose="020B0502040204020203" charset="0"/>
              <a:cs typeface="Gadugi" panose="020B0502040204020203" charset="0"/>
            </a:endParaRPr>
          </a:p>
        </p:txBody>
      </p:sp>
      <p:sp>
        <p:nvSpPr>
          <p:cNvPr id="3" name="Content Placeholder 2"/>
          <p:cNvSpPr>
            <a:spLocks noGrp="1"/>
          </p:cNvSpPr>
          <p:nvPr>
            <p:ph sz="half" idx="1"/>
          </p:nvPr>
        </p:nvSpPr>
        <p:spPr/>
        <p:txBody>
          <a:bodyPr/>
          <a:p>
            <a:r>
              <a:rPr lang="en-US">
                <a:solidFill>
                  <a:schemeClr val="accent5">
                    <a:lumMod val="20000"/>
                    <a:lumOff val="80000"/>
                  </a:schemeClr>
                </a:solidFill>
              </a:rPr>
              <a:t>“</a:t>
            </a:r>
            <a:r>
              <a:rPr lang="en-NZ" altLang="en-US">
                <a:solidFill>
                  <a:schemeClr val="accent5">
                    <a:lumMod val="20000"/>
                    <a:lumOff val="80000"/>
                  </a:schemeClr>
                </a:solidFill>
              </a:rPr>
              <a:t>H</a:t>
            </a:r>
            <a:r>
              <a:rPr lang="en-US">
                <a:solidFill>
                  <a:schemeClr val="accent5">
                    <a:lumMod val="20000"/>
                    <a:lumOff val="80000"/>
                  </a:schemeClr>
                </a:solidFill>
              </a:rPr>
              <a:t>abituation”</a:t>
            </a:r>
            <a:endParaRPr lang="en-US">
              <a:solidFill>
                <a:schemeClr val="accent5">
                  <a:lumMod val="20000"/>
                  <a:lumOff val="80000"/>
                </a:schemeClr>
              </a:solidFill>
            </a:endParaRPr>
          </a:p>
          <a:p>
            <a:endParaRPr lang="en-NZ" altLang="en-US">
              <a:solidFill>
                <a:schemeClr val="accent5">
                  <a:lumMod val="20000"/>
                  <a:lumOff val="80000"/>
                </a:schemeClr>
              </a:solidFill>
            </a:endParaRPr>
          </a:p>
          <a:p>
            <a:r>
              <a:rPr lang="en-NZ" altLang="en-US">
                <a:solidFill>
                  <a:schemeClr val="accent5">
                    <a:lumMod val="20000"/>
                    <a:lumOff val="80000"/>
                  </a:schemeClr>
                </a:solidFill>
              </a:rPr>
              <a:t>Can you relate?</a:t>
            </a:r>
            <a:endParaRPr lang="en-NZ" altLang="en-US">
              <a:solidFill>
                <a:schemeClr val="accent5">
                  <a:lumMod val="20000"/>
                  <a:lumOff val="80000"/>
                </a:schemeClr>
              </a:solidFill>
            </a:endParaRPr>
          </a:p>
          <a:p>
            <a:endParaRPr lang="en-NZ" altLang="en-US">
              <a:solidFill>
                <a:schemeClr val="accent5">
                  <a:lumMod val="20000"/>
                  <a:lumOff val="80000"/>
                </a:schemeClr>
              </a:solidFill>
            </a:endParaRPr>
          </a:p>
        </p:txBody>
      </p:sp>
      <p:pic>
        <p:nvPicPr>
          <p:cNvPr id="4" name="Content Placeholder 3"/>
          <p:cNvPicPr>
            <a:picLocks noChangeAspect="1"/>
          </p:cNvPicPr>
          <p:nvPr>
            <p:ph sz="half" idx="2"/>
          </p:nvPr>
        </p:nvPicPr>
        <p:blipFill>
          <a:blip r:embed="rId1"/>
          <a:stretch>
            <a:fillRect/>
          </a:stretch>
        </p:blipFill>
        <p:spPr>
          <a:xfrm>
            <a:off x="6369050" y="1691005"/>
            <a:ext cx="4984750" cy="3283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Title 1"/>
          <p:cNvSpPr>
            <a:spLocks noGrp="1"/>
          </p:cNvSpPr>
          <p:nvPr>
            <p:ph type="title"/>
          </p:nvPr>
        </p:nvSpPr>
        <p:spPr/>
        <p:txBody>
          <a:bodyPr/>
          <a:p>
            <a:r>
              <a:rPr lang="en-US">
                <a:solidFill>
                  <a:schemeClr val="accent5">
                    <a:lumMod val="20000"/>
                    <a:lumOff val="80000"/>
                  </a:schemeClr>
                </a:solidFill>
                <a:latin typeface="Gadugi" panose="020B0502040204020203" charset="0"/>
                <a:cs typeface="Gadugi" panose="020B0502040204020203" charset="0"/>
              </a:rPr>
              <a:t>The </a:t>
            </a:r>
            <a:r>
              <a:rPr lang="en-NZ" altLang="en-US">
                <a:solidFill>
                  <a:schemeClr val="accent5">
                    <a:lumMod val="20000"/>
                    <a:lumOff val="80000"/>
                  </a:schemeClr>
                </a:solidFill>
                <a:latin typeface="Gadugi" panose="020B0502040204020203" charset="0"/>
                <a:cs typeface="Gadugi" panose="020B0502040204020203" charset="0"/>
              </a:rPr>
              <a:t>S</a:t>
            </a:r>
            <a:r>
              <a:rPr lang="en-US">
                <a:solidFill>
                  <a:schemeClr val="accent5">
                    <a:lumMod val="20000"/>
                    <a:lumOff val="80000"/>
                  </a:schemeClr>
                </a:solidFill>
                <a:latin typeface="Gadugi" panose="020B0502040204020203" charset="0"/>
                <a:cs typeface="Gadugi" panose="020B0502040204020203" charset="0"/>
              </a:rPr>
              <a:t>olution</a:t>
            </a:r>
            <a:endParaRPr lang="en-US">
              <a:solidFill>
                <a:schemeClr val="accent5">
                  <a:lumMod val="20000"/>
                  <a:lumOff val="80000"/>
                </a:schemeClr>
              </a:solidFill>
              <a:latin typeface="Gadugi" panose="020B0502040204020203" charset="0"/>
              <a:cs typeface="Gadugi" panose="020B0502040204020203" charset="0"/>
            </a:endParaRPr>
          </a:p>
        </p:txBody>
      </p:sp>
      <p:sp>
        <p:nvSpPr>
          <p:cNvPr id="3" name="Content Placeholder 2"/>
          <p:cNvSpPr>
            <a:spLocks noGrp="1"/>
          </p:cNvSpPr>
          <p:nvPr>
            <p:ph idx="1"/>
          </p:nvPr>
        </p:nvSpPr>
        <p:spPr/>
        <p:txBody>
          <a:bodyPr/>
          <a:p>
            <a:r>
              <a:rPr lang="en-US" b="1">
                <a:solidFill>
                  <a:schemeClr val="accent5">
                    <a:lumMod val="20000"/>
                    <a:lumOff val="80000"/>
                  </a:schemeClr>
                </a:solidFill>
              </a:rPr>
              <a:t>Consider how far you have fallen</a:t>
            </a:r>
            <a:endParaRPr lang="en-US">
              <a:solidFill>
                <a:schemeClr val="accent5">
                  <a:lumMod val="20000"/>
                  <a:lumOff val="80000"/>
                </a:schemeClr>
              </a:solidFill>
            </a:endParaRPr>
          </a:p>
          <a:p>
            <a:pPr lvl="1"/>
            <a:r>
              <a:rPr lang="en-US">
                <a:solidFill>
                  <a:schemeClr val="accent5">
                    <a:lumMod val="20000"/>
                    <a:lumOff val="80000"/>
                  </a:schemeClr>
                </a:solidFill>
              </a:rPr>
              <a:t>It’s human nature to forget - to become accustomed to the new reality and think that the new reality is normal.</a:t>
            </a:r>
            <a:endParaRPr lang="en-US">
              <a:solidFill>
                <a:schemeClr val="accent5">
                  <a:lumMod val="20000"/>
                  <a:lumOff val="80000"/>
                </a:schemeClr>
              </a:solidFill>
            </a:endParaRPr>
          </a:p>
          <a:p>
            <a:pPr lvl="1"/>
            <a:endParaRPr lang="en-US">
              <a:solidFill>
                <a:schemeClr val="accent5">
                  <a:lumMod val="20000"/>
                  <a:lumOff val="80000"/>
                </a:schemeClr>
              </a:solidFill>
            </a:endParaRPr>
          </a:p>
          <a:p>
            <a:pPr lvl="0"/>
            <a:r>
              <a:rPr lang="en-US" i="1">
                <a:solidFill>
                  <a:schemeClr val="accent5">
                    <a:lumMod val="20000"/>
                    <a:lumOff val="80000"/>
                  </a:schemeClr>
                </a:solidFill>
              </a:rPr>
              <a:t>Have I lost my first love for Jesus? </a:t>
            </a:r>
            <a:endParaRPr lang="en-US" i="1">
              <a:solidFill>
                <a:schemeClr val="accent5">
                  <a:lumMod val="20000"/>
                  <a:lumOff val="80000"/>
                </a:schemeClr>
              </a:solidFill>
            </a:endParaRPr>
          </a:p>
          <a:p>
            <a:pPr lvl="0"/>
            <a:r>
              <a:rPr lang="en-US" i="1">
                <a:solidFill>
                  <a:schemeClr val="accent5">
                    <a:lumMod val="20000"/>
                    <a:lumOff val="80000"/>
                  </a:schemeClr>
                </a:solidFill>
              </a:rPr>
              <a:t>Have I allowed other things to crowd him out of our heart - to cool my affection for him? </a:t>
            </a:r>
            <a:endParaRPr lang="en-US" i="1">
              <a:solidFill>
                <a:schemeClr val="accent5">
                  <a:lumMod val="20000"/>
                  <a:lumOff val="80000"/>
                </a:schemeClr>
              </a:solidFill>
            </a:endParaRPr>
          </a:p>
          <a:p>
            <a:pPr lvl="0"/>
            <a:r>
              <a:rPr lang="en-US" i="1">
                <a:solidFill>
                  <a:schemeClr val="accent5">
                    <a:lumMod val="20000"/>
                    <a:lumOff val="80000"/>
                  </a:schemeClr>
                </a:solidFill>
              </a:rPr>
              <a:t>Am I going through the motions? </a:t>
            </a:r>
            <a:endParaRPr lang="en-US" i="1">
              <a:solidFill>
                <a:schemeClr val="accent5">
                  <a:lumMod val="20000"/>
                  <a:lumOff val="80000"/>
                </a:schemeClr>
              </a:solidFill>
            </a:endParaRPr>
          </a:p>
          <a:p>
            <a:pPr lvl="0"/>
            <a:r>
              <a:rPr lang="en-US" i="1">
                <a:solidFill>
                  <a:schemeClr val="accent5">
                    <a:lumMod val="20000"/>
                    <a:lumOff val="80000"/>
                  </a:schemeClr>
                </a:solidFill>
              </a:rPr>
              <a:t>What is my spiritual temperature - cool, warm or hot?</a:t>
            </a:r>
            <a:endParaRPr lang="en-US" i="1">
              <a:solidFill>
                <a:schemeClr val="accent5">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Title 1"/>
          <p:cNvSpPr>
            <a:spLocks noGrp="1"/>
          </p:cNvSpPr>
          <p:nvPr>
            <p:ph type="title"/>
          </p:nvPr>
        </p:nvSpPr>
        <p:spPr/>
        <p:txBody>
          <a:bodyPr/>
          <a:p>
            <a:r>
              <a:rPr lang="en-US">
                <a:solidFill>
                  <a:schemeClr val="accent5">
                    <a:lumMod val="20000"/>
                    <a:lumOff val="80000"/>
                  </a:schemeClr>
                </a:solidFill>
                <a:latin typeface="Gadugi" panose="020B0502040204020203" charset="0"/>
                <a:cs typeface="Gadugi" panose="020B0502040204020203" charset="0"/>
                <a:sym typeface="+mn-ea"/>
              </a:rPr>
              <a:t>The </a:t>
            </a:r>
            <a:r>
              <a:rPr lang="en-NZ" altLang="en-US">
                <a:solidFill>
                  <a:schemeClr val="accent5">
                    <a:lumMod val="20000"/>
                    <a:lumOff val="80000"/>
                  </a:schemeClr>
                </a:solidFill>
                <a:latin typeface="Gadugi" panose="020B0502040204020203" charset="0"/>
                <a:cs typeface="Gadugi" panose="020B0502040204020203" charset="0"/>
                <a:sym typeface="+mn-ea"/>
              </a:rPr>
              <a:t>S</a:t>
            </a:r>
            <a:r>
              <a:rPr lang="en-US">
                <a:solidFill>
                  <a:schemeClr val="accent5">
                    <a:lumMod val="20000"/>
                    <a:lumOff val="80000"/>
                  </a:schemeClr>
                </a:solidFill>
                <a:latin typeface="Gadugi" panose="020B0502040204020203" charset="0"/>
                <a:cs typeface="Gadugi" panose="020B0502040204020203" charset="0"/>
                <a:sym typeface="+mn-ea"/>
              </a:rPr>
              <a:t>olution</a:t>
            </a:r>
            <a:endParaRPr lang="en-US">
              <a:latin typeface="Gadugi" panose="020B0502040204020203" charset="0"/>
              <a:cs typeface="Gadugi" panose="020B0502040204020203" charset="0"/>
            </a:endParaRPr>
          </a:p>
        </p:txBody>
      </p:sp>
      <p:sp>
        <p:nvSpPr>
          <p:cNvPr id="3" name="Content Placeholder 2"/>
          <p:cNvSpPr>
            <a:spLocks noGrp="1"/>
          </p:cNvSpPr>
          <p:nvPr>
            <p:ph sz="half" idx="1"/>
          </p:nvPr>
        </p:nvSpPr>
        <p:spPr>
          <a:xfrm>
            <a:off x="4451350" y="1825625"/>
            <a:ext cx="6902450" cy="4351655"/>
          </a:xfrm>
        </p:spPr>
        <p:txBody>
          <a:bodyPr/>
          <a:p>
            <a:r>
              <a:rPr lang="en-NZ" altLang="en-US" b="1">
                <a:solidFill>
                  <a:schemeClr val="accent5">
                    <a:lumMod val="20000"/>
                    <a:lumOff val="80000"/>
                  </a:schemeClr>
                </a:solidFill>
              </a:rPr>
              <a:t>R</a:t>
            </a:r>
            <a:r>
              <a:rPr lang="en-US" b="1">
                <a:solidFill>
                  <a:schemeClr val="accent5">
                    <a:lumMod val="20000"/>
                    <a:lumOff val="80000"/>
                  </a:schemeClr>
                </a:solidFill>
              </a:rPr>
              <a:t>epent and do the things you did at first</a:t>
            </a:r>
            <a:endParaRPr lang="en-US">
              <a:solidFill>
                <a:schemeClr val="accent5">
                  <a:lumMod val="20000"/>
                  <a:lumOff val="80000"/>
                </a:schemeClr>
              </a:solidFill>
            </a:endParaRPr>
          </a:p>
          <a:p>
            <a:r>
              <a:rPr lang="en-US" i="1">
                <a:solidFill>
                  <a:schemeClr val="accent5">
                    <a:lumMod val="20000"/>
                    <a:lumOff val="80000"/>
                  </a:schemeClr>
                </a:solidFill>
              </a:rPr>
              <a:t>What did you do at first? </a:t>
            </a:r>
            <a:endParaRPr lang="en-US">
              <a:solidFill>
                <a:schemeClr val="accent5">
                  <a:lumMod val="20000"/>
                  <a:lumOff val="80000"/>
                </a:schemeClr>
              </a:solidFill>
            </a:endParaRPr>
          </a:p>
          <a:p>
            <a:r>
              <a:rPr lang="en-US">
                <a:solidFill>
                  <a:schemeClr val="accent5">
                    <a:lumMod val="20000"/>
                    <a:lumOff val="80000"/>
                  </a:schemeClr>
                </a:solidFill>
              </a:rPr>
              <a:t> </a:t>
            </a:r>
            <a:r>
              <a:rPr lang="en-NZ" altLang="en-US">
                <a:solidFill>
                  <a:schemeClr val="accent5">
                    <a:lumMod val="20000"/>
                    <a:lumOff val="80000"/>
                  </a:schemeClr>
                </a:solidFill>
              </a:rPr>
              <a:t>T</a:t>
            </a:r>
            <a:r>
              <a:rPr lang="en-US">
                <a:solidFill>
                  <a:schemeClr val="accent5">
                    <a:lumMod val="20000"/>
                    <a:lumOff val="80000"/>
                  </a:schemeClr>
                </a:solidFill>
              </a:rPr>
              <a:t>he essence of those simple practises of Christian growth doesn’t really change</a:t>
            </a:r>
            <a:endParaRPr lang="en-US">
              <a:solidFill>
                <a:schemeClr val="accent5">
                  <a:lumMod val="20000"/>
                  <a:lumOff val="80000"/>
                </a:schemeClr>
              </a:solidFill>
            </a:endParaRPr>
          </a:p>
          <a:p>
            <a:endParaRPr lang="en-US">
              <a:solidFill>
                <a:schemeClr val="accent5">
                  <a:lumMod val="20000"/>
                  <a:lumOff val="80000"/>
                </a:schemeClr>
              </a:solidFill>
            </a:endParaRPr>
          </a:p>
        </p:txBody>
      </p:sp>
      <p:pic>
        <p:nvPicPr>
          <p:cNvPr id="4" name="Content Placeholder 3"/>
          <p:cNvPicPr>
            <a:picLocks noChangeAspect="1"/>
          </p:cNvPicPr>
          <p:nvPr>
            <p:ph sz="half" idx="2"/>
          </p:nvPr>
        </p:nvPicPr>
        <p:blipFill>
          <a:blip r:embed="rId1"/>
          <a:stretch>
            <a:fillRect/>
          </a:stretch>
        </p:blipFill>
        <p:spPr>
          <a:xfrm>
            <a:off x="838200" y="1825625"/>
            <a:ext cx="3123565" cy="4373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Title 1"/>
          <p:cNvSpPr>
            <a:spLocks noGrp="1"/>
          </p:cNvSpPr>
          <p:nvPr>
            <p:ph type="title"/>
          </p:nvPr>
        </p:nvSpPr>
        <p:spPr/>
        <p:txBody>
          <a:bodyPr/>
          <a:p>
            <a:r>
              <a:rPr lang="en-US">
                <a:solidFill>
                  <a:schemeClr val="accent5">
                    <a:lumMod val="20000"/>
                    <a:lumOff val="80000"/>
                  </a:schemeClr>
                </a:solidFill>
                <a:latin typeface="Gadugi" panose="020B0502040204020203" charset="0"/>
                <a:cs typeface="Gadugi" panose="020B0502040204020203" charset="0"/>
                <a:sym typeface="+mn-ea"/>
              </a:rPr>
              <a:t>The </a:t>
            </a:r>
            <a:r>
              <a:rPr lang="en-NZ" altLang="en-US">
                <a:solidFill>
                  <a:schemeClr val="accent5">
                    <a:lumMod val="20000"/>
                    <a:lumOff val="80000"/>
                  </a:schemeClr>
                </a:solidFill>
                <a:latin typeface="Gadugi" panose="020B0502040204020203" charset="0"/>
                <a:cs typeface="Gadugi" panose="020B0502040204020203" charset="0"/>
                <a:sym typeface="+mn-ea"/>
              </a:rPr>
              <a:t>S</a:t>
            </a:r>
            <a:r>
              <a:rPr lang="en-US">
                <a:solidFill>
                  <a:schemeClr val="accent5">
                    <a:lumMod val="20000"/>
                    <a:lumOff val="80000"/>
                  </a:schemeClr>
                </a:solidFill>
                <a:latin typeface="Gadugi" panose="020B0502040204020203" charset="0"/>
                <a:cs typeface="Gadugi" panose="020B0502040204020203" charset="0"/>
                <a:sym typeface="+mn-ea"/>
              </a:rPr>
              <a:t>olution</a:t>
            </a:r>
            <a:endParaRPr lang="en-US">
              <a:latin typeface="Gadugi" panose="020B0502040204020203" charset="0"/>
              <a:cs typeface="Gadugi" panose="020B0502040204020203" charset="0"/>
            </a:endParaRPr>
          </a:p>
        </p:txBody>
      </p:sp>
      <p:sp>
        <p:nvSpPr>
          <p:cNvPr id="3" name="Content Placeholder 2"/>
          <p:cNvSpPr>
            <a:spLocks noGrp="1"/>
          </p:cNvSpPr>
          <p:nvPr>
            <p:ph sz="half" idx="1"/>
          </p:nvPr>
        </p:nvSpPr>
        <p:spPr>
          <a:xfrm>
            <a:off x="838200" y="1825625"/>
            <a:ext cx="5181600" cy="3897630"/>
          </a:xfrm>
        </p:spPr>
        <p:txBody>
          <a:bodyPr>
            <a:normAutofit fontScale="90000"/>
          </a:bodyPr>
          <a:p>
            <a:pPr marL="0" indent="0">
              <a:buNone/>
            </a:pPr>
            <a:r>
              <a:rPr lang="en-NZ" altLang="en-US">
                <a:solidFill>
                  <a:schemeClr val="accent5">
                    <a:lumMod val="20000"/>
                    <a:lumOff val="80000"/>
                  </a:schemeClr>
                </a:solidFill>
              </a:rPr>
              <a:t>Paul's laser-like focus in Philippians:</a:t>
            </a:r>
            <a:endParaRPr lang="en-NZ" altLang="en-US">
              <a:solidFill>
                <a:schemeClr val="accent5">
                  <a:lumMod val="20000"/>
                  <a:lumOff val="80000"/>
                </a:schemeClr>
              </a:solidFill>
            </a:endParaRPr>
          </a:p>
          <a:p>
            <a:pPr lvl="1"/>
            <a:r>
              <a:rPr lang="en-US">
                <a:solidFill>
                  <a:schemeClr val="accent5">
                    <a:lumMod val="20000"/>
                    <a:lumOff val="80000"/>
                  </a:schemeClr>
                </a:solidFill>
              </a:rPr>
              <a:t>The most important things is that Christ is preached.</a:t>
            </a:r>
            <a:endParaRPr lang="en-US">
              <a:solidFill>
                <a:schemeClr val="accent5">
                  <a:lumMod val="20000"/>
                  <a:lumOff val="80000"/>
                </a:schemeClr>
              </a:solidFill>
            </a:endParaRPr>
          </a:p>
          <a:p>
            <a:pPr lvl="1"/>
            <a:r>
              <a:rPr lang="en-US">
                <a:solidFill>
                  <a:schemeClr val="accent5">
                    <a:lumMod val="20000"/>
                    <a:lumOff val="80000"/>
                  </a:schemeClr>
                </a:solidFill>
              </a:rPr>
              <a:t>For me to live is Christ - to die is gain.</a:t>
            </a:r>
            <a:endParaRPr lang="en-US">
              <a:solidFill>
                <a:schemeClr val="accent5">
                  <a:lumMod val="20000"/>
                  <a:lumOff val="80000"/>
                </a:schemeClr>
              </a:solidFill>
            </a:endParaRPr>
          </a:p>
          <a:p>
            <a:pPr lvl="1"/>
            <a:r>
              <a:rPr lang="en-US">
                <a:solidFill>
                  <a:schemeClr val="accent5">
                    <a:lumMod val="20000"/>
                    <a:lumOff val="80000"/>
                  </a:schemeClr>
                </a:solidFill>
              </a:rPr>
              <a:t>Have the same mindset as Christ Jesus.</a:t>
            </a:r>
            <a:endParaRPr lang="en-US">
              <a:solidFill>
                <a:schemeClr val="accent5">
                  <a:lumMod val="20000"/>
                  <a:lumOff val="80000"/>
                </a:schemeClr>
              </a:solidFill>
            </a:endParaRPr>
          </a:p>
          <a:p>
            <a:pPr lvl="1"/>
            <a:r>
              <a:rPr lang="en-US">
                <a:solidFill>
                  <a:schemeClr val="accent5">
                    <a:lumMod val="20000"/>
                    <a:lumOff val="80000"/>
                  </a:schemeClr>
                </a:solidFill>
              </a:rPr>
              <a:t>I want to know Christ - to know the power of his resurrection and participation in his sufferings</a:t>
            </a:r>
            <a:endParaRPr lang="en-US">
              <a:solidFill>
                <a:schemeClr val="accent5">
                  <a:lumMod val="20000"/>
                  <a:lumOff val="80000"/>
                </a:schemeClr>
              </a:solidFill>
            </a:endParaRPr>
          </a:p>
          <a:p>
            <a:pPr lvl="1"/>
            <a:r>
              <a:rPr lang="en-US">
                <a:solidFill>
                  <a:schemeClr val="accent5">
                    <a:lumMod val="20000"/>
                    <a:lumOff val="80000"/>
                  </a:schemeClr>
                </a:solidFill>
              </a:rPr>
              <a:t>I can all things through him who strengthens me.</a:t>
            </a:r>
            <a:endParaRPr lang="en-US">
              <a:solidFill>
                <a:schemeClr val="accent5">
                  <a:lumMod val="20000"/>
                  <a:lumOff val="80000"/>
                </a:schemeClr>
              </a:solidFill>
            </a:endParaRPr>
          </a:p>
          <a:p>
            <a:endParaRPr lang="en-US">
              <a:solidFill>
                <a:schemeClr val="accent5">
                  <a:lumMod val="20000"/>
                  <a:lumOff val="80000"/>
                </a:schemeClr>
              </a:solidFill>
            </a:endParaRPr>
          </a:p>
          <a:p>
            <a:endParaRPr lang="en-US">
              <a:solidFill>
                <a:schemeClr val="accent5">
                  <a:lumMod val="20000"/>
                  <a:lumOff val="80000"/>
                </a:schemeClr>
              </a:solidFill>
            </a:endParaRPr>
          </a:p>
        </p:txBody>
      </p:sp>
      <p:pic>
        <p:nvPicPr>
          <p:cNvPr id="4" name="Content Placeholder 3"/>
          <p:cNvPicPr>
            <a:picLocks noChangeAspect="1"/>
          </p:cNvPicPr>
          <p:nvPr>
            <p:ph sz="half" idx="2"/>
          </p:nvPr>
        </p:nvPicPr>
        <p:blipFill>
          <a:blip r:embed="rId1"/>
          <a:stretch>
            <a:fillRect/>
          </a:stretch>
        </p:blipFill>
        <p:spPr>
          <a:xfrm>
            <a:off x="6542405" y="1998980"/>
            <a:ext cx="4603115" cy="2589530"/>
          </a:xfrm>
          <a:prstGeom prst="rect">
            <a:avLst/>
          </a:prstGeom>
        </p:spPr>
      </p:pic>
      <p:sp>
        <p:nvSpPr>
          <p:cNvPr id="5" name="Text Box 4"/>
          <p:cNvSpPr txBox="1"/>
          <p:nvPr/>
        </p:nvSpPr>
        <p:spPr>
          <a:xfrm>
            <a:off x="1011555" y="5871210"/>
            <a:ext cx="9022080" cy="753110"/>
          </a:xfrm>
          <a:prstGeom prst="rect">
            <a:avLst/>
          </a:prstGeom>
          <a:noFill/>
        </p:spPr>
        <p:txBody>
          <a:bodyPr wrap="square" rtlCol="0">
            <a:spAutoFit/>
          </a:bodyPr>
          <a:p>
            <a:pPr marL="342900" indent="-342900">
              <a:buFont typeface="Arial" panose="020B0604020202020204" pitchFamily="34" charset="0"/>
              <a:buChar char="•"/>
            </a:pPr>
            <a:r>
              <a:rPr lang="en-US" sz="2500">
                <a:solidFill>
                  <a:schemeClr val="accent5">
                    <a:lumMod val="20000"/>
                    <a:lumOff val="80000"/>
                  </a:schemeClr>
                </a:solidFill>
                <a:sym typeface="+mn-ea"/>
              </a:rPr>
              <a:t>Elsewhere Paul writes that the love of Christ compelled him</a:t>
            </a:r>
            <a:endParaRPr lang="en-US">
              <a:solidFill>
                <a:schemeClr val="accent5">
                  <a:lumMod val="20000"/>
                  <a:lumOff val="80000"/>
                </a:schemeClr>
              </a:solidFill>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2346</Words>
  <Application>WPS Presentation</Application>
  <PresentationFormat>Widescreen</PresentationFormat>
  <Paragraphs>70</Paragraphs>
  <Slides>11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11</vt:i4>
      </vt:variant>
    </vt:vector>
  </HeadingPairs>
  <TitlesOfParts>
    <vt:vector size="32" baseType="lpstr">
      <vt:lpstr>Arial</vt:lpstr>
      <vt:lpstr>SimSun</vt:lpstr>
      <vt:lpstr>Wingdings</vt:lpstr>
      <vt:lpstr>Arial Unicode MS</vt:lpstr>
      <vt:lpstr>Calibri Light</vt:lpstr>
      <vt:lpstr>Calibri</vt:lpstr>
      <vt:lpstr>Microsoft YaHei</vt:lpstr>
      <vt:lpstr>Times New Roman</vt:lpstr>
      <vt:lpstr>MS PGothic</vt:lpstr>
      <vt:lpstr>Franklin Gothic Demi</vt:lpstr>
      <vt:lpstr>Gadugi</vt:lpstr>
      <vt:lpstr>Felix Titling</vt:lpstr>
      <vt:lpstr>Footlight MT Light</vt:lpstr>
      <vt:lpstr>Eras Bold ITC</vt:lpstr>
      <vt:lpstr>Imprint MT Shadow</vt:lpstr>
      <vt:lpstr>Gill Sans Ultra Bold</vt:lpstr>
      <vt:lpstr>Gabriola</vt:lpstr>
      <vt:lpstr>Garamond</vt:lpstr>
      <vt:lpstr>Malgun Gothic</vt:lpstr>
      <vt:lpstr>Ink Free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Things First</dc:title>
  <dc:creator>andrew</dc:creator>
  <cp:lastModifiedBy>Andrew Cox</cp:lastModifiedBy>
  <cp:revision>4</cp:revision>
  <dcterms:created xsi:type="dcterms:W3CDTF">2019-01-03T21:05:29Z</dcterms:created>
  <dcterms:modified xsi:type="dcterms:W3CDTF">2019-01-03T21:43:53Z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1033-10.2.0.7587</vt:lpwstr>
  </property>
</Properties>
</file>