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9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260" autoAdjust="0"/>
    <p:restoredTop sz="94660"/>
  </p:normalViewPr>
  <p:slideViewPr>
    <p:cSldViewPr snapToGrid="0">
      <p:cViewPr varScale="1">
        <p:scale>
          <a:sx n="103" d="100"/>
          <a:sy n="103" d="100"/>
        </p:scale>
        <p:origin x="114" y="3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0D02B6-5CAE-40C0-AAF2-D89A42988A40}" type="datetimeFigureOut">
              <a:rPr lang="en-NZ" smtClean="0"/>
              <a:t>3/02/2019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D02B6-5CAE-40C0-AAF2-D89A42988A40}" type="datetimeFigureOut">
              <a:rPr lang="en-NZ" smtClean="0"/>
              <a:t>3/02/2019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D02B6-5CAE-40C0-AAF2-D89A42988A40}" type="datetimeFigureOut">
              <a:rPr lang="en-NZ" smtClean="0"/>
              <a:t>3/02/2019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0D02B6-5CAE-40C0-AAF2-D89A42988A40}" type="datetimeFigureOut">
              <a:rPr lang="en-NZ" smtClean="0"/>
              <a:t>3/02/2019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0D02B6-5CAE-40C0-AAF2-D89A42988A40}" type="datetimeFigureOut">
              <a:rPr lang="en-NZ" smtClean="0"/>
              <a:t>3/02/2019</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0D02B6-5CAE-40C0-AAF2-D89A42988A40}" type="datetimeFigureOut">
              <a:rPr lang="en-NZ" smtClean="0"/>
              <a:t>3/02/2019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0D02B6-5CAE-40C0-AAF2-D89A42988A40}" type="datetimeFigureOut">
              <a:rPr lang="en-NZ" smtClean="0"/>
              <a:t>3/02/2019</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0D02B6-5CAE-40C0-AAF2-D89A42988A40}" type="datetimeFigureOut">
              <a:rPr lang="en-NZ" smtClean="0"/>
              <a:t>3/02/2019</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0D02B6-5CAE-40C0-AAF2-D89A42988A40}" type="datetimeFigureOut">
              <a:rPr lang="en-NZ" smtClean="0"/>
              <a:t>3/02/2019</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D02B6-5CAE-40C0-AAF2-D89A42988A40}" type="datetimeFigureOut">
              <a:rPr lang="en-NZ" smtClean="0"/>
              <a:t>3/02/2019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70D02B6-5CAE-40C0-AAF2-D89A42988A40}" type="datetimeFigureOut">
              <a:rPr lang="en-NZ" smtClean="0"/>
              <a:t>3/02/2019</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F995C68A-0E22-461C-84F7-8419D83F23E9}" type="slidenum">
              <a:rPr lang="en-NZ" smtClean="0"/>
              <a:t>‹#›</a:t>
            </a:fld>
            <a:endParaRPr lang="en-N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D02B6-5CAE-40C0-AAF2-D89A42988A40}" type="datetimeFigureOut">
              <a:rPr lang="en-NZ" smtClean="0"/>
              <a:t>3/02/2019</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95C68A-0E22-461C-84F7-8419D83F23E9}" type="slidenum">
              <a:rPr lang="en-NZ" smtClean="0"/>
              <a:t>‹#›</a:t>
            </a:fld>
            <a:endParaRPr lang="en-NZ"/>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NZ" dirty="0">
                <a:solidFill>
                  <a:srgbClr val="FFE9A3"/>
                </a:solidFill>
              </a:rPr>
              <a:t>Why the Good News is </a:t>
            </a:r>
            <a:r>
              <a:rPr lang="en-NZ" dirty="0" err="1">
                <a:solidFill>
                  <a:srgbClr val="FFE9A3"/>
                </a:solidFill>
              </a:rPr>
              <a:t>sooo</a:t>
            </a:r>
            <a:r>
              <a:rPr lang="en-NZ" dirty="0">
                <a:solidFill>
                  <a:srgbClr val="FFE9A3"/>
                </a:solidFill>
              </a:rPr>
              <a:t> Good!</a:t>
            </a:r>
          </a:p>
        </p:txBody>
      </p:sp>
      <p:sp>
        <p:nvSpPr>
          <p:cNvPr id="3" name="Subtitle 2"/>
          <p:cNvSpPr>
            <a:spLocks noGrp="1"/>
          </p:cNvSpPr>
          <p:nvPr>
            <p:ph type="subTitle" idx="1"/>
          </p:nvPr>
        </p:nvSpPr>
        <p:spPr/>
        <p:txBody>
          <a:bodyPr>
            <a:normAutofit/>
          </a:bodyPr>
          <a:lstStyle/>
          <a:p>
            <a:r>
              <a:rPr lang="en-NZ" sz="3200" dirty="0"/>
              <a:t>Psalm 14 </a:t>
            </a:r>
            <a:r>
              <a:rPr lang="en-NZ" sz="3200" dirty="0" err="1"/>
              <a:t>etc</a:t>
            </a:r>
            <a:endParaRPr lang="en-NZ"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93678"/>
            <a:ext cx="10515600" cy="1097010"/>
          </a:xfrm>
        </p:spPr>
        <p:txBody>
          <a:bodyPr>
            <a:normAutofit fontScale="90000"/>
          </a:bodyPr>
          <a:lstStyle/>
          <a:p>
            <a:r>
              <a:rPr lang="en-NZ" dirty="0">
                <a:solidFill>
                  <a:srgbClr val="FFE9A3"/>
                </a:solidFill>
              </a:rPr>
              <a:t>The Good News is </a:t>
            </a:r>
            <a:r>
              <a:rPr lang="en-NZ" dirty="0" err="1">
                <a:solidFill>
                  <a:srgbClr val="FFE9A3"/>
                </a:solidFill>
              </a:rPr>
              <a:t>sooo</a:t>
            </a:r>
            <a:r>
              <a:rPr lang="en-NZ" dirty="0">
                <a:solidFill>
                  <a:srgbClr val="FFE9A3"/>
                </a:solidFill>
              </a:rPr>
              <a:t> Good because of the incomparable life and ministry of Jesus Christ</a:t>
            </a:r>
            <a:br>
              <a:rPr lang="en-NZ" dirty="0"/>
            </a:br>
            <a:endParaRPr lang="en-NZ" dirty="0"/>
          </a:p>
        </p:txBody>
      </p:sp>
      <p:sp>
        <p:nvSpPr>
          <p:cNvPr id="3" name="Content Placeholder 2"/>
          <p:cNvSpPr>
            <a:spLocks noGrp="1"/>
          </p:cNvSpPr>
          <p:nvPr>
            <p:ph idx="1"/>
          </p:nvPr>
        </p:nvSpPr>
        <p:spPr>
          <a:xfrm>
            <a:off x="4728950" y="2179638"/>
            <a:ext cx="6358718" cy="4068384"/>
          </a:xfrm>
        </p:spPr>
        <p:txBody>
          <a:bodyPr/>
          <a:lstStyle/>
          <a:p>
            <a:r>
              <a:rPr lang="en-NZ" dirty="0"/>
              <a:t>“The God of Christianity is a little too childlike for me. But If one had any real evidence that, indeed, Jesus did return from the dead, then that is the beginning of a dropping of a series of dominoes that takes us to all kinds of wonderful things. It assures an afterlife and all kinds of things that we would all hope are true."</a:t>
            </a:r>
          </a:p>
          <a:p>
            <a:pPr lvl="1" algn="r"/>
            <a:r>
              <a:rPr lang="en-NZ" dirty="0"/>
              <a:t>Hugh Hefner</a:t>
            </a:r>
          </a:p>
          <a:p>
            <a:endParaRPr lang="en-NZ" dirty="0"/>
          </a:p>
        </p:txBody>
      </p:sp>
      <p:pic>
        <p:nvPicPr>
          <p:cNvPr id="5122" name="Picture 2" descr="Image result for Hugh Hefne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4776" y="2179638"/>
            <a:ext cx="2961564" cy="374400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a:t>Jesus has now sent us - his church - into the world to proclaim this Good News to everyone</a:t>
            </a:r>
          </a:p>
          <a:p>
            <a:r>
              <a:rPr lang="en-NZ" dirty="0"/>
              <a:t>We must take the whole message</a:t>
            </a:r>
          </a:p>
          <a:p>
            <a:r>
              <a:rPr lang="en-NZ" dirty="0"/>
              <a:t>If we don’t care about putting the world right </a:t>
            </a:r>
          </a:p>
          <a:p>
            <a:pPr marL="0" indent="0">
              <a:buNone/>
            </a:pPr>
            <a:r>
              <a:rPr lang="en-NZ" dirty="0"/>
              <a:t>   … then we won’t be representing the whole gospel </a:t>
            </a:r>
          </a:p>
          <a:p>
            <a:r>
              <a:rPr lang="en-NZ" dirty="0"/>
              <a:t>We’ve been sent to announce a new world that is coming</a:t>
            </a:r>
          </a:p>
          <a:p>
            <a:r>
              <a:rPr lang="en-NZ" dirty="0"/>
              <a:t>Let’s do our every day work with a renewed sense of mission and ask God - what is the kingdom response in this situation? </a:t>
            </a:r>
          </a:p>
          <a:p>
            <a:endParaRPr lang="en-NZ" dirty="0"/>
          </a:p>
          <a:p>
            <a:pPr marL="0" indent="0">
              <a:buNone/>
            </a:pPr>
            <a:endParaRPr lang="en-NZ" dirty="0"/>
          </a:p>
          <a:p>
            <a:pPr marL="0" indent="0">
              <a:buNone/>
            </a:pPr>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66883"/>
            <a:ext cx="10515600" cy="721697"/>
          </a:xfrm>
        </p:spPr>
        <p:txBody>
          <a:bodyPr>
            <a:normAutofit fontScale="90000"/>
          </a:bodyPr>
          <a:lstStyle/>
          <a:p>
            <a:r>
              <a:rPr lang="en-NZ" dirty="0">
                <a:solidFill>
                  <a:srgbClr val="FFE9A3"/>
                </a:solidFill>
              </a:rPr>
              <a:t>The Good News is </a:t>
            </a:r>
            <a:r>
              <a:rPr lang="en-NZ" dirty="0" err="1">
                <a:solidFill>
                  <a:srgbClr val="FFE9A3"/>
                </a:solidFill>
              </a:rPr>
              <a:t>sooo</a:t>
            </a:r>
            <a:r>
              <a:rPr lang="en-NZ" dirty="0">
                <a:solidFill>
                  <a:srgbClr val="FFE9A3"/>
                </a:solidFill>
              </a:rPr>
              <a:t> Good because we’re on a magnificent quest to bring hope and healing to the world</a:t>
            </a:r>
            <a:br>
              <a:rPr lang="en-NZ" dirty="0"/>
            </a:br>
            <a:endParaRPr lang="en-NZ" dirty="0"/>
          </a:p>
        </p:txBody>
      </p:sp>
      <p:sp>
        <p:nvSpPr>
          <p:cNvPr id="3" name="Content Placeholder 2"/>
          <p:cNvSpPr>
            <a:spLocks noGrp="1"/>
          </p:cNvSpPr>
          <p:nvPr>
            <p:ph idx="1"/>
          </p:nvPr>
        </p:nvSpPr>
        <p:spPr>
          <a:xfrm>
            <a:off x="838200" y="2265527"/>
            <a:ext cx="10515600" cy="3911435"/>
          </a:xfrm>
        </p:spPr>
        <p:txBody>
          <a:bodyPr/>
          <a:lstStyle/>
          <a:p>
            <a:endParaRPr lang="en-NZ" dirty="0"/>
          </a:p>
        </p:txBody>
      </p:sp>
      <p:pic>
        <p:nvPicPr>
          <p:cNvPr id="6146" name="Picture 2" descr="https://scontent.fakl2-1.fna.fbcdn.net/v/t1.15752-9/51383478_1951583691607241_630618863976841216_n.jpg?_nc_cat=111&amp;_nc_ht=scontent.fakl2-1.fna&amp;oh=2af31b3472e1082e929fcfc770f4cbd8&amp;oe=5CED318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2534" y="2226575"/>
            <a:ext cx="7022910" cy="39503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a:t>“Why can’t I just do that without Christ - why do I need Him?”</a:t>
            </a:r>
          </a:p>
          <a:p>
            <a:pPr lvl="1"/>
            <a:r>
              <a:rPr lang="en-NZ" dirty="0"/>
              <a:t>Because it won't work.</a:t>
            </a:r>
          </a:p>
          <a:p>
            <a:r>
              <a:rPr lang="en-NZ" dirty="0"/>
              <a:t>We, and the world, are damaged and need healing before we can help heal those around us.</a:t>
            </a:r>
          </a:p>
          <a:p>
            <a:r>
              <a:rPr lang="en-NZ" dirty="0"/>
              <a:t>We need grace.</a:t>
            </a:r>
          </a:p>
          <a:p>
            <a:endParaRPr lang="en-NZ" dirty="0"/>
          </a:p>
        </p:txBody>
      </p:sp>
      <p:pic>
        <p:nvPicPr>
          <p:cNvPr id="4" name="Picture 3"/>
          <p:cNvPicPr>
            <a:picLocks noChangeAspect="1"/>
          </p:cNvPicPr>
          <p:nvPr/>
        </p:nvPicPr>
        <p:blipFill>
          <a:blip r:embed="rId2"/>
          <a:stretch>
            <a:fillRect/>
          </a:stretch>
        </p:blipFill>
        <p:spPr>
          <a:xfrm>
            <a:off x="6365782" y="3494067"/>
            <a:ext cx="4481015" cy="248858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E9A3"/>
                </a:solidFill>
              </a:rPr>
              <a:t>The Good News is </a:t>
            </a:r>
            <a:r>
              <a:rPr lang="en-NZ" dirty="0" err="1">
                <a:solidFill>
                  <a:srgbClr val="FFE9A3"/>
                </a:solidFill>
              </a:rPr>
              <a:t>sooo</a:t>
            </a:r>
            <a:r>
              <a:rPr lang="en-NZ" dirty="0">
                <a:solidFill>
                  <a:srgbClr val="FFE9A3"/>
                </a:solidFill>
              </a:rPr>
              <a:t> Good because …</a:t>
            </a:r>
          </a:p>
        </p:txBody>
      </p:sp>
      <p:sp>
        <p:nvSpPr>
          <p:cNvPr id="3" name="Content Placeholder 2"/>
          <p:cNvSpPr>
            <a:spLocks noGrp="1"/>
          </p:cNvSpPr>
          <p:nvPr>
            <p:ph idx="1"/>
          </p:nvPr>
        </p:nvSpPr>
        <p:spPr/>
        <p:txBody>
          <a:bodyPr/>
          <a:lstStyle/>
          <a:p>
            <a:pPr eaLnBrk="0"/>
            <a:r>
              <a:rPr lang="en-NZ" dirty="0"/>
              <a:t>It answers our yearning for a better world.</a:t>
            </a:r>
          </a:p>
          <a:p>
            <a:pPr eaLnBrk="0"/>
            <a:r>
              <a:rPr lang="en-NZ" dirty="0"/>
              <a:t>Human beings were made with incredible worth and dignity.</a:t>
            </a:r>
          </a:p>
          <a:p>
            <a:pPr eaLnBrk="0"/>
            <a:r>
              <a:rPr lang="en-NZ" dirty="0"/>
              <a:t>The bad news is really bad - we all stand condemned before a holy God.</a:t>
            </a:r>
          </a:p>
          <a:p>
            <a:pPr eaLnBrk="0"/>
            <a:r>
              <a:rPr lang="en-NZ" dirty="0"/>
              <a:t>The incomparable life and ministry of Jesus Christ</a:t>
            </a:r>
          </a:p>
          <a:p>
            <a:pPr eaLnBrk="0"/>
            <a:r>
              <a:rPr lang="en-NZ" dirty="0"/>
              <a:t>We’re on a magnificent quest to bring hope and healing to the world</a:t>
            </a:r>
          </a:p>
          <a:p>
            <a:pPr eaLnBrk="0"/>
            <a:r>
              <a:rPr lang="en-NZ" dirty="0"/>
              <a:t>The grace of God in Christ brings us forgiveness, eternal life and the power of the Spirit </a:t>
            </a:r>
          </a:p>
          <a:p>
            <a:endParaRPr lang="en-NZ"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1026" name="Picture 2" descr="Image result for left the 99 shee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6221" y="77244"/>
            <a:ext cx="8936722" cy="6687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0376"/>
            <a:ext cx="10515600" cy="1240312"/>
          </a:xfrm>
        </p:spPr>
        <p:txBody>
          <a:bodyPr>
            <a:normAutofit fontScale="90000"/>
          </a:bodyPr>
          <a:lstStyle/>
          <a:p>
            <a:r>
              <a:rPr lang="en-NZ" dirty="0">
                <a:solidFill>
                  <a:srgbClr val="FFE9A3"/>
                </a:solidFill>
              </a:rPr>
              <a:t>The Good News is </a:t>
            </a:r>
            <a:r>
              <a:rPr lang="en-NZ" dirty="0" err="1">
                <a:solidFill>
                  <a:srgbClr val="FFE9A3"/>
                </a:solidFill>
              </a:rPr>
              <a:t>sooo</a:t>
            </a:r>
            <a:r>
              <a:rPr lang="en-NZ" dirty="0">
                <a:solidFill>
                  <a:srgbClr val="FFE9A3"/>
                </a:solidFill>
              </a:rPr>
              <a:t> good because it answers our yearning for a better world</a:t>
            </a:r>
            <a:br>
              <a:rPr lang="en-NZ" dirty="0"/>
            </a:br>
            <a:endParaRPr lang="en-NZ" dirty="0"/>
          </a:p>
        </p:txBody>
      </p:sp>
      <p:sp>
        <p:nvSpPr>
          <p:cNvPr id="3" name="Content Placeholder 2"/>
          <p:cNvSpPr>
            <a:spLocks noGrp="1"/>
          </p:cNvSpPr>
          <p:nvPr>
            <p:ph idx="1"/>
          </p:nvPr>
        </p:nvSpPr>
        <p:spPr>
          <a:xfrm>
            <a:off x="838200" y="1825625"/>
            <a:ext cx="10515600" cy="4752596"/>
          </a:xfrm>
        </p:spPr>
        <p:txBody>
          <a:bodyPr/>
          <a:lstStyle/>
          <a:p>
            <a:r>
              <a:rPr lang="en-NZ" dirty="0"/>
              <a:t>The fool says in his heart there is no God - Psalm 14:1a</a:t>
            </a:r>
          </a:p>
          <a:p>
            <a:endParaRPr lang="en-NZ" dirty="0"/>
          </a:p>
          <a:p>
            <a:endParaRPr lang="en-NZ" dirty="0"/>
          </a:p>
          <a:p>
            <a:endParaRPr lang="en-NZ" dirty="0"/>
          </a:p>
          <a:p>
            <a:endParaRPr lang="en-NZ" dirty="0"/>
          </a:p>
          <a:p>
            <a:endParaRPr lang="en-NZ" dirty="0"/>
          </a:p>
          <a:p>
            <a:endParaRPr lang="en-NZ" dirty="0"/>
          </a:p>
          <a:p>
            <a:endParaRPr lang="en-NZ" dirty="0"/>
          </a:p>
          <a:p>
            <a:r>
              <a:rPr lang="en-NZ" dirty="0"/>
              <a:t>"Will somebody please do something about this?"</a:t>
            </a:r>
          </a:p>
          <a:p>
            <a:endParaRPr lang="en-NZ" dirty="0"/>
          </a:p>
          <a:p>
            <a:endParaRPr lang="en-NZ" dirty="0"/>
          </a:p>
          <a:p>
            <a:endParaRPr lang="en-NZ" dirty="0"/>
          </a:p>
          <a:p>
            <a:endParaRPr lang="en-NZ" dirty="0"/>
          </a:p>
        </p:txBody>
      </p:sp>
      <p:pic>
        <p:nvPicPr>
          <p:cNvPr id="2050" name="Picture 2" descr="Image result for The Ted Bundy Tap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874" y="2412342"/>
            <a:ext cx="8414627" cy="326824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71099"/>
            <a:ext cx="10515600" cy="1349495"/>
          </a:xfrm>
        </p:spPr>
        <p:txBody>
          <a:bodyPr>
            <a:normAutofit fontScale="90000"/>
          </a:bodyPr>
          <a:lstStyle/>
          <a:p>
            <a:r>
              <a:rPr lang="en-NZ" dirty="0">
                <a:solidFill>
                  <a:srgbClr val="FFE9A3"/>
                </a:solidFill>
              </a:rPr>
              <a:t>The Good News is </a:t>
            </a:r>
            <a:r>
              <a:rPr lang="en-NZ" dirty="0" err="1">
                <a:solidFill>
                  <a:srgbClr val="FFE9A3"/>
                </a:solidFill>
              </a:rPr>
              <a:t>sooo</a:t>
            </a:r>
            <a:r>
              <a:rPr lang="en-NZ" dirty="0">
                <a:solidFill>
                  <a:srgbClr val="FFE9A3"/>
                </a:solidFill>
              </a:rPr>
              <a:t> good because human beings were made with incredible worth and dignity</a:t>
            </a:r>
            <a:br>
              <a:rPr lang="en-NZ" dirty="0"/>
            </a:br>
            <a:endParaRPr lang="en-NZ" dirty="0"/>
          </a:p>
        </p:txBody>
      </p:sp>
      <p:sp>
        <p:nvSpPr>
          <p:cNvPr id="3" name="Content Placeholder 2"/>
          <p:cNvSpPr>
            <a:spLocks noGrp="1"/>
          </p:cNvSpPr>
          <p:nvPr>
            <p:ph idx="1"/>
          </p:nvPr>
        </p:nvSpPr>
        <p:spPr>
          <a:xfrm>
            <a:off x="838200" y="2272351"/>
            <a:ext cx="10515600" cy="3904611"/>
          </a:xfrm>
        </p:spPr>
        <p:txBody>
          <a:bodyPr/>
          <a:lstStyle/>
          <a:p>
            <a:pPr eaLnBrk="0"/>
            <a:r>
              <a:rPr lang="en-NZ" dirty="0"/>
              <a:t>The Lord looks down from heaven</a:t>
            </a:r>
            <a:br>
              <a:rPr lang="en-NZ" dirty="0"/>
            </a:br>
            <a:r>
              <a:rPr lang="en-NZ" dirty="0"/>
              <a:t>    on all mankind</a:t>
            </a:r>
            <a:br>
              <a:rPr lang="en-NZ" dirty="0"/>
            </a:br>
            <a:r>
              <a:rPr lang="en-NZ" dirty="0"/>
              <a:t>to see if there are any who understand,</a:t>
            </a:r>
            <a:br>
              <a:rPr lang="en-NZ" dirty="0"/>
            </a:br>
            <a:r>
              <a:rPr lang="en-NZ" dirty="0"/>
              <a:t>    any who seek God.</a:t>
            </a:r>
          </a:p>
          <a:p>
            <a:pPr lvl="1" algn="r" eaLnBrk="0"/>
            <a:r>
              <a:rPr lang="en-NZ" dirty="0"/>
              <a:t>Psalm 14:2</a:t>
            </a:r>
          </a:p>
          <a:p>
            <a:pPr eaLnBrk="0"/>
            <a:r>
              <a:rPr lang="en-NZ" dirty="0"/>
              <a:t>Human beings have the capacity to seek God. Because we - both male and female - reflect His image.</a:t>
            </a:r>
          </a:p>
          <a:p>
            <a:pPr eaLnBrk="0"/>
            <a:r>
              <a:rPr lang="en-NZ" dirty="0"/>
              <a:t>Today we have a crisis of identity</a:t>
            </a:r>
          </a:p>
          <a:p>
            <a:pPr eaLnBrk="0"/>
            <a:endParaRPr lang="en-NZ" dirty="0"/>
          </a:p>
          <a:p>
            <a:pPr eaLnBrk="0"/>
            <a:endParaRPr lang="en-NZ" dirty="0"/>
          </a:p>
          <a:p>
            <a:pPr eaLnBrk="0"/>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838200" y="1825625"/>
            <a:ext cx="10515600" cy="4725300"/>
          </a:xfrm>
        </p:spPr>
        <p:txBody>
          <a:bodyPr>
            <a:normAutofit/>
          </a:bodyPr>
          <a:lstStyle/>
          <a:p>
            <a:pPr eaLnBrk="0"/>
            <a:r>
              <a:rPr lang="en-NZ" dirty="0"/>
              <a:t>They are corrupt, their deeds are vile;</a:t>
            </a:r>
            <a:br>
              <a:rPr lang="en-NZ" dirty="0"/>
            </a:br>
            <a:r>
              <a:rPr lang="en-NZ" dirty="0"/>
              <a:t>    there is no one who does good.</a:t>
            </a:r>
          </a:p>
          <a:p>
            <a:pPr eaLnBrk="0"/>
            <a:r>
              <a:rPr lang="en-NZ" dirty="0"/>
              <a:t>All have turned away, all have become corrupt;</a:t>
            </a:r>
            <a:br>
              <a:rPr lang="en-NZ" dirty="0"/>
            </a:br>
            <a:r>
              <a:rPr lang="en-NZ" dirty="0"/>
              <a:t>    there is no one who does good,</a:t>
            </a:r>
            <a:br>
              <a:rPr lang="en-NZ" dirty="0"/>
            </a:br>
            <a:r>
              <a:rPr lang="en-NZ" dirty="0"/>
              <a:t>    not even one.</a:t>
            </a:r>
          </a:p>
          <a:p>
            <a:pPr lvl="1" algn="r" eaLnBrk="0"/>
            <a:r>
              <a:rPr lang="en-NZ" dirty="0"/>
              <a:t>Psalms 14:1b, 3</a:t>
            </a:r>
          </a:p>
          <a:p>
            <a:pPr eaLnBrk="0"/>
            <a:r>
              <a:rPr lang="en-NZ" dirty="0"/>
              <a:t>For all have sinned and fallen short of the glory of God – Romans 3:23</a:t>
            </a:r>
          </a:p>
          <a:p>
            <a:pPr eaLnBrk="0"/>
            <a:r>
              <a:rPr lang="en-NZ" dirty="0"/>
              <a:t>Instead of fulfilling the mandate to manage the planet, care for each other and love God, we have despised God, abused our neighbours, and vandalized the Earth. </a:t>
            </a:r>
          </a:p>
          <a:p>
            <a:pPr eaLnBrk="0"/>
            <a:endParaRPr lang="en-NZ" dirty="0"/>
          </a:p>
          <a:p>
            <a:pPr eaLnBrk="0"/>
            <a:endParaRPr lang="en-NZ" dirty="0"/>
          </a:p>
          <a:p>
            <a:pPr lvl="1" algn="r" eaLnBrk="0"/>
            <a:endParaRPr lang="en-NZ" dirty="0"/>
          </a:p>
          <a:p>
            <a:pPr eaLnBrk="0"/>
            <a:endParaRPr lang="en-NZ" dirty="0"/>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504967"/>
            <a:ext cx="10515600" cy="1842448"/>
          </a:xfrm>
        </p:spPr>
        <p:txBody>
          <a:bodyPr>
            <a:normAutofit fontScale="90000"/>
          </a:bodyPr>
          <a:lstStyle/>
          <a:p>
            <a:r>
              <a:rPr lang="en-NZ" dirty="0">
                <a:solidFill>
                  <a:srgbClr val="FFE9A3"/>
                </a:solidFill>
              </a:rPr>
              <a:t>The Good News is </a:t>
            </a:r>
            <a:r>
              <a:rPr lang="en-NZ" dirty="0" err="1">
                <a:solidFill>
                  <a:srgbClr val="FFE9A3"/>
                </a:solidFill>
              </a:rPr>
              <a:t>sooo</a:t>
            </a:r>
            <a:r>
              <a:rPr lang="en-NZ" dirty="0">
                <a:solidFill>
                  <a:srgbClr val="FFE9A3"/>
                </a:solidFill>
              </a:rPr>
              <a:t> good because the bad news is so bad. We - and all of humanity - stand condemned before a holy God.</a:t>
            </a:r>
            <a:br>
              <a:rPr lang="en-NZ" dirty="0"/>
            </a:br>
            <a:endParaRPr lang="en-NZ" dirty="0"/>
          </a:p>
        </p:txBody>
      </p:sp>
      <p:sp>
        <p:nvSpPr>
          <p:cNvPr id="3" name="Content Placeholder 2"/>
          <p:cNvSpPr>
            <a:spLocks noGrp="1"/>
          </p:cNvSpPr>
          <p:nvPr>
            <p:ph idx="1"/>
          </p:nvPr>
        </p:nvSpPr>
        <p:spPr>
          <a:xfrm>
            <a:off x="6878472" y="2429301"/>
            <a:ext cx="4475328" cy="3747662"/>
          </a:xfrm>
        </p:spPr>
        <p:txBody>
          <a:bodyPr/>
          <a:lstStyle/>
          <a:p>
            <a:r>
              <a:rPr lang="en-NZ" dirty="0"/>
              <a:t>The result: we face death and eternal separation from God.</a:t>
            </a:r>
          </a:p>
          <a:p>
            <a:r>
              <a:rPr lang="en-NZ" dirty="0"/>
              <a:t>In our heart of hearts we have a deep hunger for justice</a:t>
            </a:r>
          </a:p>
        </p:txBody>
      </p:sp>
      <p:pic>
        <p:nvPicPr>
          <p:cNvPr id="3074" name="Picture 2" descr="Image result for justice plac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60031"/>
            <a:ext cx="5829300" cy="3886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838200" y="1825625"/>
            <a:ext cx="5692254" cy="4351338"/>
          </a:xfrm>
        </p:spPr>
        <p:txBody>
          <a:bodyPr/>
          <a:lstStyle/>
          <a:p>
            <a:r>
              <a:rPr lang="en-NZ" dirty="0"/>
              <a:t>Oh, that salvation for Israel would come out of Zion!</a:t>
            </a:r>
            <a:br>
              <a:rPr lang="en-NZ" dirty="0"/>
            </a:br>
            <a:r>
              <a:rPr lang="en-NZ" dirty="0"/>
              <a:t>    When the Lord restores his people,</a:t>
            </a:r>
            <a:br>
              <a:rPr lang="en-NZ" dirty="0"/>
            </a:br>
            <a:r>
              <a:rPr lang="en-NZ" dirty="0"/>
              <a:t>    let Jacob rejoice and Israel be glad! </a:t>
            </a:r>
          </a:p>
          <a:p>
            <a:pPr lvl="1" algn="r"/>
            <a:r>
              <a:rPr lang="en-NZ" dirty="0"/>
              <a:t>Psalm 14:8</a:t>
            </a:r>
          </a:p>
          <a:p>
            <a:endParaRPr lang="en-NZ" dirty="0"/>
          </a:p>
          <a:p>
            <a:endParaRPr lang="en-NZ" dirty="0"/>
          </a:p>
        </p:txBody>
      </p:sp>
      <p:pic>
        <p:nvPicPr>
          <p:cNvPr id="4098" name="Picture 2" descr="Image result for Lord restor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05767" y="1898519"/>
            <a:ext cx="4448033" cy="444803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0"/>
            <a:r>
              <a:rPr lang="en-NZ" dirty="0">
                <a:solidFill>
                  <a:srgbClr val="FFE9A3"/>
                </a:solidFill>
              </a:rPr>
              <a:t>The Messiah turned out to be quite different from what they expected </a:t>
            </a:r>
          </a:p>
        </p:txBody>
      </p:sp>
      <p:sp>
        <p:nvSpPr>
          <p:cNvPr id="3" name="Content Placeholder 2"/>
          <p:cNvSpPr>
            <a:spLocks noGrp="1"/>
          </p:cNvSpPr>
          <p:nvPr>
            <p:ph idx="1"/>
          </p:nvPr>
        </p:nvSpPr>
        <p:spPr>
          <a:xfrm>
            <a:off x="838200" y="1825624"/>
            <a:ext cx="10515600" cy="4793539"/>
          </a:xfrm>
        </p:spPr>
        <p:txBody>
          <a:bodyPr>
            <a:normAutofit/>
          </a:bodyPr>
          <a:lstStyle/>
          <a:p>
            <a:pPr eaLnBrk="0"/>
            <a:r>
              <a:rPr lang="en-NZ" dirty="0"/>
              <a:t>He came not in a blaze of glory but as a baby in a manger. </a:t>
            </a:r>
          </a:p>
          <a:p>
            <a:pPr eaLnBrk="0"/>
            <a:r>
              <a:rPr lang="en-NZ" dirty="0"/>
              <a:t>He wasn’t cushioned from the hardships of this world but was a man of suffering, and familiar with pain</a:t>
            </a:r>
          </a:p>
          <a:p>
            <a:pPr eaLnBrk="0"/>
            <a:r>
              <a:rPr lang="en-NZ" dirty="0"/>
              <a:t>He came not to be served but to serve and to give his life a ransom for many.</a:t>
            </a:r>
          </a:p>
          <a:p>
            <a:pPr eaLnBrk="0"/>
            <a:r>
              <a:rPr lang="en-NZ" dirty="0"/>
              <a:t>He came not as an untouchable deity though deity he was - but as a human man who touched and cried and raged and slept.</a:t>
            </a:r>
          </a:p>
          <a:p>
            <a:pPr eaLnBrk="0"/>
            <a:r>
              <a:rPr lang="en-NZ" dirty="0"/>
              <a:t>He touched the lepers, welcomed the children, talked with women, dined with sinners, trained his disciples, criticised the religious leaders.</a:t>
            </a:r>
          </a:p>
          <a:p>
            <a:endParaRPr lang="en-NZ"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a:solidFill>
                  <a:srgbClr val="FFE9A3"/>
                </a:solidFill>
              </a:rPr>
              <a:t>His Greatest Work</a:t>
            </a:r>
          </a:p>
        </p:txBody>
      </p:sp>
      <p:sp>
        <p:nvSpPr>
          <p:cNvPr id="3" name="Content Placeholder 2"/>
          <p:cNvSpPr>
            <a:spLocks noGrp="1"/>
          </p:cNvSpPr>
          <p:nvPr>
            <p:ph idx="1"/>
          </p:nvPr>
        </p:nvSpPr>
        <p:spPr>
          <a:xfrm>
            <a:off x="838200" y="1825625"/>
            <a:ext cx="10515600" cy="5047615"/>
          </a:xfrm>
        </p:spPr>
        <p:txBody>
          <a:bodyPr>
            <a:normAutofit/>
          </a:bodyPr>
          <a:lstStyle/>
          <a:p>
            <a:pPr eaLnBrk="0"/>
            <a:r>
              <a:rPr lang="en-NZ" dirty="0"/>
              <a:t>“Absorbing the worst that human beings can offer—crooked religiosity, petty political systems, individual betrayal, physical torture with whip and thorn and nail and hammer and spear—Jesus enters into the centre of the thunderstorm of human evil and takes its full shock on the cross. Our evil is brutally, unmistakably exposed, drawn into broad daylight, and judged—named and shown for what it is. Then, having felt its agony and evil </a:t>
            </a:r>
            <a:r>
              <a:rPr lang="en-NZ" dirty="0" err="1"/>
              <a:t>firsthand</a:t>
            </a:r>
            <a:r>
              <a:rPr lang="en-NZ" dirty="0"/>
              <a:t>, in person, Jesus pronounces forgiveness and demonstrates that the grace of God is more powerful and expansive than the evil of humanity. Justice and mercy kiss; judgment and forgiveness embrace. From their marriage a new future is conceived.”</a:t>
            </a:r>
          </a:p>
          <a:p>
            <a:pPr lvl="1" algn="r" eaLnBrk="0"/>
            <a:r>
              <a:rPr lang="en-NZ" dirty="0"/>
              <a:t>Brian McLaren, Generous Orthodoxy</a:t>
            </a:r>
          </a:p>
          <a:p>
            <a:endParaRPr lang="en-NZ" dirty="0"/>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87</TotalTime>
  <Words>716</Words>
  <Application>Microsoft Office PowerPoint</Application>
  <PresentationFormat>Widescreen</PresentationFormat>
  <Paragraphs>65</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Why the Good News is sooo Good!</vt:lpstr>
      <vt:lpstr>PowerPoint Presentation</vt:lpstr>
      <vt:lpstr>The Good News is sooo good because it answers our yearning for a better world </vt:lpstr>
      <vt:lpstr>The Good News is sooo good because human beings were made with incredible worth and dignity </vt:lpstr>
      <vt:lpstr>PowerPoint Presentation</vt:lpstr>
      <vt:lpstr>The Good News is sooo good because the bad news is so bad. We - and all of humanity - stand condemned before a holy God. </vt:lpstr>
      <vt:lpstr>PowerPoint Presentation</vt:lpstr>
      <vt:lpstr>The Messiah turned out to be quite different from what they expected </vt:lpstr>
      <vt:lpstr>His Greatest Work</vt:lpstr>
      <vt:lpstr>The Good News is sooo Good because of the incomparable life and ministry of Jesus Christ </vt:lpstr>
      <vt:lpstr>PowerPoint Presentation</vt:lpstr>
      <vt:lpstr>The Good News is sooo Good because we’re on a magnificent quest to bring hope and healing to the world </vt:lpstr>
      <vt:lpstr>PowerPoint Presentation</vt:lpstr>
      <vt:lpstr>The Good News is sooo Good because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the Good News is sooo Good!</dc:title>
  <dc:creator>Andrew Cox</dc:creator>
  <cp:lastModifiedBy>Panel</cp:lastModifiedBy>
  <cp:revision>11</cp:revision>
  <dcterms:created xsi:type="dcterms:W3CDTF">2019-02-01T09:26:00Z</dcterms:created>
  <dcterms:modified xsi:type="dcterms:W3CDTF">2019-02-02T22:48:11Z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1033-10.2.0.7635</vt:lpwstr>
  </property>
</Properties>
</file>